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8.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0.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973" r:id="rId4"/>
    <p:sldMasterId id="2147483780" r:id="rId5"/>
    <p:sldMasterId id="2147483838" r:id="rId6"/>
    <p:sldMasterId id="2147483713" r:id="rId7"/>
    <p:sldMasterId id="2147483674" r:id="rId8"/>
    <p:sldMasterId id="2147483897" r:id="rId9"/>
    <p:sldMasterId id="2147483960" r:id="rId10"/>
    <p:sldMasterId id="2147483986" r:id="rId11"/>
  </p:sldMasterIdLst>
  <p:notesMasterIdLst>
    <p:notesMasterId r:id="rId131"/>
  </p:notesMasterIdLst>
  <p:handoutMasterIdLst>
    <p:handoutMasterId r:id="rId132"/>
  </p:handoutMasterIdLst>
  <p:sldIdLst>
    <p:sldId id="256" r:id="rId12"/>
    <p:sldId id="650" r:id="rId13"/>
    <p:sldId id="284" r:id="rId14"/>
    <p:sldId id="285" r:id="rId15"/>
    <p:sldId id="396" r:id="rId16"/>
    <p:sldId id="397" r:id="rId17"/>
    <p:sldId id="398" r:id="rId18"/>
    <p:sldId id="460" r:id="rId19"/>
    <p:sldId id="461" r:id="rId20"/>
    <p:sldId id="552" r:id="rId21"/>
    <p:sldId id="462" r:id="rId22"/>
    <p:sldId id="553" r:id="rId23"/>
    <p:sldId id="464" r:id="rId24"/>
    <p:sldId id="463" r:id="rId25"/>
    <p:sldId id="554" r:id="rId26"/>
    <p:sldId id="465" r:id="rId27"/>
    <p:sldId id="466" r:id="rId28"/>
    <p:sldId id="555" r:id="rId29"/>
    <p:sldId id="467" r:id="rId30"/>
    <p:sldId id="468" r:id="rId31"/>
    <p:sldId id="469" r:id="rId32"/>
    <p:sldId id="470" r:id="rId33"/>
    <p:sldId id="471" r:id="rId34"/>
    <p:sldId id="472" r:id="rId35"/>
    <p:sldId id="473" r:id="rId36"/>
    <p:sldId id="556" r:id="rId37"/>
    <p:sldId id="557" r:id="rId38"/>
    <p:sldId id="558" r:id="rId39"/>
    <p:sldId id="559" r:id="rId40"/>
    <p:sldId id="560" r:id="rId41"/>
    <p:sldId id="561" r:id="rId42"/>
    <p:sldId id="562" r:id="rId43"/>
    <p:sldId id="563" r:id="rId44"/>
    <p:sldId id="564" r:id="rId45"/>
    <p:sldId id="565" r:id="rId46"/>
    <p:sldId id="566" r:id="rId47"/>
    <p:sldId id="567" r:id="rId48"/>
    <p:sldId id="568" r:id="rId49"/>
    <p:sldId id="569" r:id="rId50"/>
    <p:sldId id="570" r:id="rId51"/>
    <p:sldId id="571" r:id="rId52"/>
    <p:sldId id="572" r:id="rId53"/>
    <p:sldId id="573" r:id="rId54"/>
    <p:sldId id="574" r:id="rId55"/>
    <p:sldId id="575" r:id="rId56"/>
    <p:sldId id="576" r:id="rId57"/>
    <p:sldId id="577" r:id="rId58"/>
    <p:sldId id="578" r:id="rId59"/>
    <p:sldId id="579" r:id="rId60"/>
    <p:sldId id="580" r:id="rId61"/>
    <p:sldId id="581" r:id="rId62"/>
    <p:sldId id="582" r:id="rId63"/>
    <p:sldId id="583" r:id="rId64"/>
    <p:sldId id="584" r:id="rId65"/>
    <p:sldId id="585" r:id="rId66"/>
    <p:sldId id="586" r:id="rId67"/>
    <p:sldId id="587" r:id="rId68"/>
    <p:sldId id="588" r:id="rId69"/>
    <p:sldId id="589" r:id="rId70"/>
    <p:sldId id="590" r:id="rId71"/>
    <p:sldId id="591" r:id="rId72"/>
    <p:sldId id="592" r:id="rId73"/>
    <p:sldId id="593" r:id="rId74"/>
    <p:sldId id="594" r:id="rId75"/>
    <p:sldId id="595" r:id="rId76"/>
    <p:sldId id="596" r:id="rId77"/>
    <p:sldId id="597" r:id="rId78"/>
    <p:sldId id="598" r:id="rId79"/>
    <p:sldId id="599" r:id="rId80"/>
    <p:sldId id="600" r:id="rId81"/>
    <p:sldId id="601" r:id="rId82"/>
    <p:sldId id="602" r:id="rId83"/>
    <p:sldId id="603" r:id="rId84"/>
    <p:sldId id="604" r:id="rId85"/>
    <p:sldId id="605" r:id="rId86"/>
    <p:sldId id="606" r:id="rId87"/>
    <p:sldId id="607" r:id="rId88"/>
    <p:sldId id="608" r:id="rId89"/>
    <p:sldId id="609" r:id="rId90"/>
    <p:sldId id="610" r:id="rId91"/>
    <p:sldId id="611" r:id="rId92"/>
    <p:sldId id="612" r:id="rId93"/>
    <p:sldId id="613" r:id="rId94"/>
    <p:sldId id="614" r:id="rId95"/>
    <p:sldId id="615" r:id="rId96"/>
    <p:sldId id="616" r:id="rId97"/>
    <p:sldId id="617" r:id="rId98"/>
    <p:sldId id="618" r:id="rId99"/>
    <p:sldId id="619" r:id="rId100"/>
    <p:sldId id="620" r:id="rId101"/>
    <p:sldId id="621" r:id="rId102"/>
    <p:sldId id="622" r:id="rId103"/>
    <p:sldId id="623" r:id="rId104"/>
    <p:sldId id="624" r:id="rId105"/>
    <p:sldId id="625" r:id="rId106"/>
    <p:sldId id="626" r:id="rId107"/>
    <p:sldId id="627" r:id="rId108"/>
    <p:sldId id="628" r:id="rId109"/>
    <p:sldId id="629" r:id="rId110"/>
    <p:sldId id="630" r:id="rId111"/>
    <p:sldId id="631" r:id="rId112"/>
    <p:sldId id="632" r:id="rId113"/>
    <p:sldId id="633" r:id="rId114"/>
    <p:sldId id="634" r:id="rId115"/>
    <p:sldId id="635" r:id="rId116"/>
    <p:sldId id="636" r:id="rId117"/>
    <p:sldId id="637" r:id="rId118"/>
    <p:sldId id="638" r:id="rId119"/>
    <p:sldId id="639" r:id="rId120"/>
    <p:sldId id="640" r:id="rId121"/>
    <p:sldId id="641" r:id="rId122"/>
    <p:sldId id="642" r:id="rId123"/>
    <p:sldId id="643" r:id="rId124"/>
    <p:sldId id="644" r:id="rId125"/>
    <p:sldId id="645" r:id="rId126"/>
    <p:sldId id="646" r:id="rId127"/>
    <p:sldId id="647" r:id="rId128"/>
    <p:sldId id="648" r:id="rId129"/>
    <p:sldId id="649" r:id="rId130"/>
  </p:sldIdLst>
  <p:sldSz cx="9144000" cy="6858000" type="screen4x3"/>
  <p:notesSz cx="6858000" cy="9144000"/>
  <p:custDataLst>
    <p:tags r:id="rId1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BD8EFB5D-DDC9-4BF6-AC5B-D30E7EECDA04}">
          <p14:sldIdLst>
            <p14:sldId id="256"/>
            <p14:sldId id="650"/>
            <p14:sldId id="284"/>
            <p14:sldId id="285"/>
            <p14:sldId id="396"/>
            <p14:sldId id="397"/>
            <p14:sldId id="398"/>
            <p14:sldId id="460"/>
            <p14:sldId id="461"/>
            <p14:sldId id="552"/>
            <p14:sldId id="462"/>
            <p14:sldId id="553"/>
            <p14:sldId id="464"/>
            <p14:sldId id="463"/>
            <p14:sldId id="554"/>
            <p14:sldId id="465"/>
            <p14:sldId id="466"/>
            <p14:sldId id="555"/>
            <p14:sldId id="467"/>
            <p14:sldId id="468"/>
            <p14:sldId id="469"/>
            <p14:sldId id="470"/>
            <p14:sldId id="471"/>
            <p14:sldId id="472"/>
            <p14:sldId id="473"/>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Lst>
        </p14:section>
      </p14:sectionLst>
    </p:ext>
    <p:ext uri="{EFAFB233-063F-42B5-8137-9DF3F51BA10A}">
      <p15:sldGuideLst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AD0B1E"/>
    <a:srgbClr val="B50B1F"/>
    <a:srgbClr val="C30C20"/>
    <a:srgbClr val="2C5E4F"/>
    <a:srgbClr val="357361"/>
    <a:srgbClr val="6A6A6A"/>
    <a:srgbClr val="E66618"/>
    <a:srgbClr val="307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3" autoAdjust="0"/>
    <p:restoredTop sz="95944" autoAdjust="0"/>
  </p:normalViewPr>
  <p:slideViewPr>
    <p:cSldViewPr>
      <p:cViewPr varScale="1">
        <p:scale>
          <a:sx n="68" d="100"/>
          <a:sy n="68" d="100"/>
        </p:scale>
        <p:origin x="1488" y="48"/>
      </p:cViewPr>
      <p:guideLst>
        <p:guide orient="horz" pos="3408"/>
        <p:guide orient="horz" pos="3600"/>
        <p:guide orient="horz" pos="912"/>
        <p:guide orient="horz" pos="3360"/>
        <p:guide pos="5616"/>
        <p:guide pos="4320"/>
      </p:guideLst>
    </p:cSldViewPr>
  </p:slideViewPr>
  <p:outlineViewPr>
    <p:cViewPr>
      <p:scale>
        <a:sx n="33" d="100"/>
        <a:sy n="33" d="100"/>
      </p:scale>
      <p:origin x="0" y="-114612"/>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tags" Target="tags/tag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slide" Target="slides/slide102.xml"/><Relationship Id="rId118" Type="http://schemas.openxmlformats.org/officeDocument/2006/relationships/slide" Target="slides/slide107.xml"/><Relationship Id="rId126" Type="http://schemas.openxmlformats.org/officeDocument/2006/relationships/slide" Target="slides/slide115.xml"/><Relationship Id="rId13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slide" Target="slides/slide105.xml"/><Relationship Id="rId124" Type="http://schemas.openxmlformats.org/officeDocument/2006/relationships/slide" Target="slides/slide113.xml"/><Relationship Id="rId129" Type="http://schemas.openxmlformats.org/officeDocument/2006/relationships/slide" Target="slides/slide118.xml"/><Relationship Id="rId137"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slide" Target="slides/slide103.xml"/><Relationship Id="rId119" Type="http://schemas.openxmlformats.org/officeDocument/2006/relationships/slide" Target="slides/slide108.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30" Type="http://schemas.openxmlformats.org/officeDocument/2006/relationships/slide" Target="slides/slide119.xml"/><Relationship Id="rId13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5" Type="http://schemas.openxmlformats.org/officeDocument/2006/relationships/image" Target="../media/image51.wmf"/><Relationship Id="rId4"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4.wmf"/><Relationship Id="rId7" Type="http://schemas.openxmlformats.org/officeDocument/2006/relationships/image" Target="../media/image81.wmf"/><Relationship Id="rId2" Type="http://schemas.openxmlformats.org/officeDocument/2006/relationships/image" Target="../media/image83.wmf"/><Relationship Id="rId1" Type="http://schemas.openxmlformats.org/officeDocument/2006/relationships/image" Target="../media/image82.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4" Type="http://schemas.openxmlformats.org/officeDocument/2006/relationships/image" Target="../media/image15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 Id="rId4" Type="http://schemas.openxmlformats.org/officeDocument/2006/relationships/image" Target="../media/image16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5" Type="http://schemas.openxmlformats.org/officeDocument/2006/relationships/image" Target="../media/image173.wmf"/><Relationship Id="rId4" Type="http://schemas.openxmlformats.org/officeDocument/2006/relationships/image" Target="../media/image17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 Id="rId4" Type="http://schemas.openxmlformats.org/officeDocument/2006/relationships/image" Target="../media/image178.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4" Type="http://schemas.openxmlformats.org/officeDocument/2006/relationships/image" Target="../media/image19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 Id="rId5" Type="http://schemas.openxmlformats.org/officeDocument/2006/relationships/image" Target="../media/image205.wmf"/><Relationship Id="rId4" Type="http://schemas.openxmlformats.org/officeDocument/2006/relationships/image" Target="../media/image20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image" Target="../media/image209.wmf"/><Relationship Id="rId1" Type="http://schemas.openxmlformats.org/officeDocument/2006/relationships/image" Target="../media/image208.wmf"/><Relationship Id="rId5" Type="http://schemas.openxmlformats.org/officeDocument/2006/relationships/image" Target="../media/image212.wmf"/><Relationship Id="rId4" Type="http://schemas.openxmlformats.org/officeDocument/2006/relationships/image" Target="../media/image211.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18.wmf"/><Relationship Id="rId7" Type="http://schemas.openxmlformats.org/officeDocument/2006/relationships/image" Target="../media/image222.wmf"/><Relationship Id="rId2" Type="http://schemas.openxmlformats.org/officeDocument/2006/relationships/image" Target="../media/image217.wmf"/><Relationship Id="rId1" Type="http://schemas.openxmlformats.org/officeDocument/2006/relationships/image" Target="../media/image216.w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wmf"/><Relationship Id="rId4" Type="http://schemas.openxmlformats.org/officeDocument/2006/relationships/image" Target="../media/image227.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 Id="rId5" Type="http://schemas.openxmlformats.org/officeDocument/2006/relationships/image" Target="../media/image235.wmf"/><Relationship Id="rId4" Type="http://schemas.openxmlformats.org/officeDocument/2006/relationships/image" Target="../media/image234.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38.wmf"/><Relationship Id="rId1" Type="http://schemas.openxmlformats.org/officeDocument/2006/relationships/image" Target="../media/image237.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1.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247.wmf"/><Relationship Id="rId1" Type="http://schemas.openxmlformats.org/officeDocument/2006/relationships/image" Target="../media/image246.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60.wmf"/><Relationship Id="rId1" Type="http://schemas.openxmlformats.org/officeDocument/2006/relationships/image" Target="../media/image259.wmf"/><Relationship Id="rId6" Type="http://schemas.openxmlformats.org/officeDocument/2006/relationships/image" Target="../media/image264.wmf"/><Relationship Id="rId5" Type="http://schemas.openxmlformats.org/officeDocument/2006/relationships/image" Target="../media/image263.wmf"/><Relationship Id="rId4" Type="http://schemas.openxmlformats.org/officeDocument/2006/relationships/image" Target="../media/image262.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68.wmf"/><Relationship Id="rId1" Type="http://schemas.openxmlformats.org/officeDocument/2006/relationships/image" Target="../media/image26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70.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273.wmf"/><Relationship Id="rId1" Type="http://schemas.openxmlformats.org/officeDocument/2006/relationships/image" Target="../media/image272.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76.wmf"/><Relationship Id="rId4" Type="http://schemas.openxmlformats.org/officeDocument/2006/relationships/image" Target="../media/image279.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85.wmf"/><Relationship Id="rId1" Type="http://schemas.openxmlformats.org/officeDocument/2006/relationships/image" Target="../media/image284.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296.wmf"/><Relationship Id="rId3" Type="http://schemas.openxmlformats.org/officeDocument/2006/relationships/image" Target="../media/image291.wmf"/><Relationship Id="rId7" Type="http://schemas.openxmlformats.org/officeDocument/2006/relationships/image" Target="../media/image295.wmf"/><Relationship Id="rId2" Type="http://schemas.openxmlformats.org/officeDocument/2006/relationships/image" Target="../media/image290.wmf"/><Relationship Id="rId1" Type="http://schemas.openxmlformats.org/officeDocument/2006/relationships/image" Target="../media/image289.wmf"/><Relationship Id="rId6" Type="http://schemas.openxmlformats.org/officeDocument/2006/relationships/image" Target="../media/image294.wmf"/><Relationship Id="rId5" Type="http://schemas.openxmlformats.org/officeDocument/2006/relationships/image" Target="../media/image293.wmf"/><Relationship Id="rId4" Type="http://schemas.openxmlformats.org/officeDocument/2006/relationships/image" Target="../media/image292.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01.wmf"/><Relationship Id="rId2" Type="http://schemas.openxmlformats.org/officeDocument/2006/relationships/image" Target="../media/image300.wmf"/><Relationship Id="rId1" Type="http://schemas.openxmlformats.org/officeDocument/2006/relationships/image" Target="../media/image299.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304.wmf"/><Relationship Id="rId1" Type="http://schemas.openxmlformats.org/officeDocument/2006/relationships/image" Target="../media/image303.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08.wmf"/><Relationship Id="rId2" Type="http://schemas.openxmlformats.org/officeDocument/2006/relationships/image" Target="../media/image307.wmf"/><Relationship Id="rId1" Type="http://schemas.openxmlformats.org/officeDocument/2006/relationships/image" Target="../media/image306.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image" Target="../media/image313.wmf"/><Relationship Id="rId1" Type="http://schemas.openxmlformats.org/officeDocument/2006/relationships/image" Target="../media/image312.wmf"/><Relationship Id="rId4" Type="http://schemas.openxmlformats.org/officeDocument/2006/relationships/image" Target="../media/image315.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22.wmf"/><Relationship Id="rId2" Type="http://schemas.openxmlformats.org/officeDocument/2006/relationships/image" Target="../media/image321.wmf"/><Relationship Id="rId1" Type="http://schemas.openxmlformats.org/officeDocument/2006/relationships/image" Target="../media/image320.wmf"/><Relationship Id="rId4" Type="http://schemas.openxmlformats.org/officeDocument/2006/relationships/image" Target="../media/image32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337.wmf"/><Relationship Id="rId1" Type="http://schemas.openxmlformats.org/officeDocument/2006/relationships/image" Target="../media/image336.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43.wmf"/><Relationship Id="rId2" Type="http://schemas.openxmlformats.org/officeDocument/2006/relationships/image" Target="../media/image342.wmf"/><Relationship Id="rId1" Type="http://schemas.openxmlformats.org/officeDocument/2006/relationships/image" Target="../media/image341.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349.wmf"/><Relationship Id="rId1" Type="http://schemas.openxmlformats.org/officeDocument/2006/relationships/image" Target="../media/image348.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54.wmf"/><Relationship Id="rId2" Type="http://schemas.openxmlformats.org/officeDocument/2006/relationships/image" Target="../media/image353.wmf"/><Relationship Id="rId1" Type="http://schemas.openxmlformats.org/officeDocument/2006/relationships/image" Target="../media/image352.wmf"/><Relationship Id="rId5" Type="http://schemas.openxmlformats.org/officeDocument/2006/relationships/image" Target="../media/image356.wmf"/><Relationship Id="rId4" Type="http://schemas.openxmlformats.org/officeDocument/2006/relationships/image" Target="../media/image355.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62.wmf"/><Relationship Id="rId2" Type="http://schemas.openxmlformats.org/officeDocument/2006/relationships/image" Target="../media/image361.wmf"/><Relationship Id="rId1" Type="http://schemas.openxmlformats.org/officeDocument/2006/relationships/image" Target="../media/image360.wmf"/><Relationship Id="rId4" Type="http://schemas.openxmlformats.org/officeDocument/2006/relationships/image" Target="../media/image363.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373.wmf"/><Relationship Id="rId3" Type="http://schemas.openxmlformats.org/officeDocument/2006/relationships/image" Target="../media/image368.wmf"/><Relationship Id="rId7" Type="http://schemas.openxmlformats.org/officeDocument/2006/relationships/image" Target="../media/image372.wmf"/><Relationship Id="rId2" Type="http://schemas.openxmlformats.org/officeDocument/2006/relationships/image" Target="../media/image367.wmf"/><Relationship Id="rId1" Type="http://schemas.openxmlformats.org/officeDocument/2006/relationships/image" Target="../media/image366.wmf"/><Relationship Id="rId6" Type="http://schemas.openxmlformats.org/officeDocument/2006/relationships/image" Target="../media/image371.wmf"/><Relationship Id="rId5" Type="http://schemas.openxmlformats.org/officeDocument/2006/relationships/image" Target="../media/image370.wmf"/><Relationship Id="rId4" Type="http://schemas.openxmlformats.org/officeDocument/2006/relationships/image" Target="../media/image369.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77.wmf"/><Relationship Id="rId2" Type="http://schemas.openxmlformats.org/officeDocument/2006/relationships/image" Target="../media/image376.wmf"/><Relationship Id="rId1" Type="http://schemas.openxmlformats.org/officeDocument/2006/relationships/image" Target="../media/image375.wmf"/><Relationship Id="rId5" Type="http://schemas.openxmlformats.org/officeDocument/2006/relationships/image" Target="../media/image379.wmf"/><Relationship Id="rId4" Type="http://schemas.openxmlformats.org/officeDocument/2006/relationships/image" Target="../media/image378.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83.wmf"/><Relationship Id="rId2" Type="http://schemas.openxmlformats.org/officeDocument/2006/relationships/image" Target="../media/image382.wmf"/><Relationship Id="rId1" Type="http://schemas.openxmlformats.org/officeDocument/2006/relationships/image" Target="../media/image366.wmf"/><Relationship Id="rId4" Type="http://schemas.openxmlformats.org/officeDocument/2006/relationships/image" Target="../media/image384.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88.wmf"/><Relationship Id="rId2" Type="http://schemas.openxmlformats.org/officeDocument/2006/relationships/image" Target="../media/image387.wmf"/><Relationship Id="rId1" Type="http://schemas.openxmlformats.org/officeDocument/2006/relationships/image" Target="../media/image386.wmf"/><Relationship Id="rId5" Type="http://schemas.openxmlformats.org/officeDocument/2006/relationships/image" Target="../media/image390.wmf"/><Relationship Id="rId4" Type="http://schemas.openxmlformats.org/officeDocument/2006/relationships/image" Target="../media/image389.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7/15/2019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a:t>
            </a:fld>
            <a:endParaRPr lang="en-US" dirty="0"/>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7/15/2019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a:t>
            </a:fld>
            <a:endParaRPr lang="en-US" dirty="0"/>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D003D02-7E89-4EBF-B123-9C334E1BFEF7}" type="slidenum">
              <a:rPr lang="en-US" smtClean="0"/>
              <a:t>5</a:t>
            </a:fld>
            <a:endParaRPr lang="en-US"/>
          </a:p>
        </p:txBody>
      </p:sp>
    </p:spTree>
    <p:extLst>
      <p:ext uri="{BB962C8B-B14F-4D97-AF65-F5344CB8AC3E}">
        <p14:creationId xmlns:p14="http://schemas.microsoft.com/office/powerpoint/2010/main" val="366278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5D003D02-7E89-4EBF-B123-9C334E1BFEF7}" type="slidenum">
              <a:rPr lang="en-US" smtClean="0"/>
              <a:t>119</a:t>
            </a:fld>
            <a:endParaRPr lang="en-US"/>
          </a:p>
        </p:txBody>
      </p:sp>
    </p:spTree>
    <p:extLst>
      <p:ext uri="{BB962C8B-B14F-4D97-AF65-F5344CB8AC3E}">
        <p14:creationId xmlns:p14="http://schemas.microsoft.com/office/powerpoint/2010/main" val="2211526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7.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1.xml"/><Relationship Id="rId4" Type="http://schemas.openxmlformats.org/officeDocument/2006/relationships/image" Target="../media/image7.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80540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2340855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464364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3512455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90F35B-B161-45F0-B5D9-AD63575E81D2}" type="datetimeFigureOut">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232054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90F35B-B161-45F0-B5D9-AD63575E81D2}" type="datetimeFigureOut">
              <a:rPr lang="en-US" smtClean="0"/>
              <a:t>7/15/2019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3379474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90F35B-B161-45F0-B5D9-AD63575E81D2}" type="datetimeFigureOut">
              <a:rPr lang="en-US" smtClean="0"/>
              <a:t>7/15/2019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10939046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0F35B-B161-45F0-B5D9-AD63575E81D2}" type="datetimeFigureOut">
              <a:rPr lang="en-US" smtClean="0"/>
              <a:t>7/15/2019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27693099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90F35B-B161-45F0-B5D9-AD63575E81D2}" type="datetimeFigureOut">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1841781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90F35B-B161-45F0-B5D9-AD63575E81D2}" type="datetimeFigureOut">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1786714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18027826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0F35B-B161-45F0-B5D9-AD63575E81D2}" type="datetimeFigureOut">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89F42-1906-4162-90D9-049B68F3D786}" type="slidenum">
              <a:rPr lang="en-US" smtClean="0"/>
              <a:t>‹#›</a:t>
            </a:fld>
            <a:endParaRPr lang="en-US"/>
          </a:p>
        </p:txBody>
      </p:sp>
    </p:spTree>
    <p:extLst>
      <p:ext uri="{BB962C8B-B14F-4D97-AF65-F5344CB8AC3E}">
        <p14:creationId xmlns:p14="http://schemas.microsoft.com/office/powerpoint/2010/main" val="33687227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8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rgbClr val="AD0B1E"/>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7244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56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53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80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2"/>
          </p:nvPr>
        </p:nvSpPr>
        <p:spPr>
          <a:xfrm>
            <a:off x="5401733" y="60960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3"/>
          </p:nvPr>
        </p:nvSpPr>
        <p:spPr>
          <a:xfrm>
            <a:off x="6743700" y="5656973"/>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4"/>
          </p:nvPr>
        </p:nvSpPr>
        <p:spPr>
          <a:xfrm>
            <a:off x="6734821" y="61722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
          <p:cNvSpPr>
            <a:spLocks noGrp="1"/>
          </p:cNvSpPr>
          <p:nvPr>
            <p:ph idx="25"/>
          </p:nvPr>
        </p:nvSpPr>
        <p:spPr>
          <a:xfrm>
            <a:off x="457200" y="62484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2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533400" y="228600"/>
            <a:ext cx="8153400" cy="639762"/>
          </a:xfrm>
          <a:prstGeom prst="rect">
            <a:avLst/>
          </a:prstGeom>
        </p:spPr>
        <p:txBody>
          <a:bodyPr/>
          <a:lstStyle>
            <a:lvl1pPr>
              <a:defRPr lang="en-US" sz="3600" dirty="0">
                <a:solidFill>
                  <a:schemeClr val="bg2"/>
                </a:solidFill>
                <a:latin typeface="Times New Roman" panose="02020603050405020304" pitchFamily="18" charset="0"/>
                <a:cs typeface="Times New Roman" panose="02020603050405020304" pitchFamily="18" charset="0"/>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5" name="Content Placeholder 6"/>
          <p:cNvSpPr>
            <a:spLocks noGrp="1"/>
          </p:cNvSpPr>
          <p:nvPr>
            <p:ph sz="quarter" idx="18"/>
          </p:nvPr>
        </p:nvSpPr>
        <p:spPr>
          <a:xfrm>
            <a:off x="4876800" y="5649785"/>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4449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159416" y="228600"/>
            <a:ext cx="8755984"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78188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201"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199" y="228600"/>
            <a:ext cx="82296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635420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755641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
        <p:nvSpPr>
          <p:cNvPr id="7" name="Jump Link"/>
          <p:cNvSpPr>
            <a:spLocks noGrp="1"/>
          </p:cNvSpPr>
          <p:nvPr>
            <p:ph type="body" sz="quarter" idx="11" hasCustomPrompt="1"/>
          </p:nvPr>
        </p:nvSpPr>
        <p:spPr>
          <a:xfrm>
            <a:off x="3356610" y="66294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074104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9492145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2"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6562608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10997478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1123782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3032989766"/>
      </p:ext>
    </p:extLst>
  </p:cSld>
  <p:clrMapOvr>
    <a:masterClrMapping/>
  </p:clrMapOvr>
  <p:extLst>
    <p:ext uri="{DCECCB84-F9BA-43D5-87BE-67443E8EF086}">
      <p15:sldGuideLst xmlns:p15="http://schemas.microsoft.com/office/powerpoint/2012/main">
        <p15:guide id="1" orient="horz" pos="957">
          <p15:clr>
            <a:srgbClr val="FBAE40"/>
          </p15:clr>
        </p15:guide>
        <p15:guide id="2" pos="2880">
          <p15:clr>
            <a:srgbClr val="FBAE40"/>
          </p15:clr>
        </p15:guide>
        <p15:guide id="3" pos="45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1039425927"/>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1143981893"/>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533035641"/>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581777583"/>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6248400" y="2590800"/>
            <a:ext cx="2667000" cy="30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4"/>
          </p:nvPr>
        </p:nvSpPr>
        <p:spPr>
          <a:xfrm>
            <a:off x="1219200" y="609600"/>
            <a:ext cx="6400800" cy="12192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5"/>
          </p:nvPr>
        </p:nvSpPr>
        <p:spPr>
          <a:xfrm>
            <a:off x="1295400" y="2057400"/>
            <a:ext cx="5334000" cy="3810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14166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044543146"/>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9061633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57306450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576897092"/>
      </p:ext>
    </p:extLst>
  </p:cSld>
  <p:clrMapOvr>
    <a:masterClrMapping/>
  </p:clrMapOvr>
  <p:extLst>
    <p:ext uri="{DCECCB84-F9BA-43D5-87BE-67443E8EF086}">
      <p15:sldGuideLst xmlns:p15="http://schemas.microsoft.com/office/powerpoint/2012/main">
        <p15:guide id="1" orient="horz" pos="97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547318836"/>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566649839"/>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185527906"/>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108669598"/>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482158563"/>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788072780"/>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343533857"/>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F87F75-B02E-4B99-A7DE-7306A00B92FA}"/>
              </a:ext>
            </a:extLst>
          </p:cNvPr>
          <p:cNvSpPr>
            <a:spLocks noGrp="1" noChangeArrowheads="1"/>
          </p:cNvSpPr>
          <p:nvPr>
            <p:ph type="dt" sz="half" idx="10"/>
          </p:nvPr>
        </p:nvSpPr>
        <p:spPr>
          <a:ln/>
        </p:spPr>
        <p:txBody>
          <a:bodyPr/>
          <a:lstStyle>
            <a:lvl1pPr>
              <a:defRPr/>
            </a:lvl1pPr>
          </a:lstStyle>
          <a:p>
            <a:pPr>
              <a:defRPr/>
            </a:pPr>
            <a:fld id="{956EFD7F-F8DC-4ACD-B464-103F1413B420}" type="datetime2">
              <a:rPr lang="en-US" smtClean="0"/>
              <a:t>Monday, July 15, 2019</a:t>
            </a:fld>
            <a:endParaRPr lang="en-US" altLang="en-US"/>
          </a:p>
        </p:txBody>
      </p:sp>
      <p:sp>
        <p:nvSpPr>
          <p:cNvPr id="5" name="Rectangle 5">
            <a:extLst>
              <a:ext uri="{FF2B5EF4-FFF2-40B4-BE49-F238E27FC236}">
                <a16:creationId xmlns:a16="http://schemas.microsoft.com/office/drawing/2014/main" id="{21E22A6C-9B0A-4608-BB95-70E5668C43B0}"/>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6" name="Rectangle 6">
            <a:extLst>
              <a:ext uri="{FF2B5EF4-FFF2-40B4-BE49-F238E27FC236}">
                <a16:creationId xmlns:a16="http://schemas.microsoft.com/office/drawing/2014/main" id="{01EACFFF-A3FE-4829-91D0-4A735FB2CC5D}"/>
              </a:ext>
            </a:extLst>
          </p:cNvPr>
          <p:cNvSpPr>
            <a:spLocks noGrp="1" noChangeArrowheads="1"/>
          </p:cNvSpPr>
          <p:nvPr>
            <p:ph type="sldNum" sz="quarter" idx="12"/>
          </p:nvPr>
        </p:nvSpPr>
        <p:spPr>
          <a:ln/>
        </p:spPr>
        <p:txBody>
          <a:bodyPr/>
          <a:lstStyle>
            <a:lvl1pPr>
              <a:defRPr/>
            </a:lvl1pPr>
          </a:lstStyle>
          <a:p>
            <a:fld id="{2DC6BF32-B7D7-4D6E-8A42-59319D4FA23C}" type="slidenum">
              <a:rPr lang="en-US" altLang="en-US"/>
              <a:pPr/>
              <a:t>‹#›</a:t>
            </a:fld>
            <a:endParaRPr lang="en-US" altLang="en-US"/>
          </a:p>
        </p:txBody>
      </p:sp>
    </p:spTree>
    <p:extLst>
      <p:ext uri="{BB962C8B-B14F-4D97-AF65-F5344CB8AC3E}">
        <p14:creationId xmlns:p14="http://schemas.microsoft.com/office/powerpoint/2010/main" val="2386288563"/>
      </p:ext>
    </p:extLst>
  </p:cSld>
  <p:clrMapOvr>
    <a:masterClrMapping/>
  </p:clrMapOvr>
  <p:transition>
    <p:push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4FEBDD6-DE1E-4FA4-962D-5FBDF332954A}"/>
              </a:ext>
            </a:extLst>
          </p:cNvPr>
          <p:cNvSpPr>
            <a:spLocks noGrp="1" noChangeArrowheads="1"/>
          </p:cNvSpPr>
          <p:nvPr>
            <p:ph type="dt" sz="half" idx="10"/>
          </p:nvPr>
        </p:nvSpPr>
        <p:spPr>
          <a:ln/>
        </p:spPr>
        <p:txBody>
          <a:bodyPr/>
          <a:lstStyle>
            <a:lvl1pPr>
              <a:defRPr/>
            </a:lvl1pPr>
          </a:lstStyle>
          <a:p>
            <a:pPr>
              <a:defRPr/>
            </a:pPr>
            <a:fld id="{E7EDFEC8-20E3-408C-A4E2-4EA940F600CF}" type="datetime2">
              <a:rPr lang="en-US" smtClean="0"/>
              <a:t>Monday, July 15, 2019</a:t>
            </a:fld>
            <a:endParaRPr lang="en-US" altLang="en-US"/>
          </a:p>
        </p:txBody>
      </p:sp>
      <p:sp>
        <p:nvSpPr>
          <p:cNvPr id="6" name="Rectangle 5">
            <a:extLst>
              <a:ext uri="{FF2B5EF4-FFF2-40B4-BE49-F238E27FC236}">
                <a16:creationId xmlns:a16="http://schemas.microsoft.com/office/drawing/2014/main" id="{DF8D505A-84D3-4177-A09C-78A52673FC74}"/>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A4DD1C85-E328-4B1C-AC08-259D3E72C941}"/>
              </a:ext>
            </a:extLst>
          </p:cNvPr>
          <p:cNvSpPr>
            <a:spLocks noGrp="1" noChangeArrowheads="1"/>
          </p:cNvSpPr>
          <p:nvPr>
            <p:ph type="sldNum" sz="quarter" idx="12"/>
          </p:nvPr>
        </p:nvSpPr>
        <p:spPr>
          <a:ln/>
        </p:spPr>
        <p:txBody>
          <a:bodyPr/>
          <a:lstStyle>
            <a:lvl1pPr>
              <a:defRPr/>
            </a:lvl1pPr>
          </a:lstStyle>
          <a:p>
            <a:fld id="{84F9DE21-38F5-434B-A866-47B4794812ED}" type="slidenum">
              <a:rPr lang="en-US" altLang="en-US"/>
              <a:pPr/>
              <a:t>‹#›</a:t>
            </a:fld>
            <a:endParaRPr lang="en-US" altLang="en-US"/>
          </a:p>
        </p:txBody>
      </p:sp>
    </p:spTree>
    <p:extLst>
      <p:ext uri="{BB962C8B-B14F-4D97-AF65-F5344CB8AC3E}">
        <p14:creationId xmlns:p14="http://schemas.microsoft.com/office/powerpoint/2010/main" val="2591645646"/>
      </p:ext>
    </p:extLst>
  </p:cSld>
  <p:clrMapOvr>
    <a:masterClrMapping/>
  </p:clrMapOvr>
  <p:transition>
    <p:push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C96323E-EB35-46F0-9DF8-C389091FCB6A}"/>
              </a:ext>
            </a:extLst>
          </p:cNvPr>
          <p:cNvSpPr>
            <a:spLocks noGrp="1" noChangeArrowheads="1"/>
          </p:cNvSpPr>
          <p:nvPr>
            <p:ph type="dt" sz="half" idx="10"/>
          </p:nvPr>
        </p:nvSpPr>
        <p:spPr>
          <a:ln/>
        </p:spPr>
        <p:txBody>
          <a:bodyPr/>
          <a:lstStyle>
            <a:lvl1pPr>
              <a:defRPr/>
            </a:lvl1pPr>
          </a:lstStyle>
          <a:p>
            <a:pPr>
              <a:defRPr/>
            </a:pPr>
            <a:fld id="{65FACE12-7B3D-498A-9888-34FD83461656}" type="datetime2">
              <a:rPr lang="en-US" smtClean="0"/>
              <a:t>Monday, July 15, 2019</a:t>
            </a:fld>
            <a:endParaRPr lang="en-US" altLang="en-US"/>
          </a:p>
        </p:txBody>
      </p:sp>
      <p:sp>
        <p:nvSpPr>
          <p:cNvPr id="3" name="Rectangle 5">
            <a:extLst>
              <a:ext uri="{FF2B5EF4-FFF2-40B4-BE49-F238E27FC236}">
                <a16:creationId xmlns:a16="http://schemas.microsoft.com/office/drawing/2014/main" id="{A02E86C4-EEC0-4E1D-A173-177DBC3D9F8D}"/>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4" name="Rectangle 6">
            <a:extLst>
              <a:ext uri="{FF2B5EF4-FFF2-40B4-BE49-F238E27FC236}">
                <a16:creationId xmlns:a16="http://schemas.microsoft.com/office/drawing/2014/main" id="{DAA74E6D-4701-48B8-AC06-3758CF843688}"/>
              </a:ext>
            </a:extLst>
          </p:cNvPr>
          <p:cNvSpPr>
            <a:spLocks noGrp="1" noChangeArrowheads="1"/>
          </p:cNvSpPr>
          <p:nvPr>
            <p:ph type="sldNum" sz="quarter" idx="12"/>
          </p:nvPr>
        </p:nvSpPr>
        <p:spPr>
          <a:ln/>
        </p:spPr>
        <p:txBody>
          <a:bodyPr/>
          <a:lstStyle>
            <a:lvl1pPr>
              <a:defRPr/>
            </a:lvl1pPr>
          </a:lstStyle>
          <a:p>
            <a:fld id="{28351CB3-B6E8-4EC6-BCBD-5F11EF97D96F}" type="slidenum">
              <a:rPr lang="en-US" altLang="en-US"/>
              <a:pPr/>
              <a:t>‹#›</a:t>
            </a:fld>
            <a:endParaRPr lang="en-US" altLang="en-US"/>
          </a:p>
        </p:txBody>
      </p:sp>
    </p:spTree>
    <p:extLst>
      <p:ext uri="{BB962C8B-B14F-4D97-AF65-F5344CB8AC3E}">
        <p14:creationId xmlns:p14="http://schemas.microsoft.com/office/powerpoint/2010/main" val="3571947830"/>
      </p:ext>
    </p:extLst>
  </p:cSld>
  <p:clrMapOvr>
    <a:masterClrMapping/>
  </p:clrMapOvr>
  <p:transition>
    <p:push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DC797CA-46AC-41E9-BF01-A3F98EEB18E7}"/>
              </a:ext>
            </a:extLst>
          </p:cNvPr>
          <p:cNvSpPr>
            <a:spLocks noGrp="1" noChangeArrowheads="1"/>
          </p:cNvSpPr>
          <p:nvPr>
            <p:ph type="dt" sz="half" idx="10"/>
          </p:nvPr>
        </p:nvSpPr>
        <p:spPr>
          <a:ln/>
        </p:spPr>
        <p:txBody>
          <a:bodyPr/>
          <a:lstStyle>
            <a:lvl1pPr>
              <a:defRPr/>
            </a:lvl1pPr>
          </a:lstStyle>
          <a:p>
            <a:pPr>
              <a:defRPr/>
            </a:pPr>
            <a:fld id="{022C22E0-DC83-44BA-BEE1-AE43BEDEAE6E}" type="datetime2">
              <a:rPr lang="en-US" smtClean="0"/>
              <a:t>Monday, July 15, 2019</a:t>
            </a:fld>
            <a:endParaRPr lang="en-US" altLang="en-US"/>
          </a:p>
        </p:txBody>
      </p:sp>
      <p:sp>
        <p:nvSpPr>
          <p:cNvPr id="6" name="Rectangle 5">
            <a:extLst>
              <a:ext uri="{FF2B5EF4-FFF2-40B4-BE49-F238E27FC236}">
                <a16:creationId xmlns:a16="http://schemas.microsoft.com/office/drawing/2014/main" id="{2749DA7A-FD4D-4537-AFA0-DED34805A75B}"/>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866AE3A9-3629-4133-B2D5-0BEE1D7DD071}"/>
              </a:ext>
            </a:extLst>
          </p:cNvPr>
          <p:cNvSpPr>
            <a:spLocks noGrp="1" noChangeArrowheads="1"/>
          </p:cNvSpPr>
          <p:nvPr>
            <p:ph type="sldNum" sz="quarter" idx="12"/>
          </p:nvPr>
        </p:nvSpPr>
        <p:spPr>
          <a:ln/>
        </p:spPr>
        <p:txBody>
          <a:bodyPr/>
          <a:lstStyle>
            <a:lvl1pPr>
              <a:defRPr/>
            </a:lvl1pPr>
          </a:lstStyle>
          <a:p>
            <a:fld id="{59F46501-647B-42CE-AC51-58D414059F61}" type="slidenum">
              <a:rPr lang="en-US" altLang="en-US"/>
              <a:pPr/>
              <a:t>‹#›</a:t>
            </a:fld>
            <a:endParaRPr lang="en-US" altLang="en-US"/>
          </a:p>
        </p:txBody>
      </p:sp>
    </p:spTree>
    <p:extLst>
      <p:ext uri="{BB962C8B-B14F-4D97-AF65-F5344CB8AC3E}">
        <p14:creationId xmlns:p14="http://schemas.microsoft.com/office/powerpoint/2010/main" val="129137440"/>
      </p:ext>
    </p:extLst>
  </p:cSld>
  <p:clrMapOvr>
    <a:masterClrMapping/>
  </p:clrMapOvr>
  <p:transition>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theme" Target="../theme/theme11.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gif"/><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3.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5.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 id="2147483969"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985953897"/>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2880">
          <p15:clr>
            <a:srgbClr val="F26B43"/>
          </p15:clr>
        </p15:guide>
        <p15:guide id="6" pos="288">
          <p15:clr>
            <a:srgbClr val="F26B43"/>
          </p15:clr>
        </p15:guide>
        <p15:guide id="7" pos="5472">
          <p15:clr>
            <a:srgbClr val="F26B43"/>
          </p15:clr>
        </p15:guide>
        <p15:guide id="9" orient="horz" pos="4211">
          <p15:clr>
            <a:srgbClr val="F26B43"/>
          </p15:clr>
        </p15:guide>
        <p15:guide id="10"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965" r:id="rId3"/>
    <p:sldLayoutId id="2147483753" r:id="rId4"/>
    <p:sldLayoutId id="2147483908" r:id="rId5"/>
    <p:sldLayoutId id="2147483950" r:id="rId6"/>
    <p:sldLayoutId id="2147483757" r:id="rId7"/>
    <p:sldLayoutId id="2147483877" r:id="rId8"/>
    <p:sldLayoutId id="2147483761" r:id="rId9"/>
    <p:sldLayoutId id="2147483800"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0F35B-B161-45F0-B5D9-AD63575E81D2}" type="datetimeFigureOut">
              <a:rPr lang="en-US" smtClean="0"/>
              <a:t>7/15/2019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89F42-1906-4162-90D9-049B68F3D786}" type="slidenum">
              <a:rPr lang="en-US" smtClean="0"/>
              <a:t>‹#›</a:t>
            </a:fld>
            <a:endParaRPr lang="en-US"/>
          </a:p>
        </p:txBody>
      </p:sp>
    </p:spTree>
    <p:extLst>
      <p:ext uri="{BB962C8B-B14F-4D97-AF65-F5344CB8AC3E}">
        <p14:creationId xmlns:p14="http://schemas.microsoft.com/office/powerpoint/2010/main" val="3626439738"/>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userDrawn="1"/>
        </p:nvSpPr>
        <p:spPr>
          <a:xfrm>
            <a:off x="0" y="6705600"/>
            <a:ext cx="16002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 2019 McGraw-Hill Education.</a:t>
            </a:r>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51" r:id="rId1"/>
    <p:sldLayoutId id="2147483967" r:id="rId2"/>
    <p:sldLayoutId id="2147483970" r:id="rId3"/>
    <p:sldLayoutId id="2147483966" r:id="rId4"/>
    <p:sldLayoutId id="2147483971" r:id="rId5"/>
    <p:sldLayoutId id="2147483972" r:id="rId6"/>
    <p:sldLayoutId id="2147483952" r:id="rId7"/>
    <p:sldLayoutId id="2147483964" r:id="rId8"/>
    <p:sldLayoutId id="2147483953" r:id="rId9"/>
    <p:sldLayoutId id="2147483954" r:id="rId10"/>
    <p:sldLayoutId id="2147483955" r:id="rId11"/>
    <p:sldLayoutId id="2147483956" r:id="rId12"/>
    <p:sldLayoutId id="2147483957" r:id="rId13"/>
    <p:sldLayoutId id="2147483958" r:id="rId14"/>
    <p:sldLayoutId id="2147483959" r:id="rId15"/>
    <p:sldLayoutId id="2147483985"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r="28644" b="27282"/>
          <a:stretch/>
        </p:blipFill>
        <p:spPr>
          <a:xfrm>
            <a:off x="461821" y="1943668"/>
            <a:ext cx="8682180" cy="4914333"/>
          </a:xfrm>
          <a:prstGeom prst="rect">
            <a:avLst/>
          </a:prstGeom>
        </p:spPr>
      </p:pic>
      <p:sp>
        <p:nvSpPr>
          <p:cNvPr id="8"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3.jpg"/><Relationship Id="rId7" Type="http://schemas.openxmlformats.org/officeDocument/2006/relationships/image" Target="../media/image30.wmf"/><Relationship Id="rId2" Type="http://schemas.openxmlformats.org/officeDocument/2006/relationships/slideLayout" Target="../slideLayouts/slideLayout41.xml"/><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image" Target="../media/image32.wmf"/><Relationship Id="rId5" Type="http://schemas.openxmlformats.org/officeDocument/2006/relationships/image" Target="../media/image29.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1.wmf"/></Relationships>
</file>

<file path=ppt/slides/_rels/slide100.xml.rels><?xml version="1.0" encoding="UTF-8" standalone="yes"?>
<Relationships xmlns="http://schemas.openxmlformats.org/package/2006/relationships"><Relationship Id="rId3" Type="http://schemas.openxmlformats.org/officeDocument/2006/relationships/image" Target="../media/image325.jpeg"/><Relationship Id="rId7" Type="http://schemas.openxmlformats.org/officeDocument/2006/relationships/image" Target="../media/image333.png"/><Relationship Id="rId2" Type="http://schemas.openxmlformats.org/officeDocument/2006/relationships/image" Target="../media/image329.jpeg"/><Relationship Id="rId1" Type="http://schemas.openxmlformats.org/officeDocument/2006/relationships/slideLayout" Target="../slideLayouts/slideLayout39.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01.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2" Type="http://schemas.openxmlformats.org/officeDocument/2006/relationships/image" Target="../media/image335.jpg"/><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93.bin"/><Relationship Id="rId3" Type="http://schemas.openxmlformats.org/officeDocument/2006/relationships/image" Target="../media/image338.jpg"/><Relationship Id="rId7" Type="http://schemas.openxmlformats.org/officeDocument/2006/relationships/image" Target="../media/image340.jpg"/><Relationship Id="rId2" Type="http://schemas.openxmlformats.org/officeDocument/2006/relationships/slideLayout" Target="../slideLayouts/slideLayout39.xml"/><Relationship Id="rId1" Type="http://schemas.openxmlformats.org/officeDocument/2006/relationships/vmlDrawing" Target="../drawings/vmlDrawing60.vml"/><Relationship Id="rId6" Type="http://schemas.openxmlformats.org/officeDocument/2006/relationships/image" Target="../media/image336.wmf"/><Relationship Id="rId5" Type="http://schemas.openxmlformats.org/officeDocument/2006/relationships/oleObject" Target="../embeddings/oleObject192.bin"/><Relationship Id="rId4" Type="http://schemas.openxmlformats.org/officeDocument/2006/relationships/image" Target="../media/image339.jpg"/><Relationship Id="rId9" Type="http://schemas.openxmlformats.org/officeDocument/2006/relationships/image" Target="../media/image337.wmf"/></Relationships>
</file>

<file path=ppt/slides/_rels/slide104.xml.rels><?xml version="1.0" encoding="UTF-8" standalone="yes"?>
<Relationships xmlns="http://schemas.openxmlformats.org/package/2006/relationships"><Relationship Id="rId8" Type="http://schemas.openxmlformats.org/officeDocument/2006/relationships/image" Target="../media/image345.jpg"/><Relationship Id="rId3" Type="http://schemas.openxmlformats.org/officeDocument/2006/relationships/image" Target="../media/image344.jpg"/><Relationship Id="rId7" Type="http://schemas.openxmlformats.org/officeDocument/2006/relationships/image" Target="../media/image342.wmf"/><Relationship Id="rId2" Type="http://schemas.openxmlformats.org/officeDocument/2006/relationships/slideLayout" Target="../slideLayouts/slideLayout38.xml"/><Relationship Id="rId1" Type="http://schemas.openxmlformats.org/officeDocument/2006/relationships/vmlDrawing" Target="../drawings/vmlDrawing61.vml"/><Relationship Id="rId6" Type="http://schemas.openxmlformats.org/officeDocument/2006/relationships/oleObject" Target="../embeddings/oleObject195.bin"/><Relationship Id="rId5" Type="http://schemas.openxmlformats.org/officeDocument/2006/relationships/image" Target="../media/image341.wmf"/><Relationship Id="rId10" Type="http://schemas.openxmlformats.org/officeDocument/2006/relationships/image" Target="../media/image343.wmf"/><Relationship Id="rId4" Type="http://schemas.openxmlformats.org/officeDocument/2006/relationships/oleObject" Target="../embeddings/oleObject194.bin"/><Relationship Id="rId9" Type="http://schemas.openxmlformats.org/officeDocument/2006/relationships/oleObject" Target="../embeddings/oleObject196.bin"/></Relationships>
</file>

<file path=ppt/slides/_rels/slide105.xml.rels><?xml version="1.0" encoding="UTF-8" standalone="yes"?>
<Relationships xmlns="http://schemas.openxmlformats.org/package/2006/relationships"><Relationship Id="rId2" Type="http://schemas.openxmlformats.org/officeDocument/2006/relationships/image" Target="../media/image346.jpg"/><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2" Type="http://schemas.openxmlformats.org/officeDocument/2006/relationships/image" Target="../media/image347.jpg"/><Relationship Id="rId1" Type="http://schemas.openxmlformats.org/officeDocument/2006/relationships/slideLayout" Target="../slideLayouts/slideLayout39.xml"/></Relationships>
</file>

<file path=ppt/slides/_rels/slide107.xml.rels><?xml version="1.0" encoding="UTF-8" standalone="yes"?>
<Relationships xmlns="http://schemas.openxmlformats.org/package/2006/relationships"><Relationship Id="rId8" Type="http://schemas.openxmlformats.org/officeDocument/2006/relationships/image" Target="../media/image349.wmf"/><Relationship Id="rId3" Type="http://schemas.openxmlformats.org/officeDocument/2006/relationships/image" Target="../media/image350.jpg"/><Relationship Id="rId7" Type="http://schemas.openxmlformats.org/officeDocument/2006/relationships/oleObject" Target="../embeddings/oleObject198.bin"/><Relationship Id="rId2" Type="http://schemas.openxmlformats.org/officeDocument/2006/relationships/slideLayout" Target="../slideLayouts/slideLayout38.xml"/><Relationship Id="rId1" Type="http://schemas.openxmlformats.org/officeDocument/2006/relationships/vmlDrawing" Target="../drawings/vmlDrawing62.vml"/><Relationship Id="rId6" Type="http://schemas.openxmlformats.org/officeDocument/2006/relationships/image" Target="../media/image351.jpg"/><Relationship Id="rId5" Type="http://schemas.openxmlformats.org/officeDocument/2006/relationships/image" Target="../media/image348.wmf"/><Relationship Id="rId4" Type="http://schemas.openxmlformats.org/officeDocument/2006/relationships/oleObject" Target="../embeddings/oleObject197.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201.bin"/><Relationship Id="rId13" Type="http://schemas.openxmlformats.org/officeDocument/2006/relationships/image" Target="../media/image356.wmf"/><Relationship Id="rId3" Type="http://schemas.openxmlformats.org/officeDocument/2006/relationships/image" Target="../media/image357.jpg"/><Relationship Id="rId7" Type="http://schemas.openxmlformats.org/officeDocument/2006/relationships/image" Target="../media/image353.wmf"/><Relationship Id="rId12" Type="http://schemas.openxmlformats.org/officeDocument/2006/relationships/oleObject" Target="../embeddings/oleObject203.bin"/><Relationship Id="rId2" Type="http://schemas.openxmlformats.org/officeDocument/2006/relationships/slideLayout" Target="../slideLayouts/slideLayout38.xml"/><Relationship Id="rId1" Type="http://schemas.openxmlformats.org/officeDocument/2006/relationships/vmlDrawing" Target="../drawings/vmlDrawing63.vml"/><Relationship Id="rId6" Type="http://schemas.openxmlformats.org/officeDocument/2006/relationships/oleObject" Target="../embeddings/oleObject200.bin"/><Relationship Id="rId11" Type="http://schemas.openxmlformats.org/officeDocument/2006/relationships/image" Target="../media/image355.wmf"/><Relationship Id="rId5" Type="http://schemas.openxmlformats.org/officeDocument/2006/relationships/image" Target="../media/image352.wmf"/><Relationship Id="rId10" Type="http://schemas.openxmlformats.org/officeDocument/2006/relationships/oleObject" Target="../embeddings/oleObject202.bin"/><Relationship Id="rId4" Type="http://schemas.openxmlformats.org/officeDocument/2006/relationships/oleObject" Target="../embeddings/oleObject199.bin"/><Relationship Id="rId9" Type="http://schemas.openxmlformats.org/officeDocument/2006/relationships/image" Target="../media/image354.wmf"/></Relationships>
</file>

<file path=ppt/slides/_rels/slide109.xml.rels><?xml version="1.0" encoding="UTF-8" standalone="yes"?>
<Relationships xmlns="http://schemas.openxmlformats.org/package/2006/relationships"><Relationship Id="rId2" Type="http://schemas.openxmlformats.org/officeDocument/2006/relationships/image" Target="../media/image358.jp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slideLayout" Target="../slideLayouts/slideLayout40.xml"/><Relationship Id="rId1" Type="http://schemas.openxmlformats.org/officeDocument/2006/relationships/vmlDrawing" Target="../drawings/vmlDrawing7.vml"/><Relationship Id="rId5" Type="http://schemas.openxmlformats.org/officeDocument/2006/relationships/image" Target="../media/image34.wmf"/><Relationship Id="rId4" Type="http://schemas.openxmlformats.org/officeDocument/2006/relationships/oleObject" Target="../embeddings/oleObject17.bin"/></Relationships>
</file>

<file path=ppt/slides/_rels/slide110.xml.rels><?xml version="1.0" encoding="UTF-8" standalone="yes"?>
<Relationships xmlns="http://schemas.openxmlformats.org/package/2006/relationships"><Relationship Id="rId2" Type="http://schemas.openxmlformats.org/officeDocument/2006/relationships/image" Target="../media/image359.jpg"/><Relationship Id="rId1" Type="http://schemas.openxmlformats.org/officeDocument/2006/relationships/slideLayout" Target="../slideLayouts/slideLayout42.xml"/></Relationships>
</file>

<file path=ppt/slides/_rels/slide111.xml.rels><?xml version="1.0" encoding="UTF-8" standalone="yes"?>
<Relationships xmlns="http://schemas.openxmlformats.org/package/2006/relationships"><Relationship Id="rId8" Type="http://schemas.openxmlformats.org/officeDocument/2006/relationships/image" Target="../media/image361.wmf"/><Relationship Id="rId3" Type="http://schemas.openxmlformats.org/officeDocument/2006/relationships/image" Target="../media/image364.jpg"/><Relationship Id="rId7" Type="http://schemas.openxmlformats.org/officeDocument/2006/relationships/oleObject" Target="../embeddings/oleObject205.bin"/><Relationship Id="rId12" Type="http://schemas.openxmlformats.org/officeDocument/2006/relationships/image" Target="../media/image363.wmf"/><Relationship Id="rId2" Type="http://schemas.openxmlformats.org/officeDocument/2006/relationships/slideLayout" Target="../slideLayouts/slideLayout39.xml"/><Relationship Id="rId1" Type="http://schemas.openxmlformats.org/officeDocument/2006/relationships/vmlDrawing" Target="../drawings/vmlDrawing64.vml"/><Relationship Id="rId6" Type="http://schemas.openxmlformats.org/officeDocument/2006/relationships/image" Target="../media/image365.jpg"/><Relationship Id="rId11" Type="http://schemas.openxmlformats.org/officeDocument/2006/relationships/oleObject" Target="../embeddings/oleObject207.bin"/><Relationship Id="rId5" Type="http://schemas.openxmlformats.org/officeDocument/2006/relationships/image" Target="../media/image360.wmf"/><Relationship Id="rId10" Type="http://schemas.openxmlformats.org/officeDocument/2006/relationships/image" Target="../media/image362.wmf"/><Relationship Id="rId4" Type="http://schemas.openxmlformats.org/officeDocument/2006/relationships/oleObject" Target="../embeddings/oleObject204.bin"/><Relationship Id="rId9" Type="http://schemas.openxmlformats.org/officeDocument/2006/relationships/oleObject" Target="../embeddings/oleObject206.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210.bin"/><Relationship Id="rId13" Type="http://schemas.openxmlformats.org/officeDocument/2006/relationships/image" Target="../media/image370.wmf"/><Relationship Id="rId18" Type="http://schemas.openxmlformats.org/officeDocument/2006/relationships/oleObject" Target="../embeddings/oleObject215.bin"/><Relationship Id="rId3" Type="http://schemas.openxmlformats.org/officeDocument/2006/relationships/image" Target="../media/image374.jpg"/><Relationship Id="rId7" Type="http://schemas.openxmlformats.org/officeDocument/2006/relationships/image" Target="../media/image367.wmf"/><Relationship Id="rId12" Type="http://schemas.openxmlformats.org/officeDocument/2006/relationships/oleObject" Target="../embeddings/oleObject212.bin"/><Relationship Id="rId17" Type="http://schemas.openxmlformats.org/officeDocument/2006/relationships/image" Target="../media/image372.wmf"/><Relationship Id="rId2" Type="http://schemas.openxmlformats.org/officeDocument/2006/relationships/slideLayout" Target="../slideLayouts/slideLayout39.xml"/><Relationship Id="rId16" Type="http://schemas.openxmlformats.org/officeDocument/2006/relationships/oleObject" Target="../embeddings/oleObject214.bin"/><Relationship Id="rId1" Type="http://schemas.openxmlformats.org/officeDocument/2006/relationships/vmlDrawing" Target="../drawings/vmlDrawing65.vml"/><Relationship Id="rId6" Type="http://schemas.openxmlformats.org/officeDocument/2006/relationships/oleObject" Target="../embeddings/oleObject209.bin"/><Relationship Id="rId11" Type="http://schemas.openxmlformats.org/officeDocument/2006/relationships/image" Target="../media/image369.wmf"/><Relationship Id="rId5" Type="http://schemas.openxmlformats.org/officeDocument/2006/relationships/image" Target="../media/image366.wmf"/><Relationship Id="rId15" Type="http://schemas.openxmlformats.org/officeDocument/2006/relationships/image" Target="../media/image371.wmf"/><Relationship Id="rId10" Type="http://schemas.openxmlformats.org/officeDocument/2006/relationships/oleObject" Target="../embeddings/oleObject211.bin"/><Relationship Id="rId19" Type="http://schemas.openxmlformats.org/officeDocument/2006/relationships/image" Target="../media/image373.wmf"/><Relationship Id="rId4" Type="http://schemas.openxmlformats.org/officeDocument/2006/relationships/oleObject" Target="../embeddings/oleObject208.bin"/><Relationship Id="rId9" Type="http://schemas.openxmlformats.org/officeDocument/2006/relationships/image" Target="../media/image368.wmf"/><Relationship Id="rId14" Type="http://schemas.openxmlformats.org/officeDocument/2006/relationships/oleObject" Target="../embeddings/oleObject213.bin"/></Relationships>
</file>

<file path=ppt/slides/_rels/slide113.xml.rels><?xml version="1.0" encoding="UTF-8" standalone="yes"?>
<Relationships xmlns="http://schemas.openxmlformats.org/package/2006/relationships"><Relationship Id="rId8" Type="http://schemas.openxmlformats.org/officeDocument/2006/relationships/image" Target="../media/image376.wmf"/><Relationship Id="rId13" Type="http://schemas.openxmlformats.org/officeDocument/2006/relationships/oleObject" Target="../embeddings/oleObject220.bin"/><Relationship Id="rId3" Type="http://schemas.openxmlformats.org/officeDocument/2006/relationships/image" Target="../media/image380.jpg"/><Relationship Id="rId7" Type="http://schemas.openxmlformats.org/officeDocument/2006/relationships/oleObject" Target="../embeddings/oleObject217.bin"/><Relationship Id="rId12" Type="http://schemas.openxmlformats.org/officeDocument/2006/relationships/image" Target="../media/image378.wmf"/><Relationship Id="rId2" Type="http://schemas.openxmlformats.org/officeDocument/2006/relationships/slideLayout" Target="../slideLayouts/slideLayout40.xml"/><Relationship Id="rId1" Type="http://schemas.openxmlformats.org/officeDocument/2006/relationships/vmlDrawing" Target="../drawings/vmlDrawing66.vml"/><Relationship Id="rId6" Type="http://schemas.openxmlformats.org/officeDocument/2006/relationships/image" Target="../media/image375.wmf"/><Relationship Id="rId11" Type="http://schemas.openxmlformats.org/officeDocument/2006/relationships/oleObject" Target="../embeddings/oleObject219.bin"/><Relationship Id="rId5" Type="http://schemas.openxmlformats.org/officeDocument/2006/relationships/oleObject" Target="../embeddings/oleObject216.bin"/><Relationship Id="rId10" Type="http://schemas.openxmlformats.org/officeDocument/2006/relationships/image" Target="../media/image377.wmf"/><Relationship Id="rId4" Type="http://schemas.openxmlformats.org/officeDocument/2006/relationships/image" Target="../media/image381.jpg"/><Relationship Id="rId9" Type="http://schemas.openxmlformats.org/officeDocument/2006/relationships/oleObject" Target="../embeddings/oleObject218.bin"/><Relationship Id="rId14" Type="http://schemas.openxmlformats.org/officeDocument/2006/relationships/image" Target="../media/image379.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oleObject" Target="../embeddings/oleObject221.bin"/><Relationship Id="rId7" Type="http://schemas.openxmlformats.org/officeDocument/2006/relationships/image" Target="../media/image382.wmf"/><Relationship Id="rId2" Type="http://schemas.openxmlformats.org/officeDocument/2006/relationships/slideLayout" Target="../slideLayouts/slideLayout39.xml"/><Relationship Id="rId1" Type="http://schemas.openxmlformats.org/officeDocument/2006/relationships/vmlDrawing" Target="../drawings/vmlDrawing67.vml"/><Relationship Id="rId6" Type="http://schemas.openxmlformats.org/officeDocument/2006/relationships/oleObject" Target="../embeddings/oleObject222.bin"/><Relationship Id="rId11" Type="http://schemas.openxmlformats.org/officeDocument/2006/relationships/image" Target="../media/image384.wmf"/><Relationship Id="rId5" Type="http://schemas.openxmlformats.org/officeDocument/2006/relationships/image" Target="../media/image385.jpg"/><Relationship Id="rId10" Type="http://schemas.openxmlformats.org/officeDocument/2006/relationships/oleObject" Target="../embeddings/oleObject224.bin"/><Relationship Id="rId4" Type="http://schemas.openxmlformats.org/officeDocument/2006/relationships/image" Target="../media/image366.wmf"/><Relationship Id="rId9" Type="http://schemas.openxmlformats.org/officeDocument/2006/relationships/image" Target="../media/image383.wmf"/></Relationships>
</file>

<file path=ppt/slides/_rels/slide115.xml.rels><?xml version="1.0" encoding="UTF-8" standalone="yes"?>
<Relationships xmlns="http://schemas.openxmlformats.org/package/2006/relationships"><Relationship Id="rId8" Type="http://schemas.openxmlformats.org/officeDocument/2006/relationships/image" Target="../media/image387.wmf"/><Relationship Id="rId13" Type="http://schemas.openxmlformats.org/officeDocument/2006/relationships/oleObject" Target="../embeddings/oleObject229.bin"/><Relationship Id="rId3" Type="http://schemas.openxmlformats.org/officeDocument/2006/relationships/image" Target="../media/image391.jpg"/><Relationship Id="rId7" Type="http://schemas.openxmlformats.org/officeDocument/2006/relationships/oleObject" Target="../embeddings/oleObject226.bin"/><Relationship Id="rId12" Type="http://schemas.openxmlformats.org/officeDocument/2006/relationships/image" Target="../media/image389.wmf"/><Relationship Id="rId2" Type="http://schemas.openxmlformats.org/officeDocument/2006/relationships/slideLayout" Target="../slideLayouts/slideLayout39.xml"/><Relationship Id="rId1" Type="http://schemas.openxmlformats.org/officeDocument/2006/relationships/vmlDrawing" Target="../drawings/vmlDrawing68.vml"/><Relationship Id="rId6" Type="http://schemas.openxmlformats.org/officeDocument/2006/relationships/image" Target="../media/image386.wmf"/><Relationship Id="rId11" Type="http://schemas.openxmlformats.org/officeDocument/2006/relationships/oleObject" Target="../embeddings/oleObject228.bin"/><Relationship Id="rId5" Type="http://schemas.openxmlformats.org/officeDocument/2006/relationships/oleObject" Target="../embeddings/oleObject225.bin"/><Relationship Id="rId10" Type="http://schemas.openxmlformats.org/officeDocument/2006/relationships/image" Target="../media/image388.wmf"/><Relationship Id="rId4" Type="http://schemas.openxmlformats.org/officeDocument/2006/relationships/image" Target="../media/image392.jpg"/><Relationship Id="rId9" Type="http://schemas.openxmlformats.org/officeDocument/2006/relationships/oleObject" Target="../embeddings/oleObject227.bin"/><Relationship Id="rId14" Type="http://schemas.openxmlformats.org/officeDocument/2006/relationships/image" Target="../media/image390.wmf"/></Relationships>
</file>

<file path=ppt/slides/_rels/slide116.xml.rels><?xml version="1.0" encoding="UTF-8" standalone="yes"?>
<Relationships xmlns="http://schemas.openxmlformats.org/package/2006/relationships"><Relationship Id="rId2" Type="http://schemas.openxmlformats.org/officeDocument/2006/relationships/image" Target="../media/image391.jpg"/><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2" Type="http://schemas.openxmlformats.org/officeDocument/2006/relationships/image" Target="../media/image391.jpg"/><Relationship Id="rId1" Type="http://schemas.openxmlformats.org/officeDocument/2006/relationships/slideLayout" Target="../slideLayouts/slideLayout42.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image" Target="../media/image393.jpg"/><Relationship Id="rId7" Type="http://schemas.openxmlformats.org/officeDocument/2006/relationships/image" Target="../media/image19.wmf"/><Relationship Id="rId2" Type="http://schemas.openxmlformats.org/officeDocument/2006/relationships/slideLayout" Target="../slideLayouts/slideLayout38.xml"/><Relationship Id="rId1" Type="http://schemas.openxmlformats.org/officeDocument/2006/relationships/vmlDrawing" Target="../drawings/vmlDrawing69.vml"/><Relationship Id="rId6" Type="http://schemas.openxmlformats.org/officeDocument/2006/relationships/oleObject" Target="../embeddings/oleObject231.bin"/><Relationship Id="rId5" Type="http://schemas.openxmlformats.org/officeDocument/2006/relationships/image" Target="../media/image18.wmf"/><Relationship Id="rId4" Type="http://schemas.openxmlformats.org/officeDocument/2006/relationships/oleObject" Target="../embeddings/oleObject230.bin"/><Relationship Id="rId9" Type="http://schemas.openxmlformats.org/officeDocument/2006/relationships/image" Target="../media/image20.w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slideLayout" Target="../slideLayouts/slideLayout40.xml"/><Relationship Id="rId1" Type="http://schemas.openxmlformats.org/officeDocument/2006/relationships/vmlDrawing" Target="../drawings/vmlDrawing8.vml"/><Relationship Id="rId5" Type="http://schemas.openxmlformats.org/officeDocument/2006/relationships/image" Target="../media/image34.wmf"/><Relationship Id="rId4" Type="http://schemas.openxmlformats.org/officeDocument/2006/relationships/oleObject" Target="../embeddings/oleObject18.bin"/></Relationships>
</file>

<file path=ppt/slides/_rels/slide13.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9.jpg"/><Relationship Id="rId7" Type="http://schemas.openxmlformats.org/officeDocument/2006/relationships/image" Target="../media/image37.wmf"/><Relationship Id="rId2" Type="http://schemas.openxmlformats.org/officeDocument/2006/relationships/slideLayout" Target="../slideLayouts/slideLayout40.xml"/><Relationship Id="rId1" Type="http://schemas.openxmlformats.org/officeDocument/2006/relationships/vmlDrawing" Target="../drawings/vmlDrawing9.vml"/><Relationship Id="rId6" Type="http://schemas.openxmlformats.org/officeDocument/2006/relationships/oleObject" Target="../embeddings/oleObject20.bin"/><Relationship Id="rId5" Type="http://schemas.openxmlformats.org/officeDocument/2006/relationships/image" Target="../media/image36.wmf"/><Relationship Id="rId10" Type="http://schemas.openxmlformats.org/officeDocument/2006/relationships/image" Target="../media/image38.wmf"/><Relationship Id="rId4" Type="http://schemas.openxmlformats.org/officeDocument/2006/relationships/oleObject" Target="../embeddings/oleObject19.bin"/><Relationship Id="rId9" Type="http://schemas.openxmlformats.org/officeDocument/2006/relationships/oleObject" Target="../embeddings/oleObject21.bin"/></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slideLayout" Target="../slideLayouts/slideLayout39.xml"/><Relationship Id="rId1" Type="http://schemas.openxmlformats.org/officeDocument/2006/relationships/vmlDrawing" Target="../drawings/vmlDrawing10.vml"/><Relationship Id="rId5" Type="http://schemas.openxmlformats.org/officeDocument/2006/relationships/image" Target="../media/image43.wmf"/><Relationship Id="rId4" Type="http://schemas.openxmlformats.org/officeDocument/2006/relationships/oleObject" Target="../embeddings/oleObject22.bin"/></Relationships>
</file>

<file path=ppt/slides/_rels/slide1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9.xml"/><Relationship Id="rId1" Type="http://schemas.openxmlformats.org/officeDocument/2006/relationships/vmlDrawing" Target="../drawings/vmlDrawing11.vml"/><Relationship Id="rId4" Type="http://schemas.openxmlformats.org/officeDocument/2006/relationships/image" Target="../media/image46.wmf"/></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51.wmf"/><Relationship Id="rId3" Type="http://schemas.openxmlformats.org/officeDocument/2006/relationships/image" Target="../media/image52.jpg"/><Relationship Id="rId7" Type="http://schemas.openxmlformats.org/officeDocument/2006/relationships/image" Target="../media/image48.wmf"/><Relationship Id="rId12" Type="http://schemas.openxmlformats.org/officeDocument/2006/relationships/oleObject" Target="../embeddings/oleObject28.bin"/><Relationship Id="rId2" Type="http://schemas.openxmlformats.org/officeDocument/2006/relationships/slideLayout" Target="../slideLayouts/slideLayout40.xml"/><Relationship Id="rId1" Type="http://schemas.openxmlformats.org/officeDocument/2006/relationships/vmlDrawing" Target="../drawings/vmlDrawing12.vml"/><Relationship Id="rId6" Type="http://schemas.openxmlformats.org/officeDocument/2006/relationships/oleObject" Target="../embeddings/oleObject25.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49.wmf"/></Relationships>
</file>

<file path=ppt/slides/_rels/slide21.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54.wmf"/><Relationship Id="rId2" Type="http://schemas.openxmlformats.org/officeDocument/2006/relationships/slideLayout" Target="../slideLayouts/slideLayout40.xml"/><Relationship Id="rId1" Type="http://schemas.openxmlformats.org/officeDocument/2006/relationships/vmlDrawing" Target="../drawings/vmlDrawing13.vml"/><Relationship Id="rId6" Type="http://schemas.openxmlformats.org/officeDocument/2006/relationships/oleObject" Target="../embeddings/oleObject30.bin"/><Relationship Id="rId5" Type="http://schemas.openxmlformats.org/officeDocument/2006/relationships/image" Target="../media/image53.wmf"/><Relationship Id="rId4" Type="http://schemas.openxmlformats.org/officeDocument/2006/relationships/oleObject" Target="../embeddings/oleObject29.bin"/></Relationships>
</file>

<file path=ppt/slides/_rels/slide22.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8.jpg"/><Relationship Id="rId7" Type="http://schemas.openxmlformats.org/officeDocument/2006/relationships/oleObject" Target="../embeddings/oleObject32.bin"/><Relationship Id="rId2" Type="http://schemas.openxmlformats.org/officeDocument/2006/relationships/slideLayout" Target="../slideLayouts/slideLayout40.xml"/><Relationship Id="rId1" Type="http://schemas.openxmlformats.org/officeDocument/2006/relationships/vmlDrawing" Target="../drawings/vmlDrawing14.vml"/><Relationship Id="rId6" Type="http://schemas.openxmlformats.org/officeDocument/2006/relationships/image" Target="../media/image56.wmf"/><Relationship Id="rId5" Type="http://schemas.openxmlformats.org/officeDocument/2006/relationships/oleObject" Target="../embeddings/oleObject31.bin"/><Relationship Id="rId4" Type="http://schemas.openxmlformats.org/officeDocument/2006/relationships/image" Target="../media/image59.jpg"/></Relationships>
</file>

<file path=ppt/slides/_rels/slide23.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39.xml"/><Relationship Id="rId1" Type="http://schemas.openxmlformats.org/officeDocument/2006/relationships/vmlDrawing" Target="../drawings/vmlDrawing15.vml"/><Relationship Id="rId6" Type="http://schemas.openxmlformats.org/officeDocument/2006/relationships/image" Target="../media/image61.wmf"/><Relationship Id="rId5" Type="http://schemas.openxmlformats.org/officeDocument/2006/relationships/oleObject" Target="../embeddings/oleObject34.bin"/><Relationship Id="rId4" Type="http://schemas.openxmlformats.org/officeDocument/2006/relationships/image" Target="../media/image60.wmf"/></Relationships>
</file>

<file path=ppt/slides/_rels/slide2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oleObject" Target="../embeddings/oleObject36.bin"/><Relationship Id="rId7" Type="http://schemas.openxmlformats.org/officeDocument/2006/relationships/image" Target="../media/image65.wmf"/><Relationship Id="rId2" Type="http://schemas.openxmlformats.org/officeDocument/2006/relationships/slideLayout" Target="../slideLayouts/slideLayout39.xml"/><Relationship Id="rId1" Type="http://schemas.openxmlformats.org/officeDocument/2006/relationships/vmlDrawing" Target="../drawings/vmlDrawing16.vml"/><Relationship Id="rId6" Type="http://schemas.openxmlformats.org/officeDocument/2006/relationships/oleObject" Target="../embeddings/oleObject37.bin"/><Relationship Id="rId11" Type="http://schemas.openxmlformats.org/officeDocument/2006/relationships/image" Target="../media/image70.png"/><Relationship Id="rId5" Type="http://schemas.openxmlformats.org/officeDocument/2006/relationships/image" Target="../media/image66.jpeg"/><Relationship Id="rId10" Type="http://schemas.openxmlformats.org/officeDocument/2006/relationships/image" Target="../media/image69.png"/><Relationship Id="rId4" Type="http://schemas.openxmlformats.org/officeDocument/2006/relationships/image" Target="../media/image64.wmf"/><Relationship Id="rId9" Type="http://schemas.openxmlformats.org/officeDocument/2006/relationships/image" Target="../media/image68.png"/></Relationships>
</file>

<file path=ppt/slides/_rels/slide2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75.jpg"/><Relationship Id="rId7" Type="http://schemas.openxmlformats.org/officeDocument/2006/relationships/image" Target="../media/image77.jpg"/><Relationship Id="rId2" Type="http://schemas.openxmlformats.org/officeDocument/2006/relationships/slideLayout" Target="../slideLayouts/slideLayout39.xml"/><Relationship Id="rId1" Type="http://schemas.openxmlformats.org/officeDocument/2006/relationships/vmlDrawing" Target="../drawings/vmlDrawing17.vml"/><Relationship Id="rId6" Type="http://schemas.openxmlformats.org/officeDocument/2006/relationships/image" Target="../media/image73.wmf"/><Relationship Id="rId5" Type="http://schemas.openxmlformats.org/officeDocument/2006/relationships/oleObject" Target="../embeddings/oleObject38.bin"/><Relationship Id="rId4" Type="http://schemas.openxmlformats.org/officeDocument/2006/relationships/image" Target="../media/image76.jpg"/><Relationship Id="rId9" Type="http://schemas.openxmlformats.org/officeDocument/2006/relationships/image" Target="../media/image74.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image" Target="../media/image75.jpg"/><Relationship Id="rId7" Type="http://schemas.openxmlformats.org/officeDocument/2006/relationships/image" Target="../media/image79.wmf"/><Relationship Id="rId2" Type="http://schemas.openxmlformats.org/officeDocument/2006/relationships/slideLayout" Target="../slideLayouts/slideLayout39.xml"/><Relationship Id="rId1" Type="http://schemas.openxmlformats.org/officeDocument/2006/relationships/vmlDrawing" Target="../drawings/vmlDrawing18.vml"/><Relationship Id="rId6" Type="http://schemas.openxmlformats.org/officeDocument/2006/relationships/oleObject" Target="../embeddings/oleObject41.bin"/><Relationship Id="rId11" Type="http://schemas.openxmlformats.org/officeDocument/2006/relationships/image" Target="../media/image81.wmf"/><Relationship Id="rId5" Type="http://schemas.openxmlformats.org/officeDocument/2006/relationships/image" Target="../media/image78.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80.wmf"/></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52.xml"/><Relationship Id="rId18" Type="http://schemas.openxmlformats.org/officeDocument/2006/relationships/slide" Target="slide62.xml"/><Relationship Id="rId26" Type="http://schemas.openxmlformats.org/officeDocument/2006/relationships/slide" Target="slide91.xml"/><Relationship Id="rId3" Type="http://schemas.openxmlformats.org/officeDocument/2006/relationships/slide" Target="slide7.xml"/><Relationship Id="rId21" Type="http://schemas.openxmlformats.org/officeDocument/2006/relationships/slide" Target="slide73.xml"/><Relationship Id="rId7" Type="http://schemas.openxmlformats.org/officeDocument/2006/relationships/slide" Target="slide24.xml"/><Relationship Id="rId12" Type="http://schemas.openxmlformats.org/officeDocument/2006/relationships/slide" Target="slide46.xml"/><Relationship Id="rId17" Type="http://schemas.openxmlformats.org/officeDocument/2006/relationships/slide" Target="slide58.xml"/><Relationship Id="rId25" Type="http://schemas.openxmlformats.org/officeDocument/2006/relationships/slide" Target="slide89.xml"/><Relationship Id="rId2" Type="http://schemas.openxmlformats.org/officeDocument/2006/relationships/slide" Target="slide5.xml"/><Relationship Id="rId16" Type="http://schemas.openxmlformats.org/officeDocument/2006/relationships/slide" Target="slide55.xml"/><Relationship Id="rId20" Type="http://schemas.openxmlformats.org/officeDocument/2006/relationships/slide" Target="slide70.xml"/><Relationship Id="rId29" Type="http://schemas.openxmlformats.org/officeDocument/2006/relationships/slide" Target="slide98.xml"/><Relationship Id="rId1" Type="http://schemas.openxmlformats.org/officeDocument/2006/relationships/slideLayout" Target="../slideLayouts/slideLayout45.xml"/><Relationship Id="rId6" Type="http://schemas.openxmlformats.org/officeDocument/2006/relationships/slide" Target="slide23.xml"/><Relationship Id="rId11" Type="http://schemas.openxmlformats.org/officeDocument/2006/relationships/slide" Target="slide38.xml"/><Relationship Id="rId24" Type="http://schemas.openxmlformats.org/officeDocument/2006/relationships/slide" Target="slide87.xml"/><Relationship Id="rId5" Type="http://schemas.openxmlformats.org/officeDocument/2006/relationships/slide" Target="slide21.xml"/><Relationship Id="rId15" Type="http://schemas.openxmlformats.org/officeDocument/2006/relationships/slide" Target="slide54.xml"/><Relationship Id="rId23" Type="http://schemas.openxmlformats.org/officeDocument/2006/relationships/slide" Target="slide78.xml"/><Relationship Id="rId28" Type="http://schemas.openxmlformats.org/officeDocument/2006/relationships/slide" Target="slide95.xml"/><Relationship Id="rId10" Type="http://schemas.openxmlformats.org/officeDocument/2006/relationships/slide" Target="slide34.xml"/><Relationship Id="rId19" Type="http://schemas.openxmlformats.org/officeDocument/2006/relationships/slide" Target="slide71.xml"/><Relationship Id="rId31" Type="http://schemas.openxmlformats.org/officeDocument/2006/relationships/slide" Target="slide106.xml"/><Relationship Id="rId4" Type="http://schemas.openxmlformats.org/officeDocument/2006/relationships/slide" Target="slide20.xml"/><Relationship Id="rId9" Type="http://schemas.openxmlformats.org/officeDocument/2006/relationships/slide" Target="slide31.xml"/><Relationship Id="rId14" Type="http://schemas.openxmlformats.org/officeDocument/2006/relationships/slide" Target="slide53.xml"/><Relationship Id="rId22" Type="http://schemas.openxmlformats.org/officeDocument/2006/relationships/slide" Target="slide75.xml"/><Relationship Id="rId27" Type="http://schemas.openxmlformats.org/officeDocument/2006/relationships/slide" Target="slide94.xml"/><Relationship Id="rId30" Type="http://schemas.openxmlformats.org/officeDocument/2006/relationships/slide" Target="slide10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86.wmf"/><Relationship Id="rId3" Type="http://schemas.openxmlformats.org/officeDocument/2006/relationships/image" Target="../media/image88.jpg"/><Relationship Id="rId7" Type="http://schemas.openxmlformats.org/officeDocument/2006/relationships/image" Target="../media/image83.wmf"/><Relationship Id="rId12" Type="http://schemas.openxmlformats.org/officeDocument/2006/relationships/oleObject" Target="../embeddings/oleObject48.bin"/><Relationship Id="rId17" Type="http://schemas.openxmlformats.org/officeDocument/2006/relationships/image" Target="../media/image81.wmf"/><Relationship Id="rId2" Type="http://schemas.openxmlformats.org/officeDocument/2006/relationships/slideLayout" Target="../slideLayouts/slideLayout40.xml"/><Relationship Id="rId16" Type="http://schemas.openxmlformats.org/officeDocument/2006/relationships/oleObject" Target="../embeddings/oleObject50.bin"/><Relationship Id="rId1" Type="http://schemas.openxmlformats.org/officeDocument/2006/relationships/vmlDrawing" Target="../drawings/vmlDrawing19.vml"/><Relationship Id="rId6" Type="http://schemas.openxmlformats.org/officeDocument/2006/relationships/oleObject" Target="../embeddings/oleObject45.bin"/><Relationship Id="rId11" Type="http://schemas.openxmlformats.org/officeDocument/2006/relationships/image" Target="../media/image85.wmf"/><Relationship Id="rId5" Type="http://schemas.openxmlformats.org/officeDocument/2006/relationships/image" Target="../media/image82.wmf"/><Relationship Id="rId15" Type="http://schemas.openxmlformats.org/officeDocument/2006/relationships/image" Target="../media/image87.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84.wmf"/><Relationship Id="rId14" Type="http://schemas.openxmlformats.org/officeDocument/2006/relationships/oleObject" Target="../embeddings/oleObject49.bin"/></Relationships>
</file>

<file path=ppt/slides/_rels/slide31.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oleObject" Target="../embeddings/oleObject54.bin"/><Relationship Id="rId18" Type="http://schemas.openxmlformats.org/officeDocument/2006/relationships/image" Target="../media/image95.wmf"/><Relationship Id="rId3" Type="http://schemas.openxmlformats.org/officeDocument/2006/relationships/image" Target="../media/image96.jpg"/><Relationship Id="rId7" Type="http://schemas.openxmlformats.org/officeDocument/2006/relationships/oleObject" Target="../embeddings/oleObject52.bin"/><Relationship Id="rId12" Type="http://schemas.openxmlformats.org/officeDocument/2006/relationships/image" Target="../media/image92.wmf"/><Relationship Id="rId17" Type="http://schemas.openxmlformats.org/officeDocument/2006/relationships/oleObject" Target="../embeddings/oleObject56.bin"/><Relationship Id="rId2" Type="http://schemas.openxmlformats.org/officeDocument/2006/relationships/slideLayout" Target="../slideLayouts/slideLayout39.xml"/><Relationship Id="rId16" Type="http://schemas.openxmlformats.org/officeDocument/2006/relationships/image" Target="../media/image94.wmf"/><Relationship Id="rId1" Type="http://schemas.openxmlformats.org/officeDocument/2006/relationships/vmlDrawing" Target="../drawings/vmlDrawing20.vml"/><Relationship Id="rId6" Type="http://schemas.openxmlformats.org/officeDocument/2006/relationships/image" Target="../media/image97.jpg"/><Relationship Id="rId11" Type="http://schemas.openxmlformats.org/officeDocument/2006/relationships/oleObject" Target="../embeddings/oleObject53.bin"/><Relationship Id="rId5" Type="http://schemas.openxmlformats.org/officeDocument/2006/relationships/image" Target="../media/image90.wmf"/><Relationship Id="rId15" Type="http://schemas.openxmlformats.org/officeDocument/2006/relationships/oleObject" Target="../embeddings/oleObject55.bin"/><Relationship Id="rId10" Type="http://schemas.openxmlformats.org/officeDocument/2006/relationships/image" Target="../media/image99.jpg"/><Relationship Id="rId4" Type="http://schemas.openxmlformats.org/officeDocument/2006/relationships/oleObject" Target="../embeddings/oleObject51.bin"/><Relationship Id="rId9" Type="http://schemas.openxmlformats.org/officeDocument/2006/relationships/image" Target="../media/image98.jpg"/><Relationship Id="rId14" Type="http://schemas.openxmlformats.org/officeDocument/2006/relationships/image" Target="../media/image93.wmf"/></Relationships>
</file>

<file path=ppt/slides/_rels/slide33.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104.jpg"/><Relationship Id="rId7" Type="http://schemas.openxmlformats.org/officeDocument/2006/relationships/oleObject" Target="../embeddings/oleObject58.bin"/><Relationship Id="rId12" Type="http://schemas.openxmlformats.org/officeDocument/2006/relationships/image" Target="../media/image103.wmf"/><Relationship Id="rId2" Type="http://schemas.openxmlformats.org/officeDocument/2006/relationships/slideLayout" Target="../slideLayouts/slideLayout39.xml"/><Relationship Id="rId1" Type="http://schemas.openxmlformats.org/officeDocument/2006/relationships/vmlDrawing" Target="../drawings/vmlDrawing21.vml"/><Relationship Id="rId6" Type="http://schemas.openxmlformats.org/officeDocument/2006/relationships/image" Target="../media/image105.jpg"/><Relationship Id="rId11" Type="http://schemas.openxmlformats.org/officeDocument/2006/relationships/oleObject" Target="../embeddings/oleObject60.bin"/><Relationship Id="rId5" Type="http://schemas.openxmlformats.org/officeDocument/2006/relationships/image" Target="../media/image100.wmf"/><Relationship Id="rId10" Type="http://schemas.openxmlformats.org/officeDocument/2006/relationships/image" Target="../media/image102.wmf"/><Relationship Id="rId4" Type="http://schemas.openxmlformats.org/officeDocument/2006/relationships/oleObject" Target="../embeddings/oleObject57.bin"/><Relationship Id="rId9" Type="http://schemas.openxmlformats.org/officeDocument/2006/relationships/oleObject" Target="../embeddings/oleObject59.bin"/></Relationships>
</file>

<file path=ppt/slides/_rels/slide3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image" Target="../media/image106.jpeg"/><Relationship Id="rId7" Type="http://schemas.openxmlformats.org/officeDocument/2006/relationships/oleObject" Target="../embeddings/oleObject62.bin"/><Relationship Id="rId2" Type="http://schemas.openxmlformats.org/officeDocument/2006/relationships/slideLayout" Target="../slideLayouts/slideLayout39.xml"/><Relationship Id="rId1" Type="http://schemas.openxmlformats.org/officeDocument/2006/relationships/vmlDrawing" Target="../drawings/vmlDrawing22.vml"/><Relationship Id="rId6" Type="http://schemas.openxmlformats.org/officeDocument/2006/relationships/image" Target="../media/image107.wmf"/><Relationship Id="rId5" Type="http://schemas.openxmlformats.org/officeDocument/2006/relationships/oleObject" Target="../embeddings/oleObject61.bin"/><Relationship Id="rId10" Type="http://schemas.openxmlformats.org/officeDocument/2006/relationships/image" Target="../media/image111.png"/><Relationship Id="rId4" Type="http://schemas.openxmlformats.org/officeDocument/2006/relationships/image" Target="../media/image109.jpeg"/><Relationship Id="rId9" Type="http://schemas.openxmlformats.org/officeDocument/2006/relationships/image" Target="../media/image110.png"/></Relationships>
</file>

<file path=ppt/slides/_rels/slide3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6.jpeg"/><Relationship Id="rId7" Type="http://schemas.openxmlformats.org/officeDocument/2006/relationships/image" Target="../media/image114.png"/><Relationship Id="rId2" Type="http://schemas.openxmlformats.org/officeDocument/2006/relationships/slideLayout" Target="../slideLayouts/slideLayout39.xml"/><Relationship Id="rId1" Type="http://schemas.openxmlformats.org/officeDocument/2006/relationships/vmlDrawing" Target="../drawings/vmlDrawing23.vml"/><Relationship Id="rId6" Type="http://schemas.openxmlformats.org/officeDocument/2006/relationships/image" Target="../media/image112.wmf"/><Relationship Id="rId5" Type="http://schemas.openxmlformats.org/officeDocument/2006/relationships/oleObject" Target="../embeddings/oleObject63.bin"/><Relationship Id="rId4" Type="http://schemas.openxmlformats.org/officeDocument/2006/relationships/image" Target="../media/image113.jpeg"/><Relationship Id="rId9" Type="http://schemas.openxmlformats.org/officeDocument/2006/relationships/image" Target="../media/image116.png"/></Relationships>
</file>

<file path=ppt/slides/_rels/slide3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slideLayout" Target="../slideLayouts/slideLayout40.xml"/><Relationship Id="rId1" Type="http://schemas.openxmlformats.org/officeDocument/2006/relationships/vmlDrawing" Target="../drawings/vmlDrawing24.vml"/><Relationship Id="rId5" Type="http://schemas.openxmlformats.org/officeDocument/2006/relationships/image" Target="../media/image117.png"/><Relationship Id="rId4" Type="http://schemas.openxmlformats.org/officeDocument/2006/relationships/oleObject" Target="../embeddings/oleObject64.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123.wmf"/><Relationship Id="rId3" Type="http://schemas.openxmlformats.org/officeDocument/2006/relationships/image" Target="../media/image118.jpeg"/><Relationship Id="rId7" Type="http://schemas.openxmlformats.org/officeDocument/2006/relationships/image" Target="../media/image120.wmf"/><Relationship Id="rId12" Type="http://schemas.openxmlformats.org/officeDocument/2006/relationships/oleObject" Target="../embeddings/oleObject69.bin"/><Relationship Id="rId2" Type="http://schemas.openxmlformats.org/officeDocument/2006/relationships/slideLayout" Target="../slideLayouts/slideLayout39.xml"/><Relationship Id="rId16" Type="http://schemas.openxmlformats.org/officeDocument/2006/relationships/image" Target="../media/image125.jpeg"/><Relationship Id="rId1" Type="http://schemas.openxmlformats.org/officeDocument/2006/relationships/vmlDrawing" Target="../drawings/vmlDrawing25.vml"/><Relationship Id="rId6" Type="http://schemas.openxmlformats.org/officeDocument/2006/relationships/oleObject" Target="../embeddings/oleObject66.bin"/><Relationship Id="rId11" Type="http://schemas.openxmlformats.org/officeDocument/2006/relationships/image" Target="../media/image122.wmf"/><Relationship Id="rId5" Type="http://schemas.openxmlformats.org/officeDocument/2006/relationships/image" Target="../media/image119.wmf"/><Relationship Id="rId15" Type="http://schemas.openxmlformats.org/officeDocument/2006/relationships/image" Target="../media/image124.w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121.wmf"/><Relationship Id="rId14" Type="http://schemas.openxmlformats.org/officeDocument/2006/relationships/oleObject" Target="../embeddings/oleObject70.bin"/></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8" Type="http://schemas.openxmlformats.org/officeDocument/2006/relationships/image" Target="../media/image127.wmf"/><Relationship Id="rId13" Type="http://schemas.openxmlformats.org/officeDocument/2006/relationships/image" Target="../media/image129.wmf"/><Relationship Id="rId18" Type="http://schemas.openxmlformats.org/officeDocument/2006/relationships/image" Target="../media/image134.png"/><Relationship Id="rId3" Type="http://schemas.openxmlformats.org/officeDocument/2006/relationships/image" Target="../media/image118.jpeg"/><Relationship Id="rId7" Type="http://schemas.openxmlformats.org/officeDocument/2006/relationships/oleObject" Target="../embeddings/oleObject72.bin"/><Relationship Id="rId12" Type="http://schemas.openxmlformats.org/officeDocument/2006/relationships/oleObject" Target="../embeddings/oleObject74.bin"/><Relationship Id="rId17" Type="http://schemas.openxmlformats.org/officeDocument/2006/relationships/image" Target="../media/image131.wmf"/><Relationship Id="rId2" Type="http://schemas.openxmlformats.org/officeDocument/2006/relationships/slideLayout" Target="../slideLayouts/slideLayout39.xml"/><Relationship Id="rId16" Type="http://schemas.openxmlformats.org/officeDocument/2006/relationships/oleObject" Target="../embeddings/oleObject76.bin"/><Relationship Id="rId1" Type="http://schemas.openxmlformats.org/officeDocument/2006/relationships/vmlDrawing" Target="../drawings/vmlDrawing26.vml"/><Relationship Id="rId6" Type="http://schemas.openxmlformats.org/officeDocument/2006/relationships/image" Target="../media/image126.wmf"/><Relationship Id="rId11" Type="http://schemas.openxmlformats.org/officeDocument/2006/relationships/image" Target="../media/image128.wmf"/><Relationship Id="rId5" Type="http://schemas.openxmlformats.org/officeDocument/2006/relationships/oleObject" Target="../embeddings/oleObject71.bin"/><Relationship Id="rId15" Type="http://schemas.openxmlformats.org/officeDocument/2006/relationships/image" Target="../media/image130.wmf"/><Relationship Id="rId10" Type="http://schemas.openxmlformats.org/officeDocument/2006/relationships/oleObject" Target="../embeddings/oleObject73.bin"/><Relationship Id="rId4" Type="http://schemas.openxmlformats.org/officeDocument/2006/relationships/image" Target="../media/image132.jpeg"/><Relationship Id="rId9" Type="http://schemas.openxmlformats.org/officeDocument/2006/relationships/image" Target="../media/image133.jpeg"/><Relationship Id="rId14" Type="http://schemas.openxmlformats.org/officeDocument/2006/relationships/oleObject" Target="../embeddings/oleObject75.bin"/></Relationships>
</file>

<file path=ppt/slides/_rels/slide41.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image" Target="../media/image140.jpg"/><Relationship Id="rId7" Type="http://schemas.openxmlformats.org/officeDocument/2006/relationships/oleObject" Target="../embeddings/oleObject78.bin"/><Relationship Id="rId2" Type="http://schemas.openxmlformats.org/officeDocument/2006/relationships/slideLayout" Target="../slideLayouts/slideLayout39.xml"/><Relationship Id="rId1" Type="http://schemas.openxmlformats.org/officeDocument/2006/relationships/vmlDrawing" Target="../drawings/vmlDrawing27.vml"/><Relationship Id="rId6" Type="http://schemas.openxmlformats.org/officeDocument/2006/relationships/image" Target="../media/image141.jpg"/><Relationship Id="rId5" Type="http://schemas.openxmlformats.org/officeDocument/2006/relationships/image" Target="../media/image137.wmf"/><Relationship Id="rId10" Type="http://schemas.openxmlformats.org/officeDocument/2006/relationships/image" Target="../media/image139.wmf"/><Relationship Id="rId4" Type="http://schemas.openxmlformats.org/officeDocument/2006/relationships/oleObject" Target="../embeddings/oleObject77.bin"/><Relationship Id="rId9" Type="http://schemas.openxmlformats.org/officeDocument/2006/relationships/oleObject" Target="../embeddings/oleObject79.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image" Target="../media/image146.wmf"/><Relationship Id="rId3" Type="http://schemas.openxmlformats.org/officeDocument/2006/relationships/image" Target="../media/image140.jpg"/><Relationship Id="rId7" Type="http://schemas.openxmlformats.org/officeDocument/2006/relationships/image" Target="../media/image143.wmf"/><Relationship Id="rId12" Type="http://schemas.openxmlformats.org/officeDocument/2006/relationships/oleObject" Target="../embeddings/oleObject84.bin"/><Relationship Id="rId2" Type="http://schemas.openxmlformats.org/officeDocument/2006/relationships/slideLayout" Target="../slideLayouts/slideLayout39.xml"/><Relationship Id="rId1" Type="http://schemas.openxmlformats.org/officeDocument/2006/relationships/vmlDrawing" Target="../drawings/vmlDrawing28.vml"/><Relationship Id="rId6" Type="http://schemas.openxmlformats.org/officeDocument/2006/relationships/oleObject" Target="../embeddings/oleObject81.bin"/><Relationship Id="rId11" Type="http://schemas.openxmlformats.org/officeDocument/2006/relationships/image" Target="../media/image145.wmf"/><Relationship Id="rId5" Type="http://schemas.openxmlformats.org/officeDocument/2006/relationships/image" Target="../media/image142.wmf"/><Relationship Id="rId15" Type="http://schemas.openxmlformats.org/officeDocument/2006/relationships/image" Target="../media/image147.wmf"/><Relationship Id="rId10" Type="http://schemas.openxmlformats.org/officeDocument/2006/relationships/oleObject" Target="../embeddings/oleObject83.bin"/><Relationship Id="rId4" Type="http://schemas.openxmlformats.org/officeDocument/2006/relationships/oleObject" Target="../embeddings/oleObject80.bin"/><Relationship Id="rId9" Type="http://schemas.openxmlformats.org/officeDocument/2006/relationships/image" Target="../media/image144.wmf"/><Relationship Id="rId14" Type="http://schemas.openxmlformats.org/officeDocument/2006/relationships/oleObject" Target="../embeddings/oleObject85.bin"/></Relationships>
</file>

<file path=ppt/slides/_rels/slide45.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slideLayout" Target="../slideLayouts/slideLayout39.xml"/><Relationship Id="rId1" Type="http://schemas.openxmlformats.org/officeDocument/2006/relationships/vmlDrawing" Target="../drawings/vmlDrawing29.vml"/><Relationship Id="rId5" Type="http://schemas.openxmlformats.org/officeDocument/2006/relationships/image" Target="../media/image148.wmf"/><Relationship Id="rId4" Type="http://schemas.openxmlformats.org/officeDocument/2006/relationships/oleObject" Target="../embeddings/oleObject86.bin"/></Relationships>
</file>

<file path=ppt/slides/_rels/slide46.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image" Target="../media/image155.jpg"/><Relationship Id="rId7" Type="http://schemas.openxmlformats.org/officeDocument/2006/relationships/image" Target="../media/image152.wmf"/><Relationship Id="rId2" Type="http://schemas.openxmlformats.org/officeDocument/2006/relationships/slideLayout" Target="../slideLayouts/slideLayout40.xml"/><Relationship Id="rId1" Type="http://schemas.openxmlformats.org/officeDocument/2006/relationships/vmlDrawing" Target="../drawings/vmlDrawing30.vml"/><Relationship Id="rId6" Type="http://schemas.openxmlformats.org/officeDocument/2006/relationships/oleObject" Target="../embeddings/oleObject88.bin"/><Relationship Id="rId11" Type="http://schemas.openxmlformats.org/officeDocument/2006/relationships/image" Target="../media/image154.wmf"/><Relationship Id="rId5" Type="http://schemas.openxmlformats.org/officeDocument/2006/relationships/image" Target="../media/image151.wmf"/><Relationship Id="rId10" Type="http://schemas.openxmlformats.org/officeDocument/2006/relationships/oleObject" Target="../embeddings/oleObject90.bin"/><Relationship Id="rId4" Type="http://schemas.openxmlformats.org/officeDocument/2006/relationships/oleObject" Target="../embeddings/oleObject87.bin"/><Relationship Id="rId9" Type="http://schemas.openxmlformats.org/officeDocument/2006/relationships/image" Target="../media/image153.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9.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158.jpg"/><Relationship Id="rId7" Type="http://schemas.openxmlformats.org/officeDocument/2006/relationships/image" Target="../media/image157.wmf"/><Relationship Id="rId2" Type="http://schemas.openxmlformats.org/officeDocument/2006/relationships/slideLayout" Target="../slideLayouts/slideLayout40.xml"/><Relationship Id="rId1" Type="http://schemas.openxmlformats.org/officeDocument/2006/relationships/vmlDrawing" Target="../drawings/vmlDrawing31.vml"/><Relationship Id="rId6" Type="http://schemas.openxmlformats.org/officeDocument/2006/relationships/oleObject" Target="../embeddings/oleObject92.bin"/><Relationship Id="rId5" Type="http://schemas.openxmlformats.org/officeDocument/2006/relationships/image" Target="../media/image156.wmf"/><Relationship Id="rId4" Type="http://schemas.openxmlformats.org/officeDocument/2006/relationships/oleObject" Target="../embeddings/oleObject91.bin"/></Relationships>
</file>

<file path=ppt/slides/_rels/slide51.x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image" Target="../media/image161.jpg"/><Relationship Id="rId7" Type="http://schemas.openxmlformats.org/officeDocument/2006/relationships/oleObject" Target="../embeddings/oleObject94.bin"/><Relationship Id="rId2" Type="http://schemas.openxmlformats.org/officeDocument/2006/relationships/slideLayout" Target="../slideLayouts/slideLayout39.xml"/><Relationship Id="rId1" Type="http://schemas.openxmlformats.org/officeDocument/2006/relationships/vmlDrawing" Target="../drawings/vmlDrawing32.vml"/><Relationship Id="rId6" Type="http://schemas.openxmlformats.org/officeDocument/2006/relationships/image" Target="../media/image159.wmf"/><Relationship Id="rId5" Type="http://schemas.openxmlformats.org/officeDocument/2006/relationships/oleObject" Target="../embeddings/oleObject93.bin"/><Relationship Id="rId4" Type="http://schemas.openxmlformats.org/officeDocument/2006/relationships/image" Target="../media/image162.jpg"/></Relationships>
</file>

<file path=ppt/slides/_rels/slide52.x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image" Target="../media/image167.jpg"/><Relationship Id="rId7" Type="http://schemas.openxmlformats.org/officeDocument/2006/relationships/oleObject" Target="../embeddings/oleObject96.bin"/><Relationship Id="rId12" Type="http://schemas.openxmlformats.org/officeDocument/2006/relationships/image" Target="../media/image166.wmf"/><Relationship Id="rId2" Type="http://schemas.openxmlformats.org/officeDocument/2006/relationships/slideLayout" Target="../slideLayouts/slideLayout40.xml"/><Relationship Id="rId1" Type="http://schemas.openxmlformats.org/officeDocument/2006/relationships/vmlDrawing" Target="../drawings/vmlDrawing33.vml"/><Relationship Id="rId6" Type="http://schemas.openxmlformats.org/officeDocument/2006/relationships/image" Target="../media/image163.wmf"/><Relationship Id="rId11" Type="http://schemas.openxmlformats.org/officeDocument/2006/relationships/oleObject" Target="../embeddings/oleObject98.bin"/><Relationship Id="rId5" Type="http://schemas.openxmlformats.org/officeDocument/2006/relationships/oleObject" Target="../embeddings/oleObject95.bin"/><Relationship Id="rId10" Type="http://schemas.openxmlformats.org/officeDocument/2006/relationships/image" Target="../media/image165.wmf"/><Relationship Id="rId4" Type="http://schemas.openxmlformats.org/officeDocument/2006/relationships/image" Target="../media/image168.jpg"/><Relationship Id="rId9" Type="http://schemas.openxmlformats.org/officeDocument/2006/relationships/oleObject" Target="../embeddings/oleObject97.bin"/></Relationships>
</file>

<file path=ppt/slides/_rels/slide53.x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image" Target="../media/image173.wmf"/><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oleObject" Target="../embeddings/oleObject103.bin"/><Relationship Id="rId2" Type="http://schemas.openxmlformats.org/officeDocument/2006/relationships/slideLayout" Target="../slideLayouts/slideLayout40.xml"/><Relationship Id="rId1" Type="http://schemas.openxmlformats.org/officeDocument/2006/relationships/vmlDrawing" Target="../drawings/vmlDrawing34.vml"/><Relationship Id="rId6" Type="http://schemas.openxmlformats.org/officeDocument/2006/relationships/image" Target="../media/image170.wmf"/><Relationship Id="rId11" Type="http://schemas.openxmlformats.org/officeDocument/2006/relationships/image" Target="../media/image172.wmf"/><Relationship Id="rId5" Type="http://schemas.openxmlformats.org/officeDocument/2006/relationships/oleObject" Target="../embeddings/oleObject100.bin"/><Relationship Id="rId10" Type="http://schemas.openxmlformats.org/officeDocument/2006/relationships/oleObject" Target="../embeddings/oleObject102.bin"/><Relationship Id="rId4" Type="http://schemas.openxmlformats.org/officeDocument/2006/relationships/image" Target="../media/image169.wmf"/><Relationship Id="rId9" Type="http://schemas.openxmlformats.org/officeDocument/2006/relationships/image" Target="../media/image174.jpg"/></Relationships>
</file>

<file path=ppt/slides/_rels/slide54.x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image" Target="../media/image179.jpg"/><Relationship Id="rId7" Type="http://schemas.openxmlformats.org/officeDocument/2006/relationships/oleObject" Target="../embeddings/oleObject105.bin"/><Relationship Id="rId12" Type="http://schemas.openxmlformats.org/officeDocument/2006/relationships/image" Target="../media/image178.wmf"/><Relationship Id="rId2" Type="http://schemas.openxmlformats.org/officeDocument/2006/relationships/slideLayout" Target="../slideLayouts/slideLayout40.xml"/><Relationship Id="rId1" Type="http://schemas.openxmlformats.org/officeDocument/2006/relationships/vmlDrawing" Target="../drawings/vmlDrawing35.vml"/><Relationship Id="rId6" Type="http://schemas.openxmlformats.org/officeDocument/2006/relationships/image" Target="../media/image175.wmf"/><Relationship Id="rId11" Type="http://schemas.openxmlformats.org/officeDocument/2006/relationships/oleObject" Target="../embeddings/oleObject107.bin"/><Relationship Id="rId5" Type="http://schemas.openxmlformats.org/officeDocument/2006/relationships/oleObject" Target="../embeddings/oleObject104.bin"/><Relationship Id="rId10" Type="http://schemas.openxmlformats.org/officeDocument/2006/relationships/image" Target="../media/image177.wmf"/><Relationship Id="rId4" Type="http://schemas.openxmlformats.org/officeDocument/2006/relationships/image" Target="../media/image180.jpg"/><Relationship Id="rId9" Type="http://schemas.openxmlformats.org/officeDocument/2006/relationships/oleObject" Target="../embeddings/oleObject106.bin"/></Relationships>
</file>

<file path=ppt/slides/_rels/slide55.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183.jpeg"/><Relationship Id="rId7" Type="http://schemas.openxmlformats.org/officeDocument/2006/relationships/image" Target="../media/image187.png"/><Relationship Id="rId2" Type="http://schemas.openxmlformats.org/officeDocument/2006/relationships/image" Target="../media/image182.jpeg"/><Relationship Id="rId1" Type="http://schemas.openxmlformats.org/officeDocument/2006/relationships/slideLayout" Target="../slideLayouts/slideLayout3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7.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slideLayout" Target="../slideLayouts/slideLayout40.xml"/><Relationship Id="rId1" Type="http://schemas.openxmlformats.org/officeDocument/2006/relationships/vmlDrawing" Target="../drawings/vmlDrawing36.vml"/><Relationship Id="rId5" Type="http://schemas.openxmlformats.org/officeDocument/2006/relationships/image" Target="../media/image188.wmf"/><Relationship Id="rId4" Type="http://schemas.openxmlformats.org/officeDocument/2006/relationships/oleObject" Target="../embeddings/oleObject108.bin"/></Relationships>
</file>

<file path=ppt/slides/_rels/slide59.xml.rels><?xml version="1.0" encoding="UTF-8" standalone="yes"?>
<Relationships xmlns="http://schemas.openxmlformats.org/package/2006/relationships"><Relationship Id="rId8" Type="http://schemas.openxmlformats.org/officeDocument/2006/relationships/image" Target="../media/image191.wmf"/><Relationship Id="rId13" Type="http://schemas.openxmlformats.org/officeDocument/2006/relationships/image" Target="../media/image193.wmf"/><Relationship Id="rId3" Type="http://schemas.openxmlformats.org/officeDocument/2006/relationships/image" Target="../media/image189.jpg"/><Relationship Id="rId7" Type="http://schemas.openxmlformats.org/officeDocument/2006/relationships/oleObject" Target="../embeddings/oleObject110.bin"/><Relationship Id="rId12" Type="http://schemas.openxmlformats.org/officeDocument/2006/relationships/oleObject" Target="../embeddings/oleObject112.bin"/><Relationship Id="rId2" Type="http://schemas.openxmlformats.org/officeDocument/2006/relationships/slideLayout" Target="../slideLayouts/slideLayout39.xml"/><Relationship Id="rId1" Type="http://schemas.openxmlformats.org/officeDocument/2006/relationships/vmlDrawing" Target="../drawings/vmlDrawing37.vml"/><Relationship Id="rId6" Type="http://schemas.openxmlformats.org/officeDocument/2006/relationships/image" Target="../media/image190.wmf"/><Relationship Id="rId11" Type="http://schemas.openxmlformats.org/officeDocument/2006/relationships/image" Target="../media/image192.wmf"/><Relationship Id="rId5" Type="http://schemas.openxmlformats.org/officeDocument/2006/relationships/oleObject" Target="../embeddings/oleObject109.bin"/><Relationship Id="rId10" Type="http://schemas.openxmlformats.org/officeDocument/2006/relationships/oleObject" Target="../embeddings/oleObject111.bin"/><Relationship Id="rId4" Type="http://schemas.openxmlformats.org/officeDocument/2006/relationships/image" Target="../media/image194.jpg"/><Relationship Id="rId9" Type="http://schemas.openxmlformats.org/officeDocument/2006/relationships/image" Target="../media/image195.jp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1.jpg"/><Relationship Id="rId7" Type="http://schemas.openxmlformats.org/officeDocument/2006/relationships/image" Target="../media/image19.wmf"/><Relationship Id="rId2" Type="http://schemas.openxmlformats.org/officeDocument/2006/relationships/slideLayout" Target="../slideLayouts/slideLayout39.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8.wmf"/><Relationship Id="rId4" Type="http://schemas.openxmlformats.org/officeDocument/2006/relationships/oleObject" Target="../embeddings/oleObject2.bin"/><Relationship Id="rId9" Type="http://schemas.openxmlformats.org/officeDocument/2006/relationships/image" Target="../media/image20.wmf"/></Relationships>
</file>

<file path=ppt/slides/_rels/slide60.x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oleObject" Target="../embeddings/oleObject113.bin"/><Relationship Id="rId7" Type="http://schemas.openxmlformats.org/officeDocument/2006/relationships/oleObject" Target="../embeddings/oleObject115.bin"/><Relationship Id="rId2" Type="http://schemas.openxmlformats.org/officeDocument/2006/relationships/slideLayout" Target="../slideLayouts/slideLayout39.xml"/><Relationship Id="rId1" Type="http://schemas.openxmlformats.org/officeDocument/2006/relationships/vmlDrawing" Target="../drawings/vmlDrawing38.vml"/><Relationship Id="rId6" Type="http://schemas.openxmlformats.org/officeDocument/2006/relationships/image" Target="../media/image197.wmf"/><Relationship Id="rId5" Type="http://schemas.openxmlformats.org/officeDocument/2006/relationships/oleObject" Target="../embeddings/oleObject114.bin"/><Relationship Id="rId4" Type="http://schemas.openxmlformats.org/officeDocument/2006/relationships/image" Target="../media/image196.wmf"/></Relationships>
</file>

<file path=ppt/slides/_rels/slide61.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8" Type="http://schemas.openxmlformats.org/officeDocument/2006/relationships/image" Target="../media/image202.wmf"/><Relationship Id="rId13" Type="http://schemas.openxmlformats.org/officeDocument/2006/relationships/oleObject" Target="../embeddings/oleObject120.bin"/><Relationship Id="rId3" Type="http://schemas.openxmlformats.org/officeDocument/2006/relationships/image" Target="../media/image206.jpg"/><Relationship Id="rId7" Type="http://schemas.openxmlformats.org/officeDocument/2006/relationships/oleObject" Target="../embeddings/oleObject117.bin"/><Relationship Id="rId12" Type="http://schemas.openxmlformats.org/officeDocument/2006/relationships/image" Target="../media/image204.wmf"/><Relationship Id="rId2" Type="http://schemas.openxmlformats.org/officeDocument/2006/relationships/slideLayout" Target="../slideLayouts/slideLayout39.xml"/><Relationship Id="rId1" Type="http://schemas.openxmlformats.org/officeDocument/2006/relationships/vmlDrawing" Target="../drawings/vmlDrawing39.vml"/><Relationship Id="rId6" Type="http://schemas.openxmlformats.org/officeDocument/2006/relationships/image" Target="../media/image201.wmf"/><Relationship Id="rId11" Type="http://schemas.openxmlformats.org/officeDocument/2006/relationships/oleObject" Target="../embeddings/oleObject119.bin"/><Relationship Id="rId5" Type="http://schemas.openxmlformats.org/officeDocument/2006/relationships/oleObject" Target="../embeddings/oleObject116.bin"/><Relationship Id="rId10" Type="http://schemas.openxmlformats.org/officeDocument/2006/relationships/image" Target="../media/image203.wmf"/><Relationship Id="rId4" Type="http://schemas.openxmlformats.org/officeDocument/2006/relationships/image" Target="../media/image207.jpg"/><Relationship Id="rId9" Type="http://schemas.openxmlformats.org/officeDocument/2006/relationships/oleObject" Target="../embeddings/oleObject118.bin"/><Relationship Id="rId14" Type="http://schemas.openxmlformats.org/officeDocument/2006/relationships/image" Target="../media/image205.wmf"/></Relationships>
</file>

<file path=ppt/slides/_rels/slide64.xml.rels><?xml version="1.0" encoding="UTF-8" standalone="yes"?>
<Relationships xmlns="http://schemas.openxmlformats.org/package/2006/relationships"><Relationship Id="rId8" Type="http://schemas.openxmlformats.org/officeDocument/2006/relationships/image" Target="../media/image209.wmf"/><Relationship Id="rId13" Type="http://schemas.openxmlformats.org/officeDocument/2006/relationships/oleObject" Target="../embeddings/oleObject125.bin"/><Relationship Id="rId3" Type="http://schemas.openxmlformats.org/officeDocument/2006/relationships/image" Target="../media/image213.jpg"/><Relationship Id="rId7" Type="http://schemas.openxmlformats.org/officeDocument/2006/relationships/oleObject" Target="../embeddings/oleObject122.bin"/><Relationship Id="rId12" Type="http://schemas.openxmlformats.org/officeDocument/2006/relationships/image" Target="../media/image211.wmf"/><Relationship Id="rId2" Type="http://schemas.openxmlformats.org/officeDocument/2006/relationships/slideLayout" Target="../slideLayouts/slideLayout40.xml"/><Relationship Id="rId1" Type="http://schemas.openxmlformats.org/officeDocument/2006/relationships/vmlDrawing" Target="../drawings/vmlDrawing40.vml"/><Relationship Id="rId6" Type="http://schemas.openxmlformats.org/officeDocument/2006/relationships/image" Target="../media/image208.wmf"/><Relationship Id="rId11" Type="http://schemas.openxmlformats.org/officeDocument/2006/relationships/oleObject" Target="../embeddings/oleObject124.bin"/><Relationship Id="rId5" Type="http://schemas.openxmlformats.org/officeDocument/2006/relationships/oleObject" Target="../embeddings/oleObject121.bin"/><Relationship Id="rId10" Type="http://schemas.openxmlformats.org/officeDocument/2006/relationships/image" Target="../media/image210.wmf"/><Relationship Id="rId4" Type="http://schemas.openxmlformats.org/officeDocument/2006/relationships/image" Target="../media/image214.jpg"/><Relationship Id="rId9" Type="http://schemas.openxmlformats.org/officeDocument/2006/relationships/oleObject" Target="../embeddings/oleObject123.bin"/><Relationship Id="rId14" Type="http://schemas.openxmlformats.org/officeDocument/2006/relationships/image" Target="../media/image212.wmf"/></Relationships>
</file>

<file path=ppt/slides/_rels/slide65.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8" Type="http://schemas.openxmlformats.org/officeDocument/2006/relationships/image" Target="../media/image217.wmf"/><Relationship Id="rId13" Type="http://schemas.openxmlformats.org/officeDocument/2006/relationships/oleObject" Target="../embeddings/oleObject130.bin"/><Relationship Id="rId18" Type="http://schemas.openxmlformats.org/officeDocument/2006/relationships/image" Target="../media/image222.wmf"/><Relationship Id="rId3" Type="http://schemas.openxmlformats.org/officeDocument/2006/relationships/image" Target="../media/image215.jpeg"/><Relationship Id="rId7" Type="http://schemas.openxmlformats.org/officeDocument/2006/relationships/oleObject" Target="../embeddings/oleObject127.bin"/><Relationship Id="rId12" Type="http://schemas.openxmlformats.org/officeDocument/2006/relationships/image" Target="../media/image219.wmf"/><Relationship Id="rId17" Type="http://schemas.openxmlformats.org/officeDocument/2006/relationships/oleObject" Target="../embeddings/oleObject132.bin"/><Relationship Id="rId2" Type="http://schemas.openxmlformats.org/officeDocument/2006/relationships/slideLayout" Target="../slideLayouts/slideLayout40.xml"/><Relationship Id="rId16" Type="http://schemas.openxmlformats.org/officeDocument/2006/relationships/image" Target="../media/image221.wmf"/><Relationship Id="rId1" Type="http://schemas.openxmlformats.org/officeDocument/2006/relationships/vmlDrawing" Target="../drawings/vmlDrawing41.vml"/><Relationship Id="rId6" Type="http://schemas.openxmlformats.org/officeDocument/2006/relationships/image" Target="../media/image216.wmf"/><Relationship Id="rId11" Type="http://schemas.openxmlformats.org/officeDocument/2006/relationships/oleObject" Target="../embeddings/oleObject129.bin"/><Relationship Id="rId5" Type="http://schemas.openxmlformats.org/officeDocument/2006/relationships/oleObject" Target="../embeddings/oleObject126.bin"/><Relationship Id="rId15" Type="http://schemas.openxmlformats.org/officeDocument/2006/relationships/oleObject" Target="../embeddings/oleObject131.bin"/><Relationship Id="rId10" Type="http://schemas.openxmlformats.org/officeDocument/2006/relationships/image" Target="../media/image218.wmf"/><Relationship Id="rId4" Type="http://schemas.openxmlformats.org/officeDocument/2006/relationships/image" Target="../media/image223.jpeg"/><Relationship Id="rId9" Type="http://schemas.openxmlformats.org/officeDocument/2006/relationships/oleObject" Target="../embeddings/oleObject128.bin"/><Relationship Id="rId14" Type="http://schemas.openxmlformats.org/officeDocument/2006/relationships/image" Target="../media/image220.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35.bin"/><Relationship Id="rId3" Type="http://schemas.openxmlformats.org/officeDocument/2006/relationships/image" Target="../media/image223.jpeg"/><Relationship Id="rId7" Type="http://schemas.openxmlformats.org/officeDocument/2006/relationships/image" Target="../media/image225.wmf"/><Relationship Id="rId2" Type="http://schemas.openxmlformats.org/officeDocument/2006/relationships/slideLayout" Target="../slideLayouts/slideLayout38.xml"/><Relationship Id="rId1" Type="http://schemas.openxmlformats.org/officeDocument/2006/relationships/vmlDrawing" Target="../drawings/vmlDrawing42.vml"/><Relationship Id="rId6" Type="http://schemas.openxmlformats.org/officeDocument/2006/relationships/oleObject" Target="../embeddings/oleObject134.bin"/><Relationship Id="rId11" Type="http://schemas.openxmlformats.org/officeDocument/2006/relationships/image" Target="../media/image227.wmf"/><Relationship Id="rId5" Type="http://schemas.openxmlformats.org/officeDocument/2006/relationships/image" Target="../media/image224.wmf"/><Relationship Id="rId10" Type="http://schemas.openxmlformats.org/officeDocument/2006/relationships/oleObject" Target="../embeddings/oleObject136.bin"/><Relationship Id="rId4" Type="http://schemas.openxmlformats.org/officeDocument/2006/relationships/oleObject" Target="../embeddings/oleObject133.bin"/><Relationship Id="rId9" Type="http://schemas.openxmlformats.org/officeDocument/2006/relationships/image" Target="../media/image226.wmf"/></Relationships>
</file>

<file path=ppt/slides/_rels/slide68.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25.jpg"/><Relationship Id="rId7" Type="http://schemas.openxmlformats.org/officeDocument/2006/relationships/image" Target="../media/image23.wmf"/><Relationship Id="rId2" Type="http://schemas.openxmlformats.org/officeDocument/2006/relationships/slideLayout" Target="../slideLayouts/slideLayout40.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22.wmf"/><Relationship Id="rId4" Type="http://schemas.openxmlformats.org/officeDocument/2006/relationships/oleObject" Target="../embeddings/oleObject5.bin"/><Relationship Id="rId9" Type="http://schemas.openxmlformats.org/officeDocument/2006/relationships/image" Target="../media/image24.wmf"/></Relationships>
</file>

<file path=ppt/slides/_rels/slide70.xml.rels><?xml version="1.0" encoding="UTF-8" standalone="yes"?>
<Relationships xmlns="http://schemas.openxmlformats.org/package/2006/relationships"><Relationship Id="rId3" Type="http://schemas.openxmlformats.org/officeDocument/2006/relationships/image" Target="../media/image230.jpg"/><Relationship Id="rId2" Type="http://schemas.openxmlformats.org/officeDocument/2006/relationships/image" Target="../media/image229.jpg"/><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39.bin"/><Relationship Id="rId13" Type="http://schemas.openxmlformats.org/officeDocument/2006/relationships/image" Target="../media/image235.wmf"/><Relationship Id="rId3" Type="http://schemas.openxmlformats.org/officeDocument/2006/relationships/image" Target="../media/image236.jpg"/><Relationship Id="rId7" Type="http://schemas.openxmlformats.org/officeDocument/2006/relationships/image" Target="../media/image232.wmf"/><Relationship Id="rId12" Type="http://schemas.openxmlformats.org/officeDocument/2006/relationships/oleObject" Target="../embeddings/oleObject141.bin"/><Relationship Id="rId2" Type="http://schemas.openxmlformats.org/officeDocument/2006/relationships/slideLayout" Target="../slideLayouts/slideLayout40.xml"/><Relationship Id="rId1" Type="http://schemas.openxmlformats.org/officeDocument/2006/relationships/vmlDrawing" Target="../drawings/vmlDrawing43.vml"/><Relationship Id="rId6" Type="http://schemas.openxmlformats.org/officeDocument/2006/relationships/oleObject" Target="../embeddings/oleObject138.bin"/><Relationship Id="rId11" Type="http://schemas.openxmlformats.org/officeDocument/2006/relationships/image" Target="../media/image234.wmf"/><Relationship Id="rId5" Type="http://schemas.openxmlformats.org/officeDocument/2006/relationships/image" Target="../media/image231.wmf"/><Relationship Id="rId10" Type="http://schemas.openxmlformats.org/officeDocument/2006/relationships/oleObject" Target="../embeddings/oleObject140.bin"/><Relationship Id="rId4" Type="http://schemas.openxmlformats.org/officeDocument/2006/relationships/oleObject" Target="../embeddings/oleObject137.bin"/><Relationship Id="rId9" Type="http://schemas.openxmlformats.org/officeDocument/2006/relationships/image" Target="../media/image233.wmf"/></Relationships>
</file>

<file path=ppt/slides/_rels/slide72.xml.rels><?xml version="1.0" encoding="UTF-8" standalone="yes"?>
<Relationships xmlns="http://schemas.openxmlformats.org/package/2006/relationships"><Relationship Id="rId3" Type="http://schemas.openxmlformats.org/officeDocument/2006/relationships/image" Target="../media/image239.jpg"/><Relationship Id="rId7" Type="http://schemas.openxmlformats.org/officeDocument/2006/relationships/image" Target="../media/image238.wmf"/><Relationship Id="rId2" Type="http://schemas.openxmlformats.org/officeDocument/2006/relationships/slideLayout" Target="../slideLayouts/slideLayout40.xml"/><Relationship Id="rId1" Type="http://schemas.openxmlformats.org/officeDocument/2006/relationships/vmlDrawing" Target="../drawings/vmlDrawing44.vml"/><Relationship Id="rId6" Type="http://schemas.openxmlformats.org/officeDocument/2006/relationships/oleObject" Target="../embeddings/oleObject143.bin"/><Relationship Id="rId5" Type="http://schemas.openxmlformats.org/officeDocument/2006/relationships/image" Target="../media/image237.wmf"/><Relationship Id="rId4" Type="http://schemas.openxmlformats.org/officeDocument/2006/relationships/oleObject" Target="../embeddings/oleObject142.bin"/></Relationships>
</file>

<file path=ppt/slides/_rels/slide73.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8" Type="http://schemas.openxmlformats.org/officeDocument/2006/relationships/image" Target="../media/image242.wmf"/><Relationship Id="rId3" Type="http://schemas.openxmlformats.org/officeDocument/2006/relationships/image" Target="../media/image240.jpeg"/><Relationship Id="rId7" Type="http://schemas.openxmlformats.org/officeDocument/2006/relationships/oleObject" Target="../embeddings/oleObject145.bin"/><Relationship Id="rId2" Type="http://schemas.openxmlformats.org/officeDocument/2006/relationships/slideLayout" Target="../slideLayouts/slideLayout39.xml"/><Relationship Id="rId1" Type="http://schemas.openxmlformats.org/officeDocument/2006/relationships/vmlDrawing" Target="../drawings/vmlDrawing45.vml"/><Relationship Id="rId6" Type="http://schemas.openxmlformats.org/officeDocument/2006/relationships/image" Target="../media/image243.jpeg"/><Relationship Id="rId5" Type="http://schemas.openxmlformats.org/officeDocument/2006/relationships/image" Target="../media/image241.wmf"/><Relationship Id="rId4" Type="http://schemas.openxmlformats.org/officeDocument/2006/relationships/oleObject" Target="../embeddings/oleObject144.bin"/><Relationship Id="rId9" Type="http://schemas.openxmlformats.org/officeDocument/2006/relationships/image" Target="../media/image244.png"/></Relationships>
</file>

<file path=ppt/slides/_rels/slide75.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8" Type="http://schemas.openxmlformats.org/officeDocument/2006/relationships/image" Target="../media/image247.wmf"/><Relationship Id="rId3" Type="http://schemas.openxmlformats.org/officeDocument/2006/relationships/image" Target="../media/image245.jpeg"/><Relationship Id="rId7" Type="http://schemas.openxmlformats.org/officeDocument/2006/relationships/oleObject" Target="../embeddings/oleObject147.bin"/><Relationship Id="rId2" Type="http://schemas.openxmlformats.org/officeDocument/2006/relationships/slideLayout" Target="../slideLayouts/slideLayout39.xml"/><Relationship Id="rId1" Type="http://schemas.openxmlformats.org/officeDocument/2006/relationships/vmlDrawing" Target="../drawings/vmlDrawing46.vml"/><Relationship Id="rId6" Type="http://schemas.openxmlformats.org/officeDocument/2006/relationships/image" Target="../media/image248.jpeg"/><Relationship Id="rId5" Type="http://schemas.openxmlformats.org/officeDocument/2006/relationships/image" Target="../media/image246.wmf"/><Relationship Id="rId10" Type="http://schemas.openxmlformats.org/officeDocument/2006/relationships/image" Target="../media/image250.png"/><Relationship Id="rId4" Type="http://schemas.openxmlformats.org/officeDocument/2006/relationships/oleObject" Target="../embeddings/oleObject146.bin"/><Relationship Id="rId9" Type="http://schemas.openxmlformats.org/officeDocument/2006/relationships/image" Target="../media/image249.png"/></Relationships>
</file>

<file path=ppt/slides/_rels/slide7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45.jpeg"/><Relationship Id="rId1" Type="http://schemas.openxmlformats.org/officeDocument/2006/relationships/slideLayout" Target="../slideLayouts/slideLayout39.xml"/><Relationship Id="rId4" Type="http://schemas.openxmlformats.org/officeDocument/2006/relationships/image" Target="../media/image252.jpg"/></Relationships>
</file>

<file path=ppt/slides/_rels/slide78.xml.rels><?xml version="1.0" encoding="UTF-8" standalone="yes"?>
<Relationships xmlns="http://schemas.openxmlformats.org/package/2006/relationships"><Relationship Id="rId2" Type="http://schemas.openxmlformats.org/officeDocument/2006/relationships/image" Target="../media/image253.jpg"/><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8" Type="http://schemas.openxmlformats.org/officeDocument/2006/relationships/image" Target="../media/image255.wmf"/><Relationship Id="rId3" Type="http://schemas.openxmlformats.org/officeDocument/2006/relationships/image" Target="../media/image257.jpg"/><Relationship Id="rId7" Type="http://schemas.openxmlformats.org/officeDocument/2006/relationships/oleObject" Target="../embeddings/oleObject149.bin"/><Relationship Id="rId2" Type="http://schemas.openxmlformats.org/officeDocument/2006/relationships/slideLayout" Target="../slideLayouts/slideLayout38.xml"/><Relationship Id="rId1" Type="http://schemas.openxmlformats.org/officeDocument/2006/relationships/vmlDrawing" Target="../drawings/vmlDrawing47.vml"/><Relationship Id="rId6" Type="http://schemas.openxmlformats.org/officeDocument/2006/relationships/image" Target="../media/image254.wmf"/><Relationship Id="rId5" Type="http://schemas.openxmlformats.org/officeDocument/2006/relationships/oleObject" Target="../embeddings/oleObject148.bin"/><Relationship Id="rId10" Type="http://schemas.openxmlformats.org/officeDocument/2006/relationships/image" Target="../media/image256.wmf"/><Relationship Id="rId4" Type="http://schemas.openxmlformats.org/officeDocument/2006/relationships/image" Target="../media/image258.jpg"/><Relationship Id="rId9" Type="http://schemas.openxmlformats.org/officeDocument/2006/relationships/oleObject" Target="../embeddings/oleObject150.bin"/></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slideLayout" Target="../slideLayouts/slideLayout39.xml"/><Relationship Id="rId1" Type="http://schemas.openxmlformats.org/officeDocument/2006/relationships/vmlDrawing" Target="../drawings/vmlDrawing4.vml"/><Relationship Id="rId6" Type="http://schemas.openxmlformats.org/officeDocument/2006/relationships/image" Target="../media/image28.jpg"/><Relationship Id="rId5" Type="http://schemas.openxmlformats.org/officeDocument/2006/relationships/image" Target="../media/image26.wmf"/><Relationship Id="rId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8" Type="http://schemas.openxmlformats.org/officeDocument/2006/relationships/image" Target="../media/image260.wmf"/><Relationship Id="rId13" Type="http://schemas.openxmlformats.org/officeDocument/2006/relationships/oleObject" Target="../embeddings/oleObject155.bin"/><Relationship Id="rId3" Type="http://schemas.openxmlformats.org/officeDocument/2006/relationships/image" Target="../media/image265.jpg"/><Relationship Id="rId7" Type="http://schemas.openxmlformats.org/officeDocument/2006/relationships/oleObject" Target="../embeddings/oleObject152.bin"/><Relationship Id="rId12" Type="http://schemas.openxmlformats.org/officeDocument/2006/relationships/image" Target="../media/image262.wmf"/><Relationship Id="rId2" Type="http://schemas.openxmlformats.org/officeDocument/2006/relationships/slideLayout" Target="../slideLayouts/slideLayout39.xml"/><Relationship Id="rId16" Type="http://schemas.openxmlformats.org/officeDocument/2006/relationships/image" Target="../media/image264.wmf"/><Relationship Id="rId1" Type="http://schemas.openxmlformats.org/officeDocument/2006/relationships/vmlDrawing" Target="../drawings/vmlDrawing48.vml"/><Relationship Id="rId6" Type="http://schemas.openxmlformats.org/officeDocument/2006/relationships/image" Target="../media/image259.wmf"/><Relationship Id="rId11" Type="http://schemas.openxmlformats.org/officeDocument/2006/relationships/oleObject" Target="../embeddings/oleObject154.bin"/><Relationship Id="rId5" Type="http://schemas.openxmlformats.org/officeDocument/2006/relationships/oleObject" Target="../embeddings/oleObject151.bin"/><Relationship Id="rId15" Type="http://schemas.openxmlformats.org/officeDocument/2006/relationships/oleObject" Target="../embeddings/oleObject156.bin"/><Relationship Id="rId10" Type="http://schemas.openxmlformats.org/officeDocument/2006/relationships/image" Target="../media/image261.wmf"/><Relationship Id="rId4" Type="http://schemas.openxmlformats.org/officeDocument/2006/relationships/image" Target="../media/image266.jpg"/><Relationship Id="rId9" Type="http://schemas.openxmlformats.org/officeDocument/2006/relationships/oleObject" Target="../embeddings/oleObject153.bin"/><Relationship Id="rId14" Type="http://schemas.openxmlformats.org/officeDocument/2006/relationships/image" Target="../media/image263.wmf"/></Relationships>
</file>

<file path=ppt/slides/_rels/slide81.xml.rels><?xml version="1.0" encoding="UTF-8" standalone="yes"?>
<Relationships xmlns="http://schemas.openxmlformats.org/package/2006/relationships"><Relationship Id="rId3" Type="http://schemas.openxmlformats.org/officeDocument/2006/relationships/image" Target="../media/image269.jpg"/><Relationship Id="rId7" Type="http://schemas.openxmlformats.org/officeDocument/2006/relationships/image" Target="../media/image268.wmf"/><Relationship Id="rId2" Type="http://schemas.openxmlformats.org/officeDocument/2006/relationships/slideLayout" Target="../slideLayouts/slideLayout39.xml"/><Relationship Id="rId1" Type="http://schemas.openxmlformats.org/officeDocument/2006/relationships/vmlDrawing" Target="../drawings/vmlDrawing49.vml"/><Relationship Id="rId6" Type="http://schemas.openxmlformats.org/officeDocument/2006/relationships/oleObject" Target="../embeddings/oleObject158.bin"/><Relationship Id="rId5" Type="http://schemas.openxmlformats.org/officeDocument/2006/relationships/image" Target="../media/image267.wmf"/><Relationship Id="rId4" Type="http://schemas.openxmlformats.org/officeDocument/2006/relationships/oleObject" Target="../embeddings/oleObject157.bin"/></Relationships>
</file>

<file path=ppt/slides/_rels/slide82.xml.rels><?xml version="1.0" encoding="UTF-8" standalone="yes"?>
<Relationships xmlns="http://schemas.openxmlformats.org/package/2006/relationships"><Relationship Id="rId3" Type="http://schemas.openxmlformats.org/officeDocument/2006/relationships/image" Target="../media/image271.jpg"/><Relationship Id="rId2" Type="http://schemas.openxmlformats.org/officeDocument/2006/relationships/slideLayout" Target="../slideLayouts/slideLayout40.xml"/><Relationship Id="rId1" Type="http://schemas.openxmlformats.org/officeDocument/2006/relationships/vmlDrawing" Target="../drawings/vmlDrawing50.vml"/><Relationship Id="rId5" Type="http://schemas.openxmlformats.org/officeDocument/2006/relationships/image" Target="../media/image270.wmf"/><Relationship Id="rId4" Type="http://schemas.openxmlformats.org/officeDocument/2006/relationships/oleObject" Target="../embeddings/oleObject159.bin"/></Relationships>
</file>

<file path=ppt/slides/_rels/slide83.xml.rels><?xml version="1.0" encoding="UTF-8" standalone="yes"?>
<Relationships xmlns="http://schemas.openxmlformats.org/package/2006/relationships"><Relationship Id="rId8" Type="http://schemas.openxmlformats.org/officeDocument/2006/relationships/image" Target="../media/image273.wmf"/><Relationship Id="rId3" Type="http://schemas.openxmlformats.org/officeDocument/2006/relationships/image" Target="../media/image274.jpg"/><Relationship Id="rId7" Type="http://schemas.openxmlformats.org/officeDocument/2006/relationships/oleObject" Target="../embeddings/oleObject161.bin"/><Relationship Id="rId2" Type="http://schemas.openxmlformats.org/officeDocument/2006/relationships/slideLayout" Target="../slideLayouts/slideLayout39.xml"/><Relationship Id="rId1" Type="http://schemas.openxmlformats.org/officeDocument/2006/relationships/vmlDrawing" Target="../drawings/vmlDrawing51.vml"/><Relationship Id="rId6" Type="http://schemas.openxmlformats.org/officeDocument/2006/relationships/image" Target="../media/image275.jpg"/><Relationship Id="rId5" Type="http://schemas.openxmlformats.org/officeDocument/2006/relationships/image" Target="../media/image272.wmf"/><Relationship Id="rId4" Type="http://schemas.openxmlformats.org/officeDocument/2006/relationships/oleObject" Target="../embeddings/oleObject160.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64.bin"/><Relationship Id="rId3" Type="http://schemas.openxmlformats.org/officeDocument/2006/relationships/image" Target="../media/image275.jpg"/><Relationship Id="rId7" Type="http://schemas.openxmlformats.org/officeDocument/2006/relationships/image" Target="../media/image277.wmf"/><Relationship Id="rId2" Type="http://schemas.openxmlformats.org/officeDocument/2006/relationships/slideLayout" Target="../slideLayouts/slideLayout38.xml"/><Relationship Id="rId1" Type="http://schemas.openxmlformats.org/officeDocument/2006/relationships/vmlDrawing" Target="../drawings/vmlDrawing52.vml"/><Relationship Id="rId6" Type="http://schemas.openxmlformats.org/officeDocument/2006/relationships/oleObject" Target="../embeddings/oleObject163.bin"/><Relationship Id="rId11" Type="http://schemas.openxmlformats.org/officeDocument/2006/relationships/image" Target="../media/image279.wmf"/><Relationship Id="rId5" Type="http://schemas.openxmlformats.org/officeDocument/2006/relationships/image" Target="../media/image276.wmf"/><Relationship Id="rId10" Type="http://schemas.openxmlformats.org/officeDocument/2006/relationships/oleObject" Target="../embeddings/oleObject165.bin"/><Relationship Id="rId4" Type="http://schemas.openxmlformats.org/officeDocument/2006/relationships/oleObject" Target="../embeddings/oleObject162.bin"/><Relationship Id="rId9" Type="http://schemas.openxmlformats.org/officeDocument/2006/relationships/image" Target="../media/image278.wmf"/></Relationships>
</file>

<file path=ppt/slides/_rels/slide85.xml.rels><?xml version="1.0" encoding="UTF-8" standalone="yes"?>
<Relationships xmlns="http://schemas.openxmlformats.org/package/2006/relationships"><Relationship Id="rId2" Type="http://schemas.openxmlformats.org/officeDocument/2006/relationships/image" Target="../media/image280.jpg"/><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image" Target="../media/image280.jpg"/><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2" Type="http://schemas.openxmlformats.org/officeDocument/2006/relationships/image" Target="../media/image281.jpg"/><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3" Type="http://schemas.openxmlformats.org/officeDocument/2006/relationships/image" Target="../media/image283.jpg"/><Relationship Id="rId2" Type="http://schemas.openxmlformats.org/officeDocument/2006/relationships/image" Target="../media/image282.jpg"/><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67.bin"/><Relationship Id="rId3" Type="http://schemas.openxmlformats.org/officeDocument/2006/relationships/image" Target="../media/image286.jpg"/><Relationship Id="rId7" Type="http://schemas.openxmlformats.org/officeDocument/2006/relationships/image" Target="../media/image288.jpg"/><Relationship Id="rId2" Type="http://schemas.openxmlformats.org/officeDocument/2006/relationships/slideLayout" Target="../slideLayouts/slideLayout40.xml"/><Relationship Id="rId1" Type="http://schemas.openxmlformats.org/officeDocument/2006/relationships/vmlDrawing" Target="../drawings/vmlDrawing53.vml"/><Relationship Id="rId6" Type="http://schemas.openxmlformats.org/officeDocument/2006/relationships/image" Target="../media/image287.jpg"/><Relationship Id="rId5" Type="http://schemas.openxmlformats.org/officeDocument/2006/relationships/image" Target="../media/image284.wmf"/><Relationship Id="rId4" Type="http://schemas.openxmlformats.org/officeDocument/2006/relationships/oleObject" Target="../embeddings/oleObject166.bin"/><Relationship Id="rId9" Type="http://schemas.openxmlformats.org/officeDocument/2006/relationships/image" Target="../media/image285.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33.jpg"/><Relationship Id="rId7" Type="http://schemas.openxmlformats.org/officeDocument/2006/relationships/image" Target="../media/image30.wmf"/><Relationship Id="rId2" Type="http://schemas.openxmlformats.org/officeDocument/2006/relationships/slideLayout" Target="../slideLayouts/slideLayout41.xml"/><Relationship Id="rId1" Type="http://schemas.openxmlformats.org/officeDocument/2006/relationships/vmlDrawing" Target="../drawings/vmlDrawing5.vml"/><Relationship Id="rId6" Type="http://schemas.openxmlformats.org/officeDocument/2006/relationships/oleObject" Target="../embeddings/oleObject10.bin"/><Relationship Id="rId11" Type="http://schemas.openxmlformats.org/officeDocument/2006/relationships/image" Target="../media/image32.wmf"/><Relationship Id="rId5" Type="http://schemas.openxmlformats.org/officeDocument/2006/relationships/image" Target="../media/image29.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31.wmf"/></Relationships>
</file>

<file path=ppt/slides/_rels/slide90.xml.rels><?xml version="1.0" encoding="UTF-8" standalone="yes"?>
<Relationships xmlns="http://schemas.openxmlformats.org/package/2006/relationships"><Relationship Id="rId8" Type="http://schemas.openxmlformats.org/officeDocument/2006/relationships/image" Target="../media/image290.wmf"/><Relationship Id="rId13" Type="http://schemas.openxmlformats.org/officeDocument/2006/relationships/oleObject" Target="../embeddings/oleObject172.bin"/><Relationship Id="rId18" Type="http://schemas.openxmlformats.org/officeDocument/2006/relationships/image" Target="../media/image295.wmf"/><Relationship Id="rId3" Type="http://schemas.openxmlformats.org/officeDocument/2006/relationships/image" Target="../media/image297.jpg"/><Relationship Id="rId7" Type="http://schemas.openxmlformats.org/officeDocument/2006/relationships/oleObject" Target="../embeddings/oleObject169.bin"/><Relationship Id="rId12" Type="http://schemas.openxmlformats.org/officeDocument/2006/relationships/image" Target="../media/image292.wmf"/><Relationship Id="rId17" Type="http://schemas.openxmlformats.org/officeDocument/2006/relationships/oleObject" Target="../embeddings/oleObject174.bin"/><Relationship Id="rId2" Type="http://schemas.openxmlformats.org/officeDocument/2006/relationships/slideLayout" Target="../slideLayouts/slideLayout40.xml"/><Relationship Id="rId16" Type="http://schemas.openxmlformats.org/officeDocument/2006/relationships/image" Target="../media/image294.wmf"/><Relationship Id="rId20" Type="http://schemas.openxmlformats.org/officeDocument/2006/relationships/image" Target="../media/image296.wmf"/><Relationship Id="rId1" Type="http://schemas.openxmlformats.org/officeDocument/2006/relationships/vmlDrawing" Target="../drawings/vmlDrawing54.vml"/><Relationship Id="rId6" Type="http://schemas.openxmlformats.org/officeDocument/2006/relationships/image" Target="../media/image298.jpg"/><Relationship Id="rId11" Type="http://schemas.openxmlformats.org/officeDocument/2006/relationships/oleObject" Target="../embeddings/oleObject171.bin"/><Relationship Id="rId5" Type="http://schemas.openxmlformats.org/officeDocument/2006/relationships/image" Target="../media/image289.wmf"/><Relationship Id="rId15" Type="http://schemas.openxmlformats.org/officeDocument/2006/relationships/oleObject" Target="../embeddings/oleObject173.bin"/><Relationship Id="rId10" Type="http://schemas.openxmlformats.org/officeDocument/2006/relationships/image" Target="../media/image291.wmf"/><Relationship Id="rId19" Type="http://schemas.openxmlformats.org/officeDocument/2006/relationships/oleObject" Target="../embeddings/oleObject175.bin"/><Relationship Id="rId4" Type="http://schemas.openxmlformats.org/officeDocument/2006/relationships/oleObject" Target="../embeddings/oleObject168.bin"/><Relationship Id="rId9" Type="http://schemas.openxmlformats.org/officeDocument/2006/relationships/oleObject" Target="../embeddings/oleObject170.bin"/><Relationship Id="rId14" Type="http://schemas.openxmlformats.org/officeDocument/2006/relationships/image" Target="../media/image293.wmf"/></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image" Target="../media/image302.jpg"/><Relationship Id="rId7" Type="http://schemas.openxmlformats.org/officeDocument/2006/relationships/image" Target="../media/image300.wmf"/><Relationship Id="rId2" Type="http://schemas.openxmlformats.org/officeDocument/2006/relationships/slideLayout" Target="../slideLayouts/slideLayout39.xml"/><Relationship Id="rId1" Type="http://schemas.openxmlformats.org/officeDocument/2006/relationships/vmlDrawing" Target="../drawings/vmlDrawing55.vml"/><Relationship Id="rId6" Type="http://schemas.openxmlformats.org/officeDocument/2006/relationships/oleObject" Target="../embeddings/oleObject177.bin"/><Relationship Id="rId5" Type="http://schemas.openxmlformats.org/officeDocument/2006/relationships/image" Target="../media/image299.wmf"/><Relationship Id="rId4" Type="http://schemas.openxmlformats.org/officeDocument/2006/relationships/oleObject" Target="../embeddings/oleObject176.bin"/><Relationship Id="rId9" Type="http://schemas.openxmlformats.org/officeDocument/2006/relationships/image" Target="../media/image301.wmf"/></Relationships>
</file>

<file path=ppt/slides/_rels/slide92.xml.rels><?xml version="1.0" encoding="UTF-8" standalone="yes"?>
<Relationships xmlns="http://schemas.openxmlformats.org/package/2006/relationships"><Relationship Id="rId3" Type="http://schemas.openxmlformats.org/officeDocument/2006/relationships/image" Target="../media/image305.jpg"/><Relationship Id="rId7" Type="http://schemas.openxmlformats.org/officeDocument/2006/relationships/image" Target="../media/image304.wmf"/><Relationship Id="rId2" Type="http://schemas.openxmlformats.org/officeDocument/2006/relationships/slideLayout" Target="../slideLayouts/slideLayout39.xml"/><Relationship Id="rId1" Type="http://schemas.openxmlformats.org/officeDocument/2006/relationships/vmlDrawing" Target="../drawings/vmlDrawing56.vml"/><Relationship Id="rId6" Type="http://schemas.openxmlformats.org/officeDocument/2006/relationships/oleObject" Target="../embeddings/oleObject180.bin"/><Relationship Id="rId5" Type="http://schemas.openxmlformats.org/officeDocument/2006/relationships/image" Target="../media/image303.wmf"/><Relationship Id="rId4" Type="http://schemas.openxmlformats.org/officeDocument/2006/relationships/oleObject" Target="../embeddings/oleObject179.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83.bin"/><Relationship Id="rId3" Type="http://schemas.openxmlformats.org/officeDocument/2006/relationships/image" Target="../media/image309.jpg"/><Relationship Id="rId7" Type="http://schemas.openxmlformats.org/officeDocument/2006/relationships/image" Target="../media/image307.wmf"/><Relationship Id="rId2" Type="http://schemas.openxmlformats.org/officeDocument/2006/relationships/slideLayout" Target="../slideLayouts/slideLayout39.xml"/><Relationship Id="rId1" Type="http://schemas.openxmlformats.org/officeDocument/2006/relationships/vmlDrawing" Target="../drawings/vmlDrawing57.vml"/><Relationship Id="rId6" Type="http://schemas.openxmlformats.org/officeDocument/2006/relationships/oleObject" Target="../embeddings/oleObject182.bin"/><Relationship Id="rId5" Type="http://schemas.openxmlformats.org/officeDocument/2006/relationships/image" Target="../media/image306.wmf"/><Relationship Id="rId4" Type="http://schemas.openxmlformats.org/officeDocument/2006/relationships/oleObject" Target="../embeddings/oleObject181.bin"/><Relationship Id="rId9" Type="http://schemas.openxmlformats.org/officeDocument/2006/relationships/image" Target="../media/image308.wmf"/></Relationships>
</file>

<file path=ppt/slides/_rels/slide94.xml.rels><?xml version="1.0" encoding="UTF-8" standalone="yes"?>
<Relationships xmlns="http://schemas.openxmlformats.org/package/2006/relationships"><Relationship Id="rId2" Type="http://schemas.openxmlformats.org/officeDocument/2006/relationships/image" Target="../media/image310.jpg"/><Relationship Id="rId1" Type="http://schemas.openxmlformats.org/officeDocument/2006/relationships/slideLayout" Target="../slideLayouts/slideLayout39.xml"/></Relationships>
</file>

<file path=ppt/slides/_rels/slide95.xml.rels><?xml version="1.0" encoding="UTF-8" standalone="yes"?>
<Relationships xmlns="http://schemas.openxmlformats.org/package/2006/relationships"><Relationship Id="rId2" Type="http://schemas.openxmlformats.org/officeDocument/2006/relationships/image" Target="../media/image311.jpg"/><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86.bin"/><Relationship Id="rId3" Type="http://schemas.openxmlformats.org/officeDocument/2006/relationships/image" Target="../media/image316.jpg"/><Relationship Id="rId7" Type="http://schemas.openxmlformats.org/officeDocument/2006/relationships/image" Target="../media/image313.wmf"/><Relationship Id="rId12" Type="http://schemas.openxmlformats.org/officeDocument/2006/relationships/image" Target="../media/image315.wmf"/><Relationship Id="rId2" Type="http://schemas.openxmlformats.org/officeDocument/2006/relationships/slideLayout" Target="../slideLayouts/slideLayout39.xml"/><Relationship Id="rId1" Type="http://schemas.openxmlformats.org/officeDocument/2006/relationships/vmlDrawing" Target="../drawings/vmlDrawing58.vml"/><Relationship Id="rId6" Type="http://schemas.openxmlformats.org/officeDocument/2006/relationships/oleObject" Target="../embeddings/oleObject185.bin"/><Relationship Id="rId11" Type="http://schemas.openxmlformats.org/officeDocument/2006/relationships/oleObject" Target="../embeddings/oleObject187.bin"/><Relationship Id="rId5" Type="http://schemas.openxmlformats.org/officeDocument/2006/relationships/image" Target="../media/image312.wmf"/><Relationship Id="rId10" Type="http://schemas.openxmlformats.org/officeDocument/2006/relationships/image" Target="../media/image317.jpg"/><Relationship Id="rId4" Type="http://schemas.openxmlformats.org/officeDocument/2006/relationships/oleObject" Target="../embeddings/oleObject184.bin"/><Relationship Id="rId9" Type="http://schemas.openxmlformats.org/officeDocument/2006/relationships/image" Target="../media/image314.wmf"/></Relationships>
</file>

<file path=ppt/slides/_rels/slide97.xml.rels><?xml version="1.0" encoding="UTF-8" standalone="yes"?>
<Relationships xmlns="http://schemas.openxmlformats.org/package/2006/relationships"><Relationship Id="rId2" Type="http://schemas.openxmlformats.org/officeDocument/2006/relationships/image" Target="../media/image318.jpg"/><Relationship Id="rId1" Type="http://schemas.openxmlformats.org/officeDocument/2006/relationships/slideLayout" Target="../slideLayouts/slideLayout38.xml"/></Relationships>
</file>

<file path=ppt/slides/_rels/slide98.xml.rels><?xml version="1.0" encoding="UTF-8" standalone="yes"?>
<Relationships xmlns="http://schemas.openxmlformats.org/package/2006/relationships"><Relationship Id="rId2" Type="http://schemas.openxmlformats.org/officeDocument/2006/relationships/image" Target="../media/image319.jpeg"/><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8" Type="http://schemas.openxmlformats.org/officeDocument/2006/relationships/image" Target="../media/image322.wmf"/><Relationship Id="rId13" Type="http://schemas.openxmlformats.org/officeDocument/2006/relationships/image" Target="../media/image326.png"/><Relationship Id="rId3" Type="http://schemas.openxmlformats.org/officeDocument/2006/relationships/oleObject" Target="../embeddings/oleObject188.bin"/><Relationship Id="rId7" Type="http://schemas.openxmlformats.org/officeDocument/2006/relationships/oleObject" Target="../embeddings/oleObject190.bin"/><Relationship Id="rId12" Type="http://schemas.openxmlformats.org/officeDocument/2006/relationships/image" Target="../media/image325.jpeg"/><Relationship Id="rId2" Type="http://schemas.openxmlformats.org/officeDocument/2006/relationships/slideLayout" Target="../slideLayouts/slideLayout39.xml"/><Relationship Id="rId1" Type="http://schemas.openxmlformats.org/officeDocument/2006/relationships/vmlDrawing" Target="../drawings/vmlDrawing59.vml"/><Relationship Id="rId6" Type="http://schemas.openxmlformats.org/officeDocument/2006/relationships/image" Target="../media/image321.wmf"/><Relationship Id="rId11" Type="http://schemas.openxmlformats.org/officeDocument/2006/relationships/image" Target="../media/image324.jpeg"/><Relationship Id="rId5" Type="http://schemas.openxmlformats.org/officeDocument/2006/relationships/oleObject" Target="../embeddings/oleObject189.bin"/><Relationship Id="rId15" Type="http://schemas.openxmlformats.org/officeDocument/2006/relationships/image" Target="../media/image328.png"/><Relationship Id="rId10" Type="http://schemas.openxmlformats.org/officeDocument/2006/relationships/image" Target="../media/image323.wmf"/><Relationship Id="rId4" Type="http://schemas.openxmlformats.org/officeDocument/2006/relationships/image" Target="../media/image320.wmf"/><Relationship Id="rId9" Type="http://schemas.openxmlformats.org/officeDocument/2006/relationships/oleObject" Target="../embeddings/oleObject191.bin"/><Relationship Id="rId14" Type="http://schemas.openxmlformats.org/officeDocument/2006/relationships/image" Target="../media/image3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47948" y="2992393"/>
            <a:ext cx="7024451" cy="873214"/>
          </a:xfrm>
        </p:spPr>
        <p:txBody>
          <a:bodyPr/>
          <a:lstStyle/>
          <a:p>
            <a:r>
              <a:rPr lang="en-IN" sz="2800" dirty="0">
                <a:latin typeface="Times New Roman" panose="02020603050405020304" pitchFamily="18" charset="0"/>
                <a:cs typeface="Times New Roman" panose="02020603050405020304" pitchFamily="18" charset="0"/>
              </a:rPr>
              <a:t>Vector Mechanics For Engineers: Dynamics</a:t>
            </a:r>
            <a:br>
              <a:rPr lang="en-IN" sz="2800" dirty="0">
                <a:latin typeface="Times New Roman" panose="02020603050405020304" pitchFamily="18" charset="0"/>
                <a:cs typeface="Times New Roman" panose="02020603050405020304" pitchFamily="18" charset="0"/>
              </a:rPr>
            </a:br>
            <a:br>
              <a:rPr lang="en-US" dirty="0"/>
            </a:br>
            <a:r>
              <a:rPr lang="en-IN" sz="2400" dirty="0">
                <a:latin typeface="Times New Roman" panose="02020603050405020304" pitchFamily="18" charset="0"/>
                <a:cs typeface="Times New Roman" panose="02020603050405020304" pitchFamily="18" charset="0"/>
              </a:rPr>
              <a:t>Twelfth Edition</a:t>
            </a:r>
            <a:br>
              <a:rPr lang="en-IN" sz="2400" dirty="0">
                <a:latin typeface="Times New Roman" panose="02020603050405020304" pitchFamily="18" charset="0"/>
                <a:cs typeface="Times New Roman" panose="02020603050405020304" pitchFamily="18" charset="0"/>
              </a:rPr>
            </a:br>
            <a:br>
              <a:rPr lang="en-US" dirty="0"/>
            </a:br>
            <a:endParaRPr lang="en-US" dirty="0"/>
          </a:p>
        </p:txBody>
      </p:sp>
      <p:sp>
        <p:nvSpPr>
          <p:cNvPr id="12" name="Text Box 13"/>
          <p:cNvSpPr txBox="1">
            <a:spLocks noChangeArrowheads="1"/>
          </p:cNvSpPr>
          <p:nvPr/>
        </p:nvSpPr>
        <p:spPr bwMode="auto">
          <a:xfrm>
            <a:off x="145994" y="6392459"/>
            <a:ext cx="8748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marL="0" marR="0" lvl="0" indent="0" algn="just" defTabSz="914400" rtl="0" eaLnBrk="0" fontAlgn="auto" latinLnBrk="0" hangingPunct="0">
              <a:lnSpc>
                <a:spcPct val="100000"/>
              </a:lnSpc>
              <a:spcBef>
                <a:spcPct val="50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panose="020B0604020202020204"/>
                <a:ea typeface="+mn-ea"/>
                <a:cs typeface="+mn-cs"/>
              </a:rPr>
              <a:t>PROPRIETARY MATERIAL ©  2020   The McGraw Hill Inc. All rights reserved. No part of this PowerPoint slide  may be displayed, reproduced or distributed in any form or by any means, without the prior written permission of the publisher, or used beyond the limited distribution to teachers and educators permitted by McGraw Hill for their individual course preparation. If you are a student using this PowerPoint slide, you are using it without permission. </a:t>
            </a:r>
          </a:p>
        </p:txBody>
      </p:sp>
      <p:sp>
        <p:nvSpPr>
          <p:cNvPr id="13" name="Text Box 18"/>
          <p:cNvSpPr txBox="1">
            <a:spLocks noChangeArrowheads="1"/>
          </p:cNvSpPr>
          <p:nvPr/>
        </p:nvSpPr>
        <p:spPr bwMode="auto">
          <a:xfrm>
            <a:off x="341090" y="5751136"/>
            <a:ext cx="6019800" cy="20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marL="0" marR="0" lvl="0" indent="0" algn="l" defTabSz="914400" rtl="0" eaLnBrk="1" fontAlgn="auto" latinLnBrk="0" hangingPunct="1">
              <a:lnSpc>
                <a:spcPct val="80000"/>
              </a:lnSpc>
              <a:spcBef>
                <a:spcPct val="75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Palatino Linotype" panose="02040502050505030304" pitchFamily="18" charset="0"/>
                <a:ea typeface="Arial Unicode MS" pitchFamily="34" charset="-128"/>
                <a:cs typeface="+mn-cs"/>
              </a:rPr>
              <a:t>Copyright © 2020  McGraw Hill ,  All Rights Reserved.</a:t>
            </a:r>
          </a:p>
        </p:txBody>
      </p:sp>
    </p:spTree>
    <p:extLst>
      <p:ext uri="{BB962C8B-B14F-4D97-AF65-F5344CB8AC3E}">
        <p14:creationId xmlns:p14="http://schemas.microsoft.com/office/powerpoint/2010/main" val="35085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82249"/>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4</a:t>
            </a:r>
            <a:endParaRPr lang="en-US" sz="1000" dirty="0"/>
          </a:p>
        </p:txBody>
      </p:sp>
      <p:pic>
        <p:nvPicPr>
          <p:cNvPr id="34" name="Picture 33" descr="Delta_x is the displacement between points 1 and 2. Alpha is the angle between the force and the path of the particle between points A1 and A2, and is constant for rectilinear mo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95" y="2964007"/>
            <a:ext cx="3946005" cy="2293793"/>
          </a:xfrm>
          <a:prstGeom prst="rect">
            <a:avLst/>
          </a:prstGeom>
        </p:spPr>
      </p:pic>
      <p:sp>
        <p:nvSpPr>
          <p:cNvPr id="3" name="Content Placeholder 2"/>
          <p:cNvSpPr>
            <a:spLocks noGrp="1"/>
          </p:cNvSpPr>
          <p:nvPr>
            <p:ph idx="1"/>
          </p:nvPr>
        </p:nvSpPr>
        <p:spPr>
          <a:xfrm>
            <a:off x="304800" y="1080283"/>
            <a:ext cx="6096000" cy="980049"/>
          </a:xfrm>
        </p:spPr>
        <p:txBody>
          <a:bodyPr/>
          <a:lstStyle/>
          <a:p>
            <a:pPr>
              <a:spcBef>
                <a:spcPct val="50000"/>
              </a:spcBef>
            </a:pPr>
            <a:r>
              <a:rPr lang="en-US" altLang="en-US" sz="2800" b="1" dirty="0">
                <a:solidFill>
                  <a:srgbClr val="C00000"/>
                </a:solidFill>
              </a:rPr>
              <a:t>What is the work of a constant force in rectilinear motion?</a:t>
            </a:r>
          </a:p>
        </p:txBody>
      </p:sp>
      <p:sp>
        <p:nvSpPr>
          <p:cNvPr id="4" name="Content Placeholder 3"/>
          <p:cNvSpPr>
            <a:spLocks noGrp="1"/>
          </p:cNvSpPr>
          <p:nvPr>
            <p:ph idx="13"/>
          </p:nvPr>
        </p:nvSpPr>
        <p:spPr>
          <a:xfrm>
            <a:off x="5110327" y="3703320"/>
            <a:ext cx="452273" cy="457200"/>
          </a:xfrm>
        </p:spPr>
        <p:txBody>
          <a:bodyPr/>
          <a:lstStyle/>
          <a:p>
            <a:r>
              <a:rPr lang="en-US" altLang="en-US" dirty="0"/>
              <a:t>a)</a:t>
            </a:r>
          </a:p>
        </p:txBody>
      </p:sp>
      <p:graphicFrame>
        <p:nvGraphicFramePr>
          <p:cNvPr id="29" name="Object 2"/>
          <p:cNvGraphicFramePr>
            <a:graphicFrameLocks noChangeAspect="1"/>
          </p:cNvGraphicFramePr>
          <p:nvPr>
            <p:extLst>
              <p:ext uri="{D42A27DB-BD31-4B8C-83A1-F6EECF244321}">
                <p14:modId xmlns:p14="http://schemas.microsoft.com/office/powerpoint/2010/main" val="782075828"/>
              </p:ext>
            </p:extLst>
          </p:nvPr>
        </p:nvGraphicFramePr>
        <p:xfrm>
          <a:off x="5663883" y="3771900"/>
          <a:ext cx="1600200" cy="457200"/>
        </p:xfrm>
        <a:graphic>
          <a:graphicData uri="http://schemas.openxmlformats.org/presentationml/2006/ole">
            <mc:AlternateContent xmlns:mc="http://schemas.openxmlformats.org/markup-compatibility/2006">
              <mc:Choice xmlns:v="urn:schemas-microsoft-com:vml" Requires="v">
                <p:oleObj spid="_x0000_s174390" name="Equation" r:id="rId4" imgW="800100" imgH="228600" progId="Equation.DSMT4">
                  <p:embed/>
                </p:oleObj>
              </mc:Choice>
              <mc:Fallback>
                <p:oleObj name="Equation" r:id="rId4" imgW="8001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883" y="3771900"/>
                        <a:ext cx="1600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Content Placeholder 7"/>
          <p:cNvSpPr>
            <a:spLocks noGrp="1"/>
          </p:cNvSpPr>
          <p:nvPr>
            <p:ph idx="16"/>
          </p:nvPr>
        </p:nvSpPr>
        <p:spPr>
          <a:xfrm>
            <a:off x="5105400" y="4221480"/>
            <a:ext cx="1512570" cy="457200"/>
          </a:xfrm>
        </p:spPr>
        <p:txBody>
          <a:bodyPr/>
          <a:lstStyle/>
          <a:p>
            <a:r>
              <a:rPr lang="en-US" altLang="en-US" dirty="0"/>
              <a:t>b) Answer</a:t>
            </a:r>
          </a:p>
        </p:txBody>
      </p:sp>
      <p:graphicFrame>
        <p:nvGraphicFramePr>
          <p:cNvPr id="30" name="Object 3"/>
          <p:cNvGraphicFramePr>
            <a:graphicFrameLocks noChangeAspect="1"/>
          </p:cNvGraphicFramePr>
          <p:nvPr>
            <p:extLst>
              <p:ext uri="{D42A27DB-BD31-4B8C-83A1-F6EECF244321}">
                <p14:modId xmlns:p14="http://schemas.microsoft.com/office/powerpoint/2010/main" val="1093959186"/>
              </p:ext>
            </p:extLst>
          </p:nvPr>
        </p:nvGraphicFramePr>
        <p:xfrm>
          <a:off x="6463983" y="4246464"/>
          <a:ext cx="2540000" cy="506413"/>
        </p:xfrm>
        <a:graphic>
          <a:graphicData uri="http://schemas.openxmlformats.org/presentationml/2006/ole">
            <mc:AlternateContent xmlns:mc="http://schemas.openxmlformats.org/markup-compatibility/2006">
              <mc:Choice xmlns:v="urn:schemas-microsoft-com:vml" Requires="v">
                <p:oleObj spid="_x0000_s174391" name="Equation" r:id="rId6" imgW="1269449" imgH="253890" progId="Equation.DSMT4">
                  <p:embed/>
                </p:oleObj>
              </mc:Choice>
              <mc:Fallback>
                <p:oleObj name="Equation" r:id="rId6" imgW="1269449" imgH="25389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3983" y="4246464"/>
                        <a:ext cx="2540000"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5"/>
          </p:nvPr>
        </p:nvSpPr>
        <p:spPr>
          <a:xfrm>
            <a:off x="5115136" y="4808220"/>
            <a:ext cx="447464" cy="457200"/>
          </a:xfrm>
        </p:spPr>
        <p:txBody>
          <a:bodyPr/>
          <a:lstStyle/>
          <a:p>
            <a:r>
              <a:rPr lang="en-US" altLang="en-US" dirty="0"/>
              <a:t>c)</a:t>
            </a:r>
          </a:p>
        </p:txBody>
      </p:sp>
      <p:graphicFrame>
        <p:nvGraphicFramePr>
          <p:cNvPr id="31" name="Object 1"/>
          <p:cNvGraphicFramePr>
            <a:graphicFrameLocks noChangeAspect="1"/>
          </p:cNvGraphicFramePr>
          <p:nvPr>
            <p:extLst>
              <p:ext uri="{D42A27DB-BD31-4B8C-83A1-F6EECF244321}">
                <p14:modId xmlns:p14="http://schemas.microsoft.com/office/powerpoint/2010/main" val="557264500"/>
              </p:ext>
            </p:extLst>
          </p:nvPr>
        </p:nvGraphicFramePr>
        <p:xfrm>
          <a:off x="5655945" y="4837113"/>
          <a:ext cx="2514600" cy="508000"/>
        </p:xfrm>
        <a:graphic>
          <a:graphicData uri="http://schemas.openxmlformats.org/presentationml/2006/ole">
            <mc:AlternateContent xmlns:mc="http://schemas.openxmlformats.org/markup-compatibility/2006">
              <mc:Choice xmlns:v="urn:schemas-microsoft-com:vml" Requires="v">
                <p:oleObj spid="_x0000_s174392" name="Equation" r:id="rId8" imgW="1256755" imgH="253890" progId="Equation.DSMT4">
                  <p:embed/>
                </p:oleObj>
              </mc:Choice>
              <mc:Fallback>
                <p:oleObj name="Equation" r:id="rId8" imgW="1256755" imgH="25389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5945" y="4837113"/>
                        <a:ext cx="2514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Content Placeholder 4"/>
          <p:cNvSpPr>
            <a:spLocks noGrp="1"/>
          </p:cNvSpPr>
          <p:nvPr>
            <p:ph idx="14"/>
          </p:nvPr>
        </p:nvSpPr>
        <p:spPr>
          <a:xfrm>
            <a:off x="5120640" y="5334000"/>
            <a:ext cx="442768" cy="415636"/>
          </a:xfrm>
        </p:spPr>
        <p:txBody>
          <a:bodyPr/>
          <a:lstStyle/>
          <a:p>
            <a:r>
              <a:rPr lang="en-US" altLang="en-US" dirty="0"/>
              <a:t>d)</a:t>
            </a:r>
          </a:p>
        </p:txBody>
      </p:sp>
      <p:graphicFrame>
        <p:nvGraphicFramePr>
          <p:cNvPr id="32" name="Object 4"/>
          <p:cNvGraphicFramePr>
            <a:graphicFrameLocks noChangeAspect="1"/>
          </p:cNvGraphicFramePr>
          <p:nvPr>
            <p:extLst>
              <p:ext uri="{D42A27DB-BD31-4B8C-83A1-F6EECF244321}">
                <p14:modId xmlns:p14="http://schemas.microsoft.com/office/powerpoint/2010/main" val="3319704303"/>
              </p:ext>
            </p:extLst>
          </p:nvPr>
        </p:nvGraphicFramePr>
        <p:xfrm>
          <a:off x="5648008" y="5353050"/>
          <a:ext cx="1117600" cy="457200"/>
        </p:xfrm>
        <a:graphic>
          <a:graphicData uri="http://schemas.openxmlformats.org/presentationml/2006/ole">
            <mc:AlternateContent xmlns:mc="http://schemas.openxmlformats.org/markup-compatibility/2006">
              <mc:Choice xmlns:v="urn:schemas-microsoft-com:vml" Requires="v">
                <p:oleObj spid="_x0000_s174393" name="Equation" r:id="rId10" imgW="558800" imgH="228600" progId="Equation.DSMT4">
                  <p:embed/>
                </p:oleObj>
              </mc:Choice>
              <mc:Fallback>
                <p:oleObj name="Equation" r:id="rId10" imgW="5588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8008" y="5353050"/>
                        <a:ext cx="1117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ounded Rectangle 14"/>
          <p:cNvSpPr/>
          <p:nvPr/>
        </p:nvSpPr>
        <p:spPr>
          <a:xfrm>
            <a:off x="4953000" y="4211638"/>
            <a:ext cx="4050983" cy="563562"/>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43205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13.20 </a:t>
            </a:r>
            <a:r>
              <a:rPr lang="en-US" altLang="en-US" sz="1000" dirty="0">
                <a:ea typeface="ＭＳ Ｐゴシック" pitchFamily="34" charset="-128"/>
              </a:rPr>
              <a:t>3</a:t>
            </a:r>
            <a:endParaRPr lang="en-US" sz="1000" dirty="0"/>
          </a:p>
        </p:txBody>
      </p:sp>
      <p:pic>
        <p:nvPicPr>
          <p:cNvPr id="16" name="Picture 5" descr="C:\DOCUME~1\WALTOL~1\LOCALS~1\Temp\\msotw9_temp0.jpg"/>
          <p:cNvPicPr>
            <a:picLocks noChangeAspect="1" noChangeArrowheads="1"/>
          </p:cNvPicPr>
          <p:nvPr/>
        </p:nvPicPr>
        <p:blipFill>
          <a:blip r:embed="rId2"/>
          <a:stretch>
            <a:fillRect/>
          </a:stretch>
        </p:blipFill>
        <p:spPr bwMode="auto">
          <a:xfrm>
            <a:off x="463550" y="3994151"/>
            <a:ext cx="2435225" cy="2044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1"/>
          <p:cNvGrpSpPr>
            <a:grpSpLocks/>
          </p:cNvGrpSpPr>
          <p:nvPr/>
        </p:nvGrpSpPr>
        <p:grpSpPr bwMode="auto">
          <a:xfrm>
            <a:off x="1363663" y="4467226"/>
            <a:ext cx="1879600" cy="1550988"/>
            <a:chOff x="859" y="2814"/>
            <a:chExt cx="1184" cy="977"/>
          </a:xfrm>
        </p:grpSpPr>
        <p:sp>
          <p:nvSpPr>
            <p:cNvPr id="18" name="Line 7"/>
            <p:cNvSpPr>
              <a:spLocks noChangeShapeType="1"/>
            </p:cNvSpPr>
            <p:nvPr/>
          </p:nvSpPr>
          <p:spPr bwMode="auto">
            <a:xfrm>
              <a:off x="1010" y="3642"/>
              <a:ext cx="9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Line 8"/>
            <p:cNvSpPr>
              <a:spLocks noChangeShapeType="1"/>
            </p:cNvSpPr>
            <p:nvPr/>
          </p:nvSpPr>
          <p:spPr bwMode="auto">
            <a:xfrm flipV="1">
              <a:off x="1010" y="2924"/>
              <a:ext cx="0" cy="7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Text Box 9"/>
            <p:cNvSpPr txBox="1">
              <a:spLocks noChangeArrowheads="1"/>
            </p:cNvSpPr>
            <p:nvPr/>
          </p:nvSpPr>
          <p:spPr bwMode="auto">
            <a:xfrm>
              <a:off x="1871" y="3599"/>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4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a:t>
              </a:r>
            </a:p>
          </p:txBody>
        </p:sp>
        <p:sp>
          <p:nvSpPr>
            <p:cNvPr id="21" name="Text Box 10"/>
            <p:cNvSpPr txBox="1">
              <a:spLocks noChangeArrowheads="1"/>
            </p:cNvSpPr>
            <p:nvPr/>
          </p:nvSpPr>
          <p:spPr bwMode="auto">
            <a:xfrm>
              <a:off x="859" y="281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4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n</a:t>
              </a:r>
            </a:p>
          </p:txBody>
        </p:sp>
      </p:grpSp>
      <p:pic>
        <p:nvPicPr>
          <p:cNvPr id="22"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985838"/>
            <a:ext cx="26400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6"/>
          <p:cNvSpPr>
            <a:spLocks noChangeArrowheads="1"/>
          </p:cNvSpPr>
          <p:nvPr/>
        </p:nvSpPr>
        <p:spPr bwMode="auto">
          <a:xfrm>
            <a:off x="3160713" y="995363"/>
            <a:ext cx="5981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normal relative velocities of the balls are related by the coefficient of restitution.</a:t>
            </a:r>
          </a:p>
        </p:txBody>
      </p:sp>
      <p:sp>
        <p:nvSpPr>
          <p:cNvPr id="24" name="Text Box 13"/>
          <p:cNvSpPr txBox="1">
            <a:spLocks noChangeArrowheads="1"/>
          </p:cNvSpPr>
          <p:nvPr/>
        </p:nvSpPr>
        <p:spPr bwMode="auto">
          <a:xfrm>
            <a:off x="3111500" y="2576513"/>
            <a:ext cx="60309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the last two equations simultaneously for the normal velocities of the balls after the impact.</a:t>
            </a:r>
          </a:p>
        </p:txBody>
      </p:sp>
      <p:pic>
        <p:nvPicPr>
          <p:cNvPr id="25" name="Picture 24" descr="Picture6.png"/>
          <p:cNvPicPr>
            <a:picLocks noChangeAspect="1"/>
          </p:cNvPicPr>
          <p:nvPr/>
        </p:nvPicPr>
        <p:blipFill>
          <a:blip r:embed="rId4"/>
          <a:stretch>
            <a:fillRect/>
          </a:stretch>
        </p:blipFill>
        <p:spPr>
          <a:xfrm>
            <a:off x="3462701" y="1626147"/>
            <a:ext cx="4199797" cy="938706"/>
          </a:xfrm>
          <a:prstGeom prst="rect">
            <a:avLst/>
          </a:prstGeom>
        </p:spPr>
      </p:pic>
      <p:pic>
        <p:nvPicPr>
          <p:cNvPr id="26" name="Picture 25" descr="Picture6.png"/>
          <p:cNvPicPr>
            <a:picLocks noChangeAspect="1"/>
          </p:cNvPicPr>
          <p:nvPr/>
        </p:nvPicPr>
        <p:blipFill>
          <a:blip r:embed="rId5"/>
          <a:stretch>
            <a:fillRect/>
          </a:stretch>
        </p:blipFill>
        <p:spPr>
          <a:xfrm>
            <a:off x="3566618" y="3224801"/>
            <a:ext cx="1877413" cy="408398"/>
          </a:xfrm>
          <a:prstGeom prst="rect">
            <a:avLst/>
          </a:prstGeom>
        </p:spPr>
      </p:pic>
      <p:pic>
        <p:nvPicPr>
          <p:cNvPr id="27" name="Picture 26" descr="Picture6.png"/>
          <p:cNvPicPr>
            <a:picLocks noChangeAspect="1"/>
          </p:cNvPicPr>
          <p:nvPr/>
        </p:nvPicPr>
        <p:blipFill>
          <a:blip r:embed="rId6"/>
          <a:stretch>
            <a:fillRect/>
          </a:stretch>
        </p:blipFill>
        <p:spPr>
          <a:xfrm>
            <a:off x="6402396" y="3224801"/>
            <a:ext cx="1749407" cy="408398"/>
          </a:xfrm>
          <a:prstGeom prst="rect">
            <a:avLst/>
          </a:prstGeom>
        </p:spPr>
      </p:pic>
      <p:pic>
        <p:nvPicPr>
          <p:cNvPr id="28" name="Picture 27" descr="Picture6.png"/>
          <p:cNvPicPr>
            <a:picLocks noChangeAspect="1"/>
          </p:cNvPicPr>
          <p:nvPr/>
        </p:nvPicPr>
        <p:blipFill>
          <a:blip r:embed="rId7"/>
          <a:stretch>
            <a:fillRect/>
          </a:stretch>
        </p:blipFill>
        <p:spPr>
          <a:xfrm>
            <a:off x="3429927" y="3922492"/>
            <a:ext cx="3998646" cy="2346766"/>
          </a:xfrm>
          <a:prstGeom prst="rect">
            <a:avLst/>
          </a:prstGeom>
        </p:spPr>
      </p:pic>
    </p:spTree>
    <p:extLst>
      <p:ext uri="{BB962C8B-B14F-4D97-AF65-F5344CB8AC3E}">
        <p14:creationId xmlns:p14="http://schemas.microsoft.com/office/powerpoint/2010/main" val="2489861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13.20 </a:t>
            </a:r>
            <a:r>
              <a:rPr lang="en-US" altLang="en-US" sz="1000" dirty="0">
                <a:ea typeface="ＭＳ Ｐゴシック" pitchFamily="34" charset="-128"/>
              </a:rPr>
              <a:t>4</a:t>
            </a:r>
            <a:endParaRPr lang="en-US" sz="1000" dirty="0"/>
          </a:p>
        </p:txBody>
      </p:sp>
      <p:sp>
        <p:nvSpPr>
          <p:cNvPr id="6" name="Text Box 8"/>
          <p:cNvSpPr txBox="1">
            <a:spLocks noChangeArrowheads="1"/>
          </p:cNvSpPr>
          <p:nvPr/>
        </p:nvSpPr>
        <p:spPr bwMode="auto">
          <a:xfrm>
            <a:off x="4287838" y="1092200"/>
            <a:ext cx="4854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Rather than choosing your system to be both balls, you could have applied impulse-momentum along the line of impact for each ball individually. </a:t>
            </a: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This would have resulted in two equations and one additional unknown, F</a:t>
            </a:r>
            <a:r>
              <a:rPr kumimoji="0" lang="el-GR" altLang="en-US" sz="2000" b="0" i="0" u="none" strike="noStrike" kern="0" cap="none" spc="0" normalizeH="0" baseline="0" noProof="0" dirty="0">
                <a:ln>
                  <a:noFill/>
                </a:ln>
                <a:solidFill>
                  <a:srgbClr val="000000"/>
                </a:solidFill>
                <a:effectLst/>
                <a:uLnTx/>
                <a:uFillTx/>
                <a:latin typeface="Calibri"/>
                <a:ea typeface="ＭＳ Ｐゴシック" pitchFamily="34" charset="-128"/>
              </a:rPr>
              <a:t>Δ</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 To determine the impulsive force F, you would need to be given the time for the impact, </a:t>
            </a:r>
            <a:r>
              <a:rPr kumimoji="0" lang="el-GR" altLang="en-US" sz="2000" b="0" i="0" u="none" strike="noStrike" kern="0" cap="none" spc="0" normalizeH="0" baseline="0" noProof="0" dirty="0">
                <a:ln>
                  <a:noFill/>
                </a:ln>
                <a:solidFill>
                  <a:srgbClr val="000000"/>
                </a:solidFill>
                <a:effectLst/>
                <a:uLnTx/>
                <a:uFillTx/>
                <a:latin typeface="Calibri"/>
                <a:ea typeface="ＭＳ Ｐゴシック" pitchFamily="34" charset="-128"/>
              </a:rPr>
              <a:t>Δ</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a:t>
            </a:r>
          </a:p>
        </p:txBody>
      </p:sp>
      <p:pic>
        <p:nvPicPr>
          <p:cNvPr id="7" name="Picture 3" descr="msotw9_temp0"/>
          <p:cNvPicPr>
            <a:picLocks noChangeAspect="1" noChangeArrowheads="1"/>
          </p:cNvPicPr>
          <p:nvPr/>
        </p:nvPicPr>
        <p:blipFill>
          <a:blip r:embed="rId2"/>
          <a:stretch>
            <a:fillRect/>
          </a:stretch>
        </p:blipFill>
        <p:spPr bwMode="auto">
          <a:xfrm>
            <a:off x="310700" y="1168035"/>
            <a:ext cx="3145738" cy="161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859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13.21 </a:t>
            </a:r>
            <a:r>
              <a:rPr lang="en-US" altLang="en-US" sz="1000" dirty="0">
                <a:ea typeface="ＭＳ Ｐゴシック" pitchFamily="34" charset="-128"/>
              </a:rPr>
              <a:t>1</a:t>
            </a:r>
            <a:endParaRPr lang="en-US" sz="10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219200"/>
            <a:ext cx="1836357" cy="2372905"/>
          </a:xfrm>
          <a:prstGeom prst="rect">
            <a:avLst/>
          </a:prstGeom>
        </p:spPr>
      </p:pic>
      <p:sp>
        <p:nvSpPr>
          <p:cNvPr id="10" name="Content Placeholder 9"/>
          <p:cNvSpPr>
            <a:spLocks noGrp="1"/>
          </p:cNvSpPr>
          <p:nvPr>
            <p:ph idx="17"/>
          </p:nvPr>
        </p:nvSpPr>
        <p:spPr>
          <a:xfrm>
            <a:off x="152400" y="3776986"/>
            <a:ext cx="4267200" cy="2405920"/>
          </a:xfrm>
        </p:spPr>
        <p:txBody>
          <a:bodyPr/>
          <a:lstStyle/>
          <a:p>
            <a:r>
              <a:rPr lang="en-US" altLang="en-US" sz="2000" dirty="0"/>
              <a:t>Ball </a:t>
            </a:r>
            <a:r>
              <a:rPr lang="en-US" altLang="en-US" sz="2000" i="1" dirty="0"/>
              <a:t>B</a:t>
            </a:r>
            <a:r>
              <a:rPr lang="en-US" altLang="en-US" sz="2000" dirty="0"/>
              <a:t> is hanging from an inextensible cord.  An identical ball </a:t>
            </a:r>
            <a:r>
              <a:rPr lang="en-US" altLang="en-US" sz="2000" i="1" dirty="0"/>
              <a:t>A</a:t>
            </a:r>
            <a:r>
              <a:rPr lang="en-US" altLang="en-US" sz="2000" dirty="0"/>
              <a:t> is released from rest when it is just touching the cord and acquires a velocity </a:t>
            </a:r>
            <a:r>
              <a:rPr lang="en-US" altLang="en-US" sz="2000" i="1" dirty="0"/>
              <a:t>v</a:t>
            </a:r>
            <a:r>
              <a:rPr lang="en-US" altLang="en-US" sz="2000" baseline="-25000" dirty="0"/>
              <a:t>0</a:t>
            </a:r>
            <a:r>
              <a:rPr lang="en-US" altLang="en-US" sz="2000" dirty="0"/>
              <a:t> before striking ball </a:t>
            </a:r>
            <a:r>
              <a:rPr lang="en-US" altLang="en-US" sz="2000" i="1" dirty="0"/>
              <a:t>B</a:t>
            </a:r>
            <a:r>
              <a:rPr lang="en-US" altLang="en-US" sz="2000" dirty="0"/>
              <a:t>.  Assuming perfectly elastic impact (</a:t>
            </a:r>
            <a:r>
              <a:rPr lang="en-US" altLang="en-US" sz="2000" i="1" dirty="0"/>
              <a:t>e</a:t>
            </a:r>
            <a:r>
              <a:rPr lang="en-US" altLang="en-US" sz="2000" dirty="0"/>
              <a:t> = 1) and no friction, determine the velocity of each ball immediately after impact.</a:t>
            </a:r>
          </a:p>
        </p:txBody>
      </p:sp>
      <p:sp>
        <p:nvSpPr>
          <p:cNvPr id="3" name="Content Placeholder 2"/>
          <p:cNvSpPr>
            <a:spLocks noGrp="1"/>
          </p:cNvSpPr>
          <p:nvPr>
            <p:ph idx="1"/>
          </p:nvPr>
        </p:nvSpPr>
        <p:spPr>
          <a:xfrm>
            <a:off x="4419600" y="990600"/>
            <a:ext cx="4267200" cy="1173480"/>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Determine orientation of impact line of action.</a:t>
            </a:r>
          </a:p>
        </p:txBody>
      </p:sp>
      <p:sp>
        <p:nvSpPr>
          <p:cNvPr id="6" name="Content Placeholder 5"/>
          <p:cNvSpPr>
            <a:spLocks noGrp="1"/>
          </p:cNvSpPr>
          <p:nvPr>
            <p:ph idx="13"/>
          </p:nvPr>
        </p:nvSpPr>
        <p:spPr>
          <a:xfrm>
            <a:off x="4419600" y="2254218"/>
            <a:ext cx="4267200" cy="980049"/>
          </a:xfrm>
        </p:spPr>
        <p:txBody>
          <a:bodyPr/>
          <a:lstStyle/>
          <a:p>
            <a:pPr marL="292608" indent="-292608">
              <a:buFont typeface="Arial" panose="020B0604020202020204" pitchFamily="34" charset="0"/>
              <a:buChar char="•"/>
            </a:pPr>
            <a:r>
              <a:rPr lang="en-US" altLang="en-US" sz="2000" dirty="0"/>
              <a:t>The momentum component of ball </a:t>
            </a:r>
            <a:r>
              <a:rPr lang="en-US" altLang="en-US" sz="2000" i="1" dirty="0"/>
              <a:t>A</a:t>
            </a:r>
            <a:r>
              <a:rPr lang="en-US" altLang="en-US" sz="2000" dirty="0"/>
              <a:t> tangential to the contact plane is conserved.</a:t>
            </a:r>
          </a:p>
        </p:txBody>
      </p:sp>
      <p:sp>
        <p:nvSpPr>
          <p:cNvPr id="7" name="Content Placeholder 6"/>
          <p:cNvSpPr>
            <a:spLocks noGrp="1"/>
          </p:cNvSpPr>
          <p:nvPr>
            <p:ph idx="14"/>
          </p:nvPr>
        </p:nvSpPr>
        <p:spPr>
          <a:xfrm>
            <a:off x="4419600" y="3293014"/>
            <a:ext cx="4267200" cy="669386"/>
          </a:xfrm>
        </p:spPr>
        <p:txBody>
          <a:bodyPr/>
          <a:lstStyle/>
          <a:p>
            <a:pPr marL="292608" indent="-292608">
              <a:buFont typeface="Arial" panose="020B0604020202020204" pitchFamily="34" charset="0"/>
              <a:buChar char="•"/>
            </a:pPr>
            <a:r>
              <a:rPr lang="en-US" altLang="en-US" sz="2000" dirty="0"/>
              <a:t>The total horizontal momentum of the two ball system is conserved.</a:t>
            </a:r>
          </a:p>
        </p:txBody>
      </p:sp>
      <p:sp>
        <p:nvSpPr>
          <p:cNvPr id="8" name="Content Placeholder 7"/>
          <p:cNvSpPr>
            <a:spLocks noGrp="1"/>
          </p:cNvSpPr>
          <p:nvPr>
            <p:ph idx="15"/>
          </p:nvPr>
        </p:nvSpPr>
        <p:spPr>
          <a:xfrm>
            <a:off x="4419600" y="4049151"/>
            <a:ext cx="4495800" cy="980049"/>
          </a:xfrm>
        </p:spPr>
        <p:txBody>
          <a:bodyPr/>
          <a:lstStyle/>
          <a:p>
            <a:pPr marL="292608" indent="-292608">
              <a:buFont typeface="Arial" panose="020B0604020202020204" pitchFamily="34" charset="0"/>
              <a:buChar char="•"/>
            </a:pPr>
            <a:r>
              <a:rPr lang="en-US" altLang="en-US" sz="2000" dirty="0"/>
              <a:t>The relative velocities along the line of action before and after the impact are related by the coefficient of restitution.</a:t>
            </a:r>
          </a:p>
        </p:txBody>
      </p:sp>
      <p:sp>
        <p:nvSpPr>
          <p:cNvPr id="9" name="Content Placeholder 8"/>
          <p:cNvSpPr>
            <a:spLocks noGrp="1"/>
          </p:cNvSpPr>
          <p:nvPr>
            <p:ph idx="16"/>
          </p:nvPr>
        </p:nvSpPr>
        <p:spPr>
          <a:xfrm>
            <a:off x="4419600" y="5096355"/>
            <a:ext cx="4495800" cy="1304445"/>
          </a:xfrm>
        </p:spPr>
        <p:txBody>
          <a:bodyPr/>
          <a:lstStyle/>
          <a:p>
            <a:pPr marL="292608" indent="-292608">
              <a:buFont typeface="Arial" panose="020B0604020202020204" pitchFamily="34" charset="0"/>
              <a:buChar char="•"/>
            </a:pPr>
            <a:r>
              <a:rPr lang="en-US" altLang="en-US" sz="2000" dirty="0"/>
              <a:t>Solve the last two expressions for the velocity of ball </a:t>
            </a:r>
            <a:r>
              <a:rPr lang="en-US" altLang="en-US" sz="2000" i="1" dirty="0"/>
              <a:t>A</a:t>
            </a:r>
            <a:r>
              <a:rPr lang="en-US" altLang="en-US" sz="2000" dirty="0"/>
              <a:t> along the line of action and the velocity of ball </a:t>
            </a:r>
            <a:r>
              <a:rPr lang="en-US" altLang="en-US" sz="2000" i="1" dirty="0"/>
              <a:t>B</a:t>
            </a:r>
            <a:r>
              <a:rPr lang="en-US" altLang="en-US" sz="2000" dirty="0"/>
              <a:t> which is horizontal.</a:t>
            </a:r>
          </a:p>
        </p:txBody>
      </p:sp>
    </p:spTree>
    <p:extLst>
      <p:ext uri="{BB962C8B-B14F-4D97-AF65-F5344CB8AC3E}">
        <p14:creationId xmlns:p14="http://schemas.microsoft.com/office/powerpoint/2010/main" val="111709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13.21 </a:t>
            </a:r>
            <a:r>
              <a:rPr lang="en-US" altLang="en-US" sz="1000" dirty="0">
                <a:ea typeface="ＭＳ Ｐゴシック" pitchFamily="34" charset="-128"/>
              </a:rPr>
              <a:t>2</a:t>
            </a:r>
            <a:endParaRPr lang="en-US" sz="1000" dirty="0"/>
          </a:p>
        </p:txBody>
      </p:sp>
      <p:pic>
        <p:nvPicPr>
          <p:cNvPr id="12" name="Picture 11" descr="When the two balls touch, their center-to-center distance is 2r while the horizontal distance between their centers is r. Theta is the angle formed by the line connecting the center of the two balls and the vertical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91" y="1066800"/>
            <a:ext cx="2748009" cy="1360265"/>
          </a:xfrm>
          <a:prstGeom prst="rect">
            <a:avLst/>
          </a:prstGeom>
        </p:spPr>
      </p:pic>
      <p:sp>
        <p:nvSpPr>
          <p:cNvPr id="3" name="Content Placeholder 2"/>
          <p:cNvSpPr>
            <a:spLocks noGrp="1"/>
          </p:cNvSpPr>
          <p:nvPr>
            <p:ph idx="1"/>
          </p:nvPr>
        </p:nvSpPr>
        <p:spPr>
          <a:xfrm>
            <a:off x="4114800" y="990600"/>
            <a:ext cx="4800600" cy="801503"/>
          </a:xfrm>
        </p:spPr>
        <p:txBody>
          <a:bodyPr/>
          <a:lstStyle/>
          <a:p>
            <a:pPr>
              <a:spcBef>
                <a:spcPct val="50000"/>
              </a:spcBef>
            </a:pPr>
            <a:r>
              <a:rPr lang="en-US" altLang="en-US" sz="1800" b="1" dirty="0">
                <a:solidFill>
                  <a:srgbClr val="C00000"/>
                </a:solidFill>
              </a:rPr>
              <a:t>Modeling and Analysis:</a:t>
            </a:r>
          </a:p>
          <a:p>
            <a:pPr marL="292608" indent="-292608">
              <a:buFontTx/>
              <a:buChar char="•"/>
            </a:pPr>
            <a:r>
              <a:rPr lang="en-US" altLang="en-US" sz="1800" dirty="0"/>
              <a:t>Determine orientation of impact line of action.</a:t>
            </a:r>
          </a:p>
        </p:txBody>
      </p:sp>
      <p:pic>
        <p:nvPicPr>
          <p:cNvPr id="13" name="Picture 12" descr="The contact plane is 30 degrees from the horizontal. Thus the t axis is 30 degrees from horizontal and the n axis is 30 degrees from vertica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711767"/>
            <a:ext cx="3236293" cy="1481365"/>
          </a:xfrm>
          <a:prstGeom prst="rect">
            <a:avLst/>
          </a:prstGeom>
        </p:spPr>
      </p:pic>
      <p:sp>
        <p:nvSpPr>
          <p:cNvPr id="6" name="Content Placeholder 5"/>
          <p:cNvSpPr>
            <a:spLocks noGrp="1"/>
          </p:cNvSpPr>
          <p:nvPr>
            <p:ph idx="13"/>
          </p:nvPr>
        </p:nvSpPr>
        <p:spPr>
          <a:xfrm>
            <a:off x="4114800" y="1905000"/>
            <a:ext cx="4343400" cy="969818"/>
          </a:xfrm>
        </p:spPr>
        <p:txBody>
          <a:bodyPr/>
          <a:lstStyle/>
          <a:p>
            <a:pPr marL="292608" indent="-292608">
              <a:buFont typeface="Arial" panose="020B0604020202020204" pitchFamily="34" charset="0"/>
              <a:buChar char="•"/>
            </a:pPr>
            <a:r>
              <a:rPr lang="en-US" altLang="en-US" sz="2000" dirty="0"/>
              <a:t>The momentum component of ball </a:t>
            </a:r>
            <a:r>
              <a:rPr lang="en-US" altLang="en-US" sz="2000" i="1" dirty="0"/>
              <a:t>A</a:t>
            </a:r>
            <a:r>
              <a:rPr lang="en-US" altLang="en-US" sz="2000" dirty="0"/>
              <a:t> tangential to the contact plane is conserved.</a:t>
            </a:r>
          </a:p>
        </p:txBody>
      </p:sp>
      <p:graphicFrame>
        <p:nvGraphicFramePr>
          <p:cNvPr id="10" name="Object 3"/>
          <p:cNvGraphicFramePr>
            <a:graphicFrameLocks noChangeAspect="1"/>
          </p:cNvGraphicFramePr>
          <p:nvPr>
            <p:extLst>
              <p:ext uri="{D42A27DB-BD31-4B8C-83A1-F6EECF244321}">
                <p14:modId xmlns:p14="http://schemas.microsoft.com/office/powerpoint/2010/main" val="1094718420"/>
              </p:ext>
            </p:extLst>
          </p:nvPr>
        </p:nvGraphicFramePr>
        <p:xfrm>
          <a:off x="5253326" y="2959391"/>
          <a:ext cx="1847273" cy="881653"/>
        </p:xfrm>
        <a:graphic>
          <a:graphicData uri="http://schemas.openxmlformats.org/presentationml/2006/ole">
            <mc:AlternateContent xmlns:mc="http://schemas.openxmlformats.org/markup-compatibility/2006">
              <mc:Choice xmlns:v="urn:schemas-microsoft-com:vml" Requires="v">
                <p:oleObj spid="_x0000_s149938" name="Equation" r:id="rId5" imgW="2235200" imgH="1066800" progId="Equation.3">
                  <p:embed/>
                </p:oleObj>
              </mc:Choice>
              <mc:Fallback>
                <p:oleObj name="Equation" r:id="rId5" imgW="2235200" imgH="1066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3326" y="2959391"/>
                        <a:ext cx="1847273" cy="881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 name="Picture 13" descr="The final velocity of B must be horizontal. The velocity of A can be calculated from the impulse-momentum equati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4724400"/>
            <a:ext cx="3690508" cy="1277484"/>
          </a:xfrm>
          <a:prstGeom prst="rect">
            <a:avLst/>
          </a:prstGeom>
        </p:spPr>
      </p:pic>
      <p:sp>
        <p:nvSpPr>
          <p:cNvPr id="7" name="Content Placeholder 6"/>
          <p:cNvSpPr>
            <a:spLocks noGrp="1"/>
          </p:cNvSpPr>
          <p:nvPr>
            <p:ph idx="14"/>
          </p:nvPr>
        </p:nvSpPr>
        <p:spPr>
          <a:xfrm>
            <a:off x="4038600" y="3943375"/>
            <a:ext cx="4876800" cy="1012448"/>
          </a:xfrm>
        </p:spPr>
        <p:txBody>
          <a:bodyPr/>
          <a:lstStyle/>
          <a:p>
            <a:pPr marL="292608" indent="-292608">
              <a:buFont typeface="Arial" panose="020B0604020202020204" pitchFamily="34" charset="0"/>
              <a:buChar char="•"/>
            </a:pPr>
            <a:r>
              <a:rPr lang="en-US" altLang="en-US" sz="2000" dirty="0"/>
              <a:t>The total horizontal (</a:t>
            </a:r>
            <a:r>
              <a:rPr lang="en-US" altLang="en-US" sz="2000" i="1" dirty="0"/>
              <a:t>x</a:t>
            </a:r>
            <a:r>
              <a:rPr lang="en-US" altLang="en-US" sz="2000" dirty="0"/>
              <a:t> component) momentum of the two ball system is conserved.</a:t>
            </a:r>
          </a:p>
        </p:txBody>
      </p:sp>
      <p:graphicFrame>
        <p:nvGraphicFramePr>
          <p:cNvPr id="11" name="Object 2"/>
          <p:cNvGraphicFramePr>
            <a:graphicFrameLocks noChangeAspect="1"/>
          </p:cNvGraphicFramePr>
          <p:nvPr>
            <p:extLst>
              <p:ext uri="{D42A27DB-BD31-4B8C-83A1-F6EECF244321}">
                <p14:modId xmlns:p14="http://schemas.microsoft.com/office/powerpoint/2010/main" val="4065164348"/>
              </p:ext>
            </p:extLst>
          </p:nvPr>
        </p:nvGraphicFramePr>
        <p:xfrm>
          <a:off x="5037137" y="5029200"/>
          <a:ext cx="3810000" cy="1435100"/>
        </p:xfrm>
        <a:graphic>
          <a:graphicData uri="http://schemas.openxmlformats.org/presentationml/2006/ole">
            <mc:AlternateContent xmlns:mc="http://schemas.openxmlformats.org/markup-compatibility/2006">
              <mc:Choice xmlns:v="urn:schemas-microsoft-com:vml" Requires="v">
                <p:oleObj spid="_x0000_s149939" name="Equation" r:id="rId8" imgW="3810000" imgH="1435100" progId="Equation.DSMT4">
                  <p:embed/>
                </p:oleObj>
              </mc:Choice>
              <mc:Fallback>
                <p:oleObj name="Equation" r:id="rId8" imgW="3810000" imgH="14351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7137" y="5029200"/>
                        <a:ext cx="3810000" cy="143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30664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13.21 </a:t>
            </a:r>
            <a:r>
              <a:rPr lang="en-US" altLang="en-US" sz="1000" dirty="0">
                <a:ea typeface="ＭＳ Ｐゴシック" pitchFamily="34" charset="-128"/>
              </a:rPr>
              <a:t>3</a:t>
            </a:r>
            <a:endParaRPr lang="en-US" sz="1000" dirty="0"/>
          </a:p>
        </p:txBody>
      </p:sp>
      <p:pic>
        <p:nvPicPr>
          <p:cNvPr id="11" name="Picture 10" descr="The initial velocity of A is straight down. The initial velocity of B is zero. The final velocity of B must be horizontally to the left. The final velocity of A must be calcul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97" y="1066800"/>
            <a:ext cx="2754255" cy="1555123"/>
          </a:xfrm>
          <a:prstGeom prst="rect">
            <a:avLst/>
          </a:prstGeom>
        </p:spPr>
      </p:pic>
      <p:sp>
        <p:nvSpPr>
          <p:cNvPr id="3" name="Content Placeholder 2"/>
          <p:cNvSpPr>
            <a:spLocks noGrp="1"/>
          </p:cNvSpPr>
          <p:nvPr>
            <p:ph idx="1"/>
          </p:nvPr>
        </p:nvSpPr>
        <p:spPr>
          <a:xfrm>
            <a:off x="3352800" y="990600"/>
            <a:ext cx="5334000" cy="881653"/>
          </a:xfrm>
        </p:spPr>
        <p:txBody>
          <a:bodyPr/>
          <a:lstStyle/>
          <a:p>
            <a:pPr marL="292608" indent="-292608">
              <a:buFont typeface="Arial" panose="020B0604020202020204" pitchFamily="34" charset="0"/>
              <a:buChar char="•"/>
            </a:pPr>
            <a:r>
              <a:rPr lang="en-US" altLang="en-US" sz="1800" dirty="0"/>
              <a:t>The relative velocities along the line of action before and after the impact are related by the coefficient of restitution.</a:t>
            </a:r>
          </a:p>
        </p:txBody>
      </p:sp>
      <p:graphicFrame>
        <p:nvGraphicFramePr>
          <p:cNvPr id="8" name="Object 4"/>
          <p:cNvGraphicFramePr>
            <a:graphicFrameLocks noChangeAspect="1"/>
          </p:cNvGraphicFramePr>
          <p:nvPr>
            <p:extLst>
              <p:ext uri="{D42A27DB-BD31-4B8C-83A1-F6EECF244321}">
                <p14:modId xmlns:p14="http://schemas.microsoft.com/office/powerpoint/2010/main" val="3642621511"/>
              </p:ext>
            </p:extLst>
          </p:nvPr>
        </p:nvGraphicFramePr>
        <p:xfrm>
          <a:off x="4211638" y="1985082"/>
          <a:ext cx="3048000" cy="1054100"/>
        </p:xfrm>
        <a:graphic>
          <a:graphicData uri="http://schemas.openxmlformats.org/presentationml/2006/ole">
            <mc:AlternateContent xmlns:mc="http://schemas.openxmlformats.org/markup-compatibility/2006">
              <mc:Choice xmlns:v="urn:schemas-microsoft-com:vml" Requires="v">
                <p:oleObj spid="_x0000_s151169" name="Equation" r:id="rId4" imgW="3048000" imgH="1054100" progId="Equation.3">
                  <p:embed/>
                </p:oleObj>
              </mc:Choice>
              <mc:Fallback>
                <p:oleObj name="Equation" r:id="rId4" imgW="3048000" imgH="1054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1985082"/>
                        <a:ext cx="30480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352800" y="3156947"/>
            <a:ext cx="5334000" cy="881653"/>
          </a:xfrm>
        </p:spPr>
        <p:txBody>
          <a:bodyPr/>
          <a:lstStyle/>
          <a:p>
            <a:pPr marL="292608" indent="-292608">
              <a:buFont typeface="Arial" panose="020B0604020202020204" pitchFamily="34" charset="0"/>
              <a:buChar char="•"/>
            </a:pPr>
            <a:r>
              <a:rPr lang="en-US" altLang="en-US" sz="1800" dirty="0"/>
              <a:t>Solve the last two expressions for the velocity of ball </a:t>
            </a:r>
            <a:r>
              <a:rPr lang="en-US" altLang="en-US" sz="1800" i="1" dirty="0"/>
              <a:t>A</a:t>
            </a:r>
            <a:r>
              <a:rPr lang="en-US" altLang="en-US" sz="1800" dirty="0"/>
              <a:t> along the line of action and the velocity of ball </a:t>
            </a:r>
            <a:r>
              <a:rPr lang="en-US" altLang="en-US" sz="1800" i="1" dirty="0"/>
              <a:t>B</a:t>
            </a:r>
            <a:r>
              <a:rPr lang="en-US" altLang="en-US" sz="1800" dirty="0"/>
              <a:t> which is horizontal.</a:t>
            </a:r>
          </a:p>
        </p:txBody>
      </p:sp>
      <p:graphicFrame>
        <p:nvGraphicFramePr>
          <p:cNvPr id="9" name="Object 3"/>
          <p:cNvGraphicFramePr>
            <a:graphicFrameLocks noChangeAspect="1"/>
          </p:cNvGraphicFramePr>
          <p:nvPr/>
        </p:nvGraphicFramePr>
        <p:xfrm>
          <a:off x="4211638" y="4173538"/>
          <a:ext cx="3225800" cy="317500"/>
        </p:xfrm>
        <a:graphic>
          <a:graphicData uri="http://schemas.openxmlformats.org/presentationml/2006/ole">
            <mc:AlternateContent xmlns:mc="http://schemas.openxmlformats.org/markup-compatibility/2006">
              <mc:Choice xmlns:v="urn:schemas-microsoft-com:vml" Requires="v">
                <p:oleObj spid="_x0000_s151170" name="Equation" r:id="rId6" imgW="3225800" imgH="317500" progId="Equation.3">
                  <p:embed/>
                </p:oleObj>
              </mc:Choice>
              <mc:Fallback>
                <p:oleObj name="Equation" r:id="rId6" imgW="3225800" imgH="3175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1638" y="4173538"/>
                        <a:ext cx="32258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 name="Picture 11" descr="Alpha is the angle between the final velocity of A and the horizontal. Beta is the angle between the final velocity of A and the tangential direction t."/>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4473129"/>
            <a:ext cx="2856555" cy="1851471"/>
          </a:xfrm>
          <a:prstGeom prst="rect">
            <a:avLst/>
          </a:prstGeom>
        </p:spPr>
      </p:pic>
      <p:graphicFrame>
        <p:nvGraphicFramePr>
          <p:cNvPr id="10" name="Object 2"/>
          <p:cNvGraphicFramePr>
            <a:graphicFrameLocks noChangeAspect="1"/>
          </p:cNvGraphicFramePr>
          <p:nvPr>
            <p:extLst>
              <p:ext uri="{D42A27DB-BD31-4B8C-83A1-F6EECF244321}">
                <p14:modId xmlns:p14="http://schemas.microsoft.com/office/powerpoint/2010/main" val="4058328740"/>
              </p:ext>
            </p:extLst>
          </p:nvPr>
        </p:nvGraphicFramePr>
        <p:xfrm>
          <a:off x="4211638" y="4711700"/>
          <a:ext cx="3670300" cy="1689100"/>
        </p:xfrm>
        <a:graphic>
          <a:graphicData uri="http://schemas.openxmlformats.org/presentationml/2006/ole">
            <mc:AlternateContent xmlns:mc="http://schemas.openxmlformats.org/markup-compatibility/2006">
              <mc:Choice xmlns:v="urn:schemas-microsoft-com:vml" Requires="v">
                <p:oleObj spid="_x0000_s151171" name="Equation" r:id="rId9" imgW="3670300" imgH="1689100" progId="Equation.3">
                  <p:embed/>
                </p:oleObj>
              </mc:Choice>
              <mc:Fallback>
                <p:oleObj name="Equation" r:id="rId9" imgW="3670300" imgH="168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1638" y="4711700"/>
                        <a:ext cx="3670300" cy="1689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9160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13.21 </a:t>
            </a:r>
            <a:r>
              <a:rPr lang="en-US" altLang="en-US" sz="1000" dirty="0">
                <a:ea typeface="ＭＳ Ｐゴシック" pitchFamily="34" charset="-128"/>
              </a:rPr>
              <a:t>4</a:t>
            </a:r>
            <a:endParaRPr lang="en-US"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354" y="1447800"/>
            <a:ext cx="1868646" cy="2438858"/>
          </a:xfrm>
          <a:prstGeom prst="rect">
            <a:avLst/>
          </a:prstGeom>
        </p:spPr>
      </p:pic>
      <p:sp>
        <p:nvSpPr>
          <p:cNvPr id="3" name="Content Placeholder 2"/>
          <p:cNvSpPr>
            <a:spLocks noGrp="1"/>
          </p:cNvSpPr>
          <p:nvPr>
            <p:ph idx="1"/>
          </p:nvPr>
        </p:nvSpPr>
        <p:spPr>
          <a:xfrm>
            <a:off x="4038600" y="1470660"/>
            <a:ext cx="4648200" cy="2263140"/>
          </a:xfrm>
        </p:spPr>
        <p:txBody>
          <a:bodyPr/>
          <a:lstStyle/>
          <a:p>
            <a:pPr>
              <a:spcBef>
                <a:spcPct val="50000"/>
              </a:spcBef>
            </a:pPr>
            <a:r>
              <a:rPr lang="en-US" altLang="en-US" sz="2000" b="1" dirty="0">
                <a:solidFill>
                  <a:srgbClr val="C00000"/>
                </a:solidFill>
              </a:rPr>
              <a:t>Reflect and Think</a:t>
            </a:r>
          </a:p>
          <a:p>
            <a:pPr>
              <a:spcBef>
                <a:spcPct val="50000"/>
              </a:spcBef>
            </a:pPr>
            <a:r>
              <a:rPr lang="en-US" altLang="en-US" sz="2000" dirty="0"/>
              <a:t>Since e = 1, the impact between A and B is perfectly elastic. Therefore, rather than using the coefficient of restitution, you could have used the conservation of energy as your final equation.</a:t>
            </a:r>
          </a:p>
        </p:txBody>
      </p:sp>
    </p:spTree>
    <p:extLst>
      <p:ext uri="{BB962C8B-B14F-4D97-AF65-F5344CB8AC3E}">
        <p14:creationId xmlns:p14="http://schemas.microsoft.com/office/powerpoint/2010/main" val="2876831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13.22 </a:t>
            </a:r>
            <a:r>
              <a:rPr lang="en-US" altLang="en-US" sz="1000" dirty="0">
                <a:ea typeface="ＭＳ Ｐゴシック" pitchFamily="34" charset="-128"/>
              </a:rPr>
              <a:t>1</a:t>
            </a:r>
            <a:endParaRPr lang="en-US" sz="1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908" y="1371600"/>
            <a:ext cx="2787237" cy="2250435"/>
          </a:xfrm>
          <a:prstGeom prst="rect">
            <a:avLst/>
          </a:prstGeom>
        </p:spPr>
      </p:pic>
      <p:sp>
        <p:nvSpPr>
          <p:cNvPr id="8" name="Content Placeholder 7"/>
          <p:cNvSpPr>
            <a:spLocks noGrp="1"/>
          </p:cNvSpPr>
          <p:nvPr>
            <p:ph idx="15"/>
          </p:nvPr>
        </p:nvSpPr>
        <p:spPr>
          <a:xfrm>
            <a:off x="228600" y="3993308"/>
            <a:ext cx="4191000" cy="2000250"/>
          </a:xfrm>
        </p:spPr>
        <p:txBody>
          <a:bodyPr/>
          <a:lstStyle/>
          <a:p>
            <a:r>
              <a:rPr lang="en-US" altLang="en-US" sz="2000" dirty="0"/>
              <a:t>A 30 kg block is dropped from a height of 2 m onto the 10 kg pan of a spring scale.  Assuming the impact to be perfectly plastic, determine the maximum deflection of the pan.  The constant of the spring is </a:t>
            </a:r>
            <a:r>
              <a:rPr lang="en-US" altLang="en-US" sz="2000" i="1" dirty="0"/>
              <a:t>k</a:t>
            </a:r>
            <a:r>
              <a:rPr lang="en-US" altLang="en-US" sz="2000" dirty="0"/>
              <a:t> = 20 </a:t>
            </a:r>
            <a:r>
              <a:rPr lang="en-US" altLang="en-US" sz="2000" dirty="0" err="1"/>
              <a:t>kN</a:t>
            </a:r>
            <a:r>
              <a:rPr lang="en-US" altLang="en-US" sz="2000" dirty="0"/>
              <a:t>/m.</a:t>
            </a:r>
          </a:p>
        </p:txBody>
      </p:sp>
      <p:sp>
        <p:nvSpPr>
          <p:cNvPr id="3" name="Content Placeholder 2"/>
          <p:cNvSpPr>
            <a:spLocks noGrp="1"/>
          </p:cNvSpPr>
          <p:nvPr>
            <p:ph idx="1"/>
          </p:nvPr>
        </p:nvSpPr>
        <p:spPr>
          <a:xfrm>
            <a:off x="4419600" y="1333698"/>
            <a:ext cx="4267200" cy="1561902"/>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Apply the principle of conservation of energy to determine the velocity of the block at the instant of impact.</a:t>
            </a:r>
          </a:p>
        </p:txBody>
      </p:sp>
      <p:sp>
        <p:nvSpPr>
          <p:cNvPr id="6" name="Content Placeholder 5"/>
          <p:cNvSpPr>
            <a:spLocks noGrp="1"/>
          </p:cNvSpPr>
          <p:nvPr>
            <p:ph idx="13"/>
          </p:nvPr>
        </p:nvSpPr>
        <p:spPr>
          <a:xfrm>
            <a:off x="4419600" y="3067050"/>
            <a:ext cx="4267200" cy="1885950"/>
          </a:xfrm>
        </p:spPr>
        <p:txBody>
          <a:bodyPr/>
          <a:lstStyle/>
          <a:p>
            <a:pPr marL="292608" indent="-292608">
              <a:buFont typeface="Arial" panose="020B0604020202020204" pitchFamily="34" charset="0"/>
              <a:buChar char="•"/>
            </a:pPr>
            <a:r>
              <a:rPr lang="en-US" altLang="en-US" sz="2000" dirty="0"/>
              <a:t>Since the impact is perfectly plastic, the block and pan move together at the same velocity after impact.  Determine that velocity from the requirement that the total momentum of the block and pan is conserved.</a:t>
            </a:r>
          </a:p>
        </p:txBody>
      </p:sp>
      <p:sp>
        <p:nvSpPr>
          <p:cNvPr id="7" name="Content Placeholder 6"/>
          <p:cNvSpPr>
            <a:spLocks noGrp="1"/>
          </p:cNvSpPr>
          <p:nvPr>
            <p:ph idx="14"/>
          </p:nvPr>
        </p:nvSpPr>
        <p:spPr>
          <a:xfrm>
            <a:off x="4419600" y="5104141"/>
            <a:ext cx="4495800" cy="991859"/>
          </a:xfrm>
        </p:spPr>
        <p:txBody>
          <a:bodyPr/>
          <a:lstStyle/>
          <a:p>
            <a:pPr marL="292608" indent="-292608">
              <a:buFont typeface="Arial" panose="020B0604020202020204" pitchFamily="34" charset="0"/>
              <a:buChar char="•"/>
            </a:pPr>
            <a:r>
              <a:rPr lang="en-US" altLang="en-US" sz="2000" dirty="0"/>
              <a:t>Apply the principle of conservation of energy to determine the maximum deflection of the spring.</a:t>
            </a:r>
          </a:p>
        </p:txBody>
      </p:sp>
    </p:spTree>
    <p:extLst>
      <p:ext uri="{BB962C8B-B14F-4D97-AF65-F5344CB8AC3E}">
        <p14:creationId xmlns:p14="http://schemas.microsoft.com/office/powerpoint/2010/main" val="3797457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13.22 </a:t>
            </a:r>
            <a:r>
              <a:rPr lang="en-US" altLang="en-US" sz="1000" dirty="0">
                <a:ea typeface="ＭＳ Ｐゴシック" pitchFamily="34" charset="-128"/>
              </a:rPr>
              <a:t>2</a:t>
            </a:r>
            <a:endParaRPr lang="en-US" sz="10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22" y="1270878"/>
            <a:ext cx="2776397" cy="1777122"/>
          </a:xfrm>
          <a:prstGeom prst="rect">
            <a:avLst/>
          </a:prstGeom>
        </p:spPr>
      </p:pic>
      <p:sp>
        <p:nvSpPr>
          <p:cNvPr id="3" name="Content Placeholder 2"/>
          <p:cNvSpPr>
            <a:spLocks noGrp="1"/>
          </p:cNvSpPr>
          <p:nvPr>
            <p:ph idx="1"/>
          </p:nvPr>
        </p:nvSpPr>
        <p:spPr>
          <a:xfrm>
            <a:off x="3276600" y="990600"/>
            <a:ext cx="5410200" cy="1066800"/>
          </a:xfrm>
        </p:spPr>
        <p:txBody>
          <a:bodyPr/>
          <a:lstStyle/>
          <a:p>
            <a:pPr>
              <a:spcBef>
                <a:spcPct val="50000"/>
              </a:spcBef>
            </a:pPr>
            <a:r>
              <a:rPr lang="en-US" altLang="en-US" sz="1800" b="1" dirty="0">
                <a:solidFill>
                  <a:srgbClr val="C00000"/>
                </a:solidFill>
              </a:rPr>
              <a:t>Modeling and Analysis:</a:t>
            </a:r>
          </a:p>
          <a:p>
            <a:pPr marL="292608" indent="-292608">
              <a:buFontTx/>
              <a:buChar char="•"/>
            </a:pPr>
            <a:r>
              <a:rPr lang="en-US" altLang="en-US" sz="1800" dirty="0"/>
              <a:t>Apply principle of conservation of energy to determine velocity of the block at instant of impact.</a:t>
            </a:r>
          </a:p>
        </p:txBody>
      </p:sp>
      <p:graphicFrame>
        <p:nvGraphicFramePr>
          <p:cNvPr id="8" name="Object 5"/>
          <p:cNvGraphicFramePr>
            <a:graphicFrameLocks noChangeAspect="1"/>
          </p:cNvGraphicFramePr>
          <p:nvPr>
            <p:extLst>
              <p:ext uri="{D42A27DB-BD31-4B8C-83A1-F6EECF244321}">
                <p14:modId xmlns:p14="http://schemas.microsoft.com/office/powerpoint/2010/main" val="2235639135"/>
              </p:ext>
            </p:extLst>
          </p:nvPr>
        </p:nvGraphicFramePr>
        <p:xfrm>
          <a:off x="4116388" y="2247900"/>
          <a:ext cx="4330700" cy="1562100"/>
        </p:xfrm>
        <a:graphic>
          <a:graphicData uri="http://schemas.openxmlformats.org/presentationml/2006/ole">
            <mc:AlternateContent xmlns:mc="http://schemas.openxmlformats.org/markup-compatibility/2006">
              <mc:Choice xmlns:v="urn:schemas-microsoft-com:vml" Requires="v">
                <p:oleObj spid="_x0000_s151978" name="Equation" r:id="rId4" imgW="4330700" imgH="1562100" progId="Equation.3">
                  <p:embed/>
                </p:oleObj>
              </mc:Choice>
              <mc:Fallback>
                <p:oleObj name="Equation" r:id="rId4" imgW="4330700" imgH="1562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6388" y="2247900"/>
                        <a:ext cx="4330700"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3733800"/>
            <a:ext cx="2529417" cy="2398262"/>
          </a:xfrm>
          <a:prstGeom prst="rect">
            <a:avLst/>
          </a:prstGeom>
        </p:spPr>
      </p:pic>
      <p:sp>
        <p:nvSpPr>
          <p:cNvPr id="6" name="Content Placeholder 5"/>
          <p:cNvSpPr>
            <a:spLocks noGrp="1"/>
          </p:cNvSpPr>
          <p:nvPr>
            <p:ph idx="13"/>
          </p:nvPr>
        </p:nvSpPr>
        <p:spPr>
          <a:xfrm>
            <a:off x="3276600" y="4038600"/>
            <a:ext cx="5562600" cy="662399"/>
          </a:xfrm>
        </p:spPr>
        <p:txBody>
          <a:bodyPr/>
          <a:lstStyle/>
          <a:p>
            <a:pPr marL="292608" indent="-292608">
              <a:buFont typeface="Arial" panose="020B0604020202020204" pitchFamily="34" charset="0"/>
              <a:buChar char="•"/>
            </a:pPr>
            <a:r>
              <a:rPr lang="en-US" altLang="en-US" sz="1800" dirty="0"/>
              <a:t>Determine velocity after impact from requirement that total momentum of the block and pan is conserved.</a:t>
            </a:r>
          </a:p>
        </p:txBody>
      </p:sp>
      <p:graphicFrame>
        <p:nvGraphicFramePr>
          <p:cNvPr id="9" name="Object 3"/>
          <p:cNvGraphicFramePr>
            <a:graphicFrameLocks noChangeAspect="1"/>
          </p:cNvGraphicFramePr>
          <p:nvPr/>
        </p:nvGraphicFramePr>
        <p:xfrm>
          <a:off x="4116388" y="4799014"/>
          <a:ext cx="4140200" cy="673100"/>
        </p:xfrm>
        <a:graphic>
          <a:graphicData uri="http://schemas.openxmlformats.org/presentationml/2006/ole">
            <mc:AlternateContent xmlns:mc="http://schemas.openxmlformats.org/markup-compatibility/2006">
              <mc:Choice xmlns:v="urn:schemas-microsoft-com:vml" Requires="v">
                <p:oleObj spid="_x0000_s151979" name="Equation" r:id="rId7" imgW="4140200" imgH="673100" progId="Equation.3">
                  <p:embed/>
                </p:oleObj>
              </mc:Choice>
              <mc:Fallback>
                <p:oleObj name="Equation" r:id="rId7" imgW="4140200" imgH="673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6388" y="4799014"/>
                        <a:ext cx="41402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68169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13.22 </a:t>
            </a:r>
            <a:r>
              <a:rPr lang="en-US" altLang="en-US" sz="1000" dirty="0">
                <a:ea typeface="ＭＳ Ｐゴシック" pitchFamily="34" charset="-128"/>
              </a:rPr>
              <a:t>3</a:t>
            </a:r>
            <a:endParaRPr lang="en-US" sz="10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42" y="1055529"/>
            <a:ext cx="2729273" cy="2167179"/>
          </a:xfrm>
          <a:prstGeom prst="rect">
            <a:avLst/>
          </a:prstGeom>
        </p:spPr>
      </p:pic>
      <p:sp>
        <p:nvSpPr>
          <p:cNvPr id="6" name="Content Placeholder 5"/>
          <p:cNvSpPr>
            <a:spLocks noGrp="1"/>
          </p:cNvSpPr>
          <p:nvPr>
            <p:ph idx="13"/>
          </p:nvPr>
        </p:nvSpPr>
        <p:spPr>
          <a:xfrm>
            <a:off x="457200" y="3369214"/>
            <a:ext cx="3010312" cy="669386"/>
          </a:xfrm>
        </p:spPr>
        <p:txBody>
          <a:bodyPr/>
          <a:lstStyle/>
          <a:p>
            <a:r>
              <a:rPr lang="en-US" altLang="en-US" sz="1800" dirty="0"/>
              <a:t>Initial spring deflection due to pan weight:</a:t>
            </a:r>
          </a:p>
        </p:txBody>
      </p:sp>
      <p:graphicFrame>
        <p:nvGraphicFramePr>
          <p:cNvPr id="12" name="Object 7"/>
          <p:cNvGraphicFramePr>
            <a:graphicFrameLocks noChangeAspect="1"/>
          </p:cNvGraphicFramePr>
          <p:nvPr>
            <p:extLst>
              <p:ext uri="{D42A27DB-BD31-4B8C-83A1-F6EECF244321}">
                <p14:modId xmlns:p14="http://schemas.microsoft.com/office/powerpoint/2010/main" val="1667467870"/>
              </p:ext>
            </p:extLst>
          </p:nvPr>
        </p:nvGraphicFramePr>
        <p:xfrm>
          <a:off x="464561" y="4220732"/>
          <a:ext cx="3036455" cy="531091"/>
        </p:xfrm>
        <a:graphic>
          <a:graphicData uri="http://schemas.openxmlformats.org/presentationml/2006/ole">
            <mc:AlternateContent xmlns:mc="http://schemas.openxmlformats.org/markup-compatibility/2006">
              <mc:Choice xmlns:v="urn:schemas-microsoft-com:vml" Requires="v">
                <p:oleObj spid="_x0000_s193569" name="Equation" r:id="rId4" imgW="3340100" imgH="584200" progId="Equation.3">
                  <p:embed/>
                </p:oleObj>
              </mc:Choice>
              <mc:Fallback>
                <p:oleObj name="Equation" r:id="rId4" imgW="3340100" imgH="584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61" y="4220732"/>
                        <a:ext cx="3036455" cy="5310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581400" y="990600"/>
            <a:ext cx="5105400" cy="685800"/>
          </a:xfrm>
        </p:spPr>
        <p:txBody>
          <a:bodyPr/>
          <a:lstStyle/>
          <a:p>
            <a:pPr marL="292608" indent="-292608">
              <a:buFont typeface="Arial" panose="020B0604020202020204" pitchFamily="34" charset="0"/>
              <a:buChar char="•"/>
            </a:pPr>
            <a:r>
              <a:rPr lang="en-US" altLang="en-US" sz="1800" dirty="0"/>
              <a:t>Apply the principle of conservation of energy to determine the maximum deflection of the spring.</a:t>
            </a:r>
          </a:p>
        </p:txBody>
      </p:sp>
      <p:graphicFrame>
        <p:nvGraphicFramePr>
          <p:cNvPr id="8" name="Object 5"/>
          <p:cNvGraphicFramePr>
            <a:graphicFrameLocks noChangeAspect="1"/>
          </p:cNvGraphicFramePr>
          <p:nvPr>
            <p:extLst>
              <p:ext uri="{D42A27DB-BD31-4B8C-83A1-F6EECF244321}">
                <p14:modId xmlns:p14="http://schemas.microsoft.com/office/powerpoint/2010/main" val="2868926464"/>
              </p:ext>
            </p:extLst>
          </p:nvPr>
        </p:nvGraphicFramePr>
        <p:xfrm>
          <a:off x="4331134" y="1828800"/>
          <a:ext cx="4167909" cy="2759364"/>
        </p:xfrm>
        <a:graphic>
          <a:graphicData uri="http://schemas.openxmlformats.org/presentationml/2006/ole">
            <mc:AlternateContent xmlns:mc="http://schemas.openxmlformats.org/markup-compatibility/2006">
              <mc:Choice xmlns:v="urn:schemas-microsoft-com:vml" Requires="v">
                <p:oleObj spid="_x0000_s193570" name="Equation" r:id="rId6" imgW="4584700" imgH="3035300" progId="Equation.3">
                  <p:embed/>
                </p:oleObj>
              </mc:Choice>
              <mc:Fallback>
                <p:oleObj name="Equation" r:id="rId6" imgW="4584700" imgH="3035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1134" y="1828800"/>
                        <a:ext cx="4167909" cy="2759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1699547209"/>
              </p:ext>
            </p:extLst>
          </p:nvPr>
        </p:nvGraphicFramePr>
        <p:xfrm>
          <a:off x="4347875" y="4800600"/>
          <a:ext cx="4502727" cy="1004455"/>
        </p:xfrm>
        <a:graphic>
          <a:graphicData uri="http://schemas.openxmlformats.org/presentationml/2006/ole">
            <mc:AlternateContent xmlns:mc="http://schemas.openxmlformats.org/markup-compatibility/2006">
              <mc:Choice xmlns:v="urn:schemas-microsoft-com:vml" Requires="v">
                <p:oleObj spid="_x0000_s193571" name="Equation" r:id="rId8" imgW="4953000" imgH="1104900" progId="Equation.3">
                  <p:embed/>
                </p:oleObj>
              </mc:Choice>
              <mc:Fallback>
                <p:oleObj name="Equation" r:id="rId8" imgW="4953000" imgH="11049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7875" y="4800600"/>
                        <a:ext cx="4502727" cy="1004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2557090265"/>
              </p:ext>
            </p:extLst>
          </p:nvPr>
        </p:nvGraphicFramePr>
        <p:xfrm>
          <a:off x="4279179" y="5943600"/>
          <a:ext cx="3128818" cy="323273"/>
        </p:xfrm>
        <a:graphic>
          <a:graphicData uri="http://schemas.openxmlformats.org/presentationml/2006/ole">
            <mc:AlternateContent xmlns:mc="http://schemas.openxmlformats.org/markup-compatibility/2006">
              <mc:Choice xmlns:v="urn:schemas-microsoft-com:vml" Requires="v">
                <p:oleObj spid="_x0000_s193572" name="Equation" r:id="rId10" imgW="3441700" imgH="355600" progId="Equation.3">
                  <p:embed/>
                </p:oleObj>
              </mc:Choice>
              <mc:Fallback>
                <p:oleObj name="Equation" r:id="rId10" imgW="3441700" imgH="355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9179" y="5943600"/>
                        <a:ext cx="3128818"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460247041"/>
              </p:ext>
            </p:extLst>
          </p:nvPr>
        </p:nvGraphicFramePr>
        <p:xfrm>
          <a:off x="7772400" y="6019800"/>
          <a:ext cx="1130300" cy="228600"/>
        </p:xfrm>
        <a:graphic>
          <a:graphicData uri="http://schemas.openxmlformats.org/presentationml/2006/ole">
            <mc:AlternateContent xmlns:mc="http://schemas.openxmlformats.org/markup-compatibility/2006">
              <mc:Choice xmlns:v="urn:schemas-microsoft-com:vml" Requires="v">
                <p:oleObj spid="_x0000_s193573" name="Equation" r:id="rId12" imgW="1130300" imgH="228600" progId="Equation.3">
                  <p:embed/>
                </p:oleObj>
              </mc:Choice>
              <mc:Fallback>
                <p:oleObj name="Equation" r:id="rId12" imgW="113030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2400" y="6019800"/>
                        <a:ext cx="1130300" cy="228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64605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13.22 </a:t>
            </a:r>
            <a:r>
              <a:rPr lang="en-US" altLang="en-US" sz="1000" dirty="0">
                <a:ea typeface="ＭＳ Ｐゴシック" pitchFamily="34" charset="-128"/>
              </a:rPr>
              <a:t>4</a:t>
            </a:r>
            <a:endParaRPr lang="en-US"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885" y="1524000"/>
            <a:ext cx="2984315" cy="2491621"/>
          </a:xfrm>
          <a:prstGeom prst="rect">
            <a:avLst/>
          </a:prstGeom>
        </p:spPr>
      </p:pic>
      <p:sp>
        <p:nvSpPr>
          <p:cNvPr id="3" name="Content Placeholder 2"/>
          <p:cNvSpPr>
            <a:spLocks noGrp="1"/>
          </p:cNvSpPr>
          <p:nvPr>
            <p:ph idx="1"/>
          </p:nvPr>
        </p:nvSpPr>
        <p:spPr>
          <a:xfrm>
            <a:off x="3810000" y="1219200"/>
            <a:ext cx="4876800" cy="3429000"/>
          </a:xfrm>
        </p:spPr>
        <p:txBody>
          <a:bodyPr/>
          <a:lstStyle/>
          <a:p>
            <a:pPr>
              <a:spcBef>
                <a:spcPct val="50000"/>
              </a:spcBef>
            </a:pPr>
            <a:r>
              <a:rPr lang="en-US" altLang="en-US" sz="2000" b="1" dirty="0">
                <a:solidFill>
                  <a:srgbClr val="C00000"/>
                </a:solidFill>
              </a:rPr>
              <a:t>Reflect and Think:</a:t>
            </a:r>
          </a:p>
          <a:p>
            <a:pPr>
              <a:spcBef>
                <a:spcPct val="50000"/>
              </a:spcBef>
            </a:pPr>
            <a:r>
              <a:rPr lang="en-US" altLang="en-US" sz="2000" dirty="0"/>
              <a:t>The spring constant for this scale is pretty large, but the block is fairly massive and is dropped from a height of 2 m. From this perspective, the deflection seems reasonable. </a:t>
            </a:r>
          </a:p>
          <a:p>
            <a:pPr>
              <a:spcBef>
                <a:spcPct val="50000"/>
              </a:spcBef>
            </a:pPr>
            <a:r>
              <a:rPr lang="en-US" altLang="en-US" sz="2000" dirty="0"/>
              <a:t>We included the spring in the system so we could treat it as an energy term rather than finding the work of the spring force.</a:t>
            </a:r>
          </a:p>
        </p:txBody>
      </p:sp>
    </p:spTree>
    <p:extLst>
      <p:ext uri="{BB962C8B-B14F-4D97-AF65-F5344CB8AC3E}">
        <p14:creationId xmlns:p14="http://schemas.microsoft.com/office/powerpoint/2010/main" val="1756693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5</a:t>
            </a:r>
            <a:endParaRPr lang="en-US" sz="4000" dirty="0"/>
          </a:p>
        </p:txBody>
      </p:sp>
      <p:pic>
        <p:nvPicPr>
          <p:cNvPr id="23" name="Picture 22" descr="Y is the height of the particle above ground. The weight of the particle W goes downward, while the increment of height dy is positive upward. y2 is greater than y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79" y="1219200"/>
            <a:ext cx="2991583" cy="2766745"/>
          </a:xfrm>
          <a:prstGeom prst="rect">
            <a:avLst/>
          </a:prstGeom>
        </p:spPr>
      </p:pic>
      <p:sp>
        <p:nvSpPr>
          <p:cNvPr id="3" name="Content Placeholder 2"/>
          <p:cNvSpPr>
            <a:spLocks noGrp="1"/>
          </p:cNvSpPr>
          <p:nvPr>
            <p:ph idx="1"/>
          </p:nvPr>
        </p:nvSpPr>
        <p:spPr>
          <a:xfrm>
            <a:off x="4267200" y="1066800"/>
            <a:ext cx="4419600" cy="457200"/>
          </a:xfrm>
        </p:spPr>
        <p:txBody>
          <a:bodyPr/>
          <a:lstStyle/>
          <a:p>
            <a:pPr marL="292608" indent="-292608">
              <a:spcBef>
                <a:spcPct val="50000"/>
              </a:spcBef>
              <a:buFontTx/>
              <a:buChar char="•"/>
            </a:pPr>
            <a:r>
              <a:rPr lang="en-US" altLang="en-US" sz="2000" dirty="0"/>
              <a:t>Work of the force of gravity,</a:t>
            </a:r>
          </a:p>
        </p:txBody>
      </p:sp>
      <p:graphicFrame>
        <p:nvGraphicFramePr>
          <p:cNvPr id="22" name="Object 2"/>
          <p:cNvGraphicFramePr>
            <a:graphicFrameLocks noChangeAspect="1"/>
          </p:cNvGraphicFramePr>
          <p:nvPr>
            <p:extLst>
              <p:ext uri="{D42A27DB-BD31-4B8C-83A1-F6EECF244321}">
                <p14:modId xmlns:p14="http://schemas.microsoft.com/office/powerpoint/2010/main" val="202127817"/>
              </p:ext>
            </p:extLst>
          </p:nvPr>
        </p:nvGraphicFramePr>
        <p:xfrm>
          <a:off x="5144771" y="1727200"/>
          <a:ext cx="3464560" cy="2235200"/>
        </p:xfrm>
        <a:graphic>
          <a:graphicData uri="http://schemas.openxmlformats.org/presentationml/2006/ole">
            <mc:AlternateContent xmlns:mc="http://schemas.openxmlformats.org/markup-compatibility/2006">
              <mc:Choice xmlns:v="urn:schemas-microsoft-com:vml" Requires="v">
                <p:oleObj spid="_x0000_s92674" name="Equation" r:id="rId4" imgW="3149600" imgH="2032000" progId="Equation.3">
                  <p:embed/>
                </p:oleObj>
              </mc:Choice>
              <mc:Fallback>
                <p:oleObj name="Equation" r:id="rId4" imgW="3149600" imgH="2032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4771" y="1727200"/>
                        <a:ext cx="3464560"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3"/>
          </p:nvPr>
        </p:nvSpPr>
        <p:spPr>
          <a:xfrm>
            <a:off x="1371600" y="4359814"/>
            <a:ext cx="4936836" cy="669386"/>
          </a:xfrm>
        </p:spPr>
        <p:txBody>
          <a:bodyPr/>
          <a:lstStyle/>
          <a:p>
            <a:pPr marL="292608" indent="-292608">
              <a:buFont typeface="Arial" panose="020B0604020202020204" pitchFamily="34" charset="0"/>
              <a:buChar char="•"/>
            </a:pPr>
            <a:r>
              <a:rPr lang="en-US" altLang="en-US" sz="2000" dirty="0"/>
              <a:t>Work </a:t>
            </a:r>
            <a:r>
              <a:rPr lang="en-US" altLang="en-US" sz="2000" i="1" dirty="0"/>
              <a:t>of the weight</a:t>
            </a:r>
            <a:r>
              <a:rPr lang="en-US" altLang="en-US" sz="2000" dirty="0"/>
              <a:t> is equal to product of weight </a:t>
            </a:r>
            <a:r>
              <a:rPr lang="en-US" altLang="en-US" sz="2000" i="1" dirty="0"/>
              <a:t>W</a:t>
            </a:r>
            <a:r>
              <a:rPr lang="en-US" altLang="en-US" sz="2000" dirty="0"/>
              <a:t> and vertical displacement </a:t>
            </a:r>
            <a:r>
              <a:rPr lang="el-GR" altLang="en-US" sz="2000" dirty="0"/>
              <a:t>Δ</a:t>
            </a:r>
            <a:r>
              <a:rPr lang="en-IN" altLang="en-US" sz="2000" i="1" dirty="0"/>
              <a:t>y.</a:t>
            </a:r>
            <a:endParaRPr lang="en-US" sz="2000" i="1" dirty="0"/>
          </a:p>
        </p:txBody>
      </p:sp>
      <p:sp>
        <p:nvSpPr>
          <p:cNvPr id="11" name="Content Placeholder 10"/>
          <p:cNvSpPr>
            <a:spLocks noGrp="1"/>
          </p:cNvSpPr>
          <p:nvPr>
            <p:ph idx="14"/>
          </p:nvPr>
        </p:nvSpPr>
        <p:spPr>
          <a:xfrm>
            <a:off x="685800" y="5260949"/>
            <a:ext cx="7696200" cy="377851"/>
          </a:xfrm>
        </p:spPr>
        <p:txBody>
          <a:bodyPr/>
          <a:lstStyle/>
          <a:p>
            <a:pPr marL="292608" indent="-292608">
              <a:buClr>
                <a:srgbClr val="C00000"/>
              </a:buClr>
              <a:buFont typeface="Arial" panose="020B0604020202020204" pitchFamily="34" charset="0"/>
              <a:buChar char="•"/>
            </a:pPr>
            <a:r>
              <a:rPr lang="en-US" altLang="en-US" sz="2000" b="1" dirty="0">
                <a:solidFill>
                  <a:srgbClr val="C00000"/>
                </a:solidFill>
              </a:rPr>
              <a:t>In the figure above, when is the work done by the weight positive?</a:t>
            </a:r>
          </a:p>
        </p:txBody>
      </p:sp>
      <p:sp>
        <p:nvSpPr>
          <p:cNvPr id="19" name="Content Placeholder 18"/>
          <p:cNvSpPr>
            <a:spLocks noGrp="1"/>
          </p:cNvSpPr>
          <p:nvPr>
            <p:ph idx="18"/>
          </p:nvPr>
        </p:nvSpPr>
        <p:spPr>
          <a:xfrm>
            <a:off x="822960" y="5851814"/>
            <a:ext cx="2622205" cy="415636"/>
          </a:xfrm>
        </p:spPr>
        <p:txBody>
          <a:bodyPr/>
          <a:lstStyle/>
          <a:p>
            <a:r>
              <a:rPr lang="en-US" altLang="en-US" sz="2000" dirty="0"/>
              <a:t>a) Moving from </a:t>
            </a:r>
            <a:r>
              <a:rPr lang="en-US" altLang="en-US" sz="2000" i="1" dirty="0"/>
              <a:t>y</a:t>
            </a:r>
            <a:r>
              <a:rPr lang="en-US" altLang="en-US" sz="2000" baseline="-25000" dirty="0"/>
              <a:t>1</a:t>
            </a:r>
            <a:r>
              <a:rPr lang="en-US" altLang="en-US" sz="2000" dirty="0"/>
              <a:t> to </a:t>
            </a:r>
            <a:r>
              <a:rPr lang="en-US" altLang="en-US" sz="2000" i="1" dirty="0"/>
              <a:t>y</a:t>
            </a:r>
            <a:r>
              <a:rPr lang="en-US" altLang="en-US" sz="2000" baseline="-25000" dirty="0"/>
              <a:t>2</a:t>
            </a:r>
          </a:p>
        </p:txBody>
      </p:sp>
      <p:sp>
        <p:nvSpPr>
          <p:cNvPr id="20" name="Content Placeholder 19"/>
          <p:cNvSpPr>
            <a:spLocks noGrp="1"/>
          </p:cNvSpPr>
          <p:nvPr>
            <p:ph idx="19"/>
          </p:nvPr>
        </p:nvSpPr>
        <p:spPr>
          <a:xfrm>
            <a:off x="3886200" y="5870549"/>
            <a:ext cx="2884426" cy="377851"/>
          </a:xfrm>
        </p:spPr>
        <p:txBody>
          <a:bodyPr/>
          <a:lstStyle/>
          <a:p>
            <a:r>
              <a:rPr lang="en-US" altLang="en-US" sz="2000" dirty="0"/>
              <a:t>b) Moving from </a:t>
            </a:r>
            <a:r>
              <a:rPr lang="en-US" altLang="en-US" sz="2000" i="1" dirty="0"/>
              <a:t>y</a:t>
            </a:r>
            <a:r>
              <a:rPr lang="en-US" altLang="en-US" sz="2000" baseline="-25000" dirty="0"/>
              <a:t>2</a:t>
            </a:r>
            <a:r>
              <a:rPr lang="en-US" altLang="en-US" sz="2000" dirty="0"/>
              <a:t> to </a:t>
            </a:r>
            <a:r>
              <a:rPr lang="en-US" altLang="en-US" sz="2000" i="1" dirty="0"/>
              <a:t>y</a:t>
            </a:r>
            <a:r>
              <a:rPr lang="en-US" altLang="en-US" sz="2000" baseline="-25000" dirty="0"/>
              <a:t>1</a:t>
            </a:r>
          </a:p>
        </p:txBody>
      </p:sp>
      <p:sp>
        <p:nvSpPr>
          <p:cNvPr id="21" name="Content Placeholder 20"/>
          <p:cNvSpPr>
            <a:spLocks noGrp="1"/>
          </p:cNvSpPr>
          <p:nvPr>
            <p:ph idx="20"/>
          </p:nvPr>
        </p:nvSpPr>
        <p:spPr>
          <a:xfrm>
            <a:off x="7727129" y="5870549"/>
            <a:ext cx="1112071" cy="377851"/>
          </a:xfrm>
        </p:spPr>
        <p:txBody>
          <a:bodyPr/>
          <a:lstStyle/>
          <a:p>
            <a:r>
              <a:rPr lang="en-US" altLang="en-US" sz="2000" dirty="0"/>
              <a:t>c) Never</a:t>
            </a:r>
            <a:endParaRPr lang="en-US" altLang="en-US" sz="2000" baseline="-25000" dirty="0"/>
          </a:p>
        </p:txBody>
      </p:sp>
    </p:spTree>
    <p:extLst>
      <p:ext uri="{BB962C8B-B14F-4D97-AF65-F5344CB8AC3E}">
        <p14:creationId xmlns:p14="http://schemas.microsoft.com/office/powerpoint/2010/main" val="3503358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9" grpId="0" build="p"/>
      <p:bldP spid="20" grpId="0" build="p"/>
      <p:bldP spid="21"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37616"/>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13</a:t>
            </a:r>
            <a:endParaRPr lang="en-US" sz="1000" dirty="0"/>
          </a:p>
        </p:txBody>
      </p:sp>
      <p:pic>
        <p:nvPicPr>
          <p:cNvPr id="26" name="Picture 25" descr="Alpha is the angle the rope of pendulum B forms with the vertic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88" y="914400"/>
            <a:ext cx="2829468" cy="1614157"/>
          </a:xfrm>
          <a:prstGeom prst="rect">
            <a:avLst/>
          </a:prstGeom>
        </p:spPr>
      </p:pic>
      <p:sp>
        <p:nvSpPr>
          <p:cNvPr id="11" name="Content Placeholder 10"/>
          <p:cNvSpPr>
            <a:spLocks noGrp="1"/>
          </p:cNvSpPr>
          <p:nvPr>
            <p:ph idx="18"/>
          </p:nvPr>
        </p:nvSpPr>
        <p:spPr>
          <a:xfrm>
            <a:off x="228600" y="2568344"/>
            <a:ext cx="4572000" cy="3984856"/>
          </a:xfrm>
        </p:spPr>
        <p:txBody>
          <a:bodyPr/>
          <a:lstStyle/>
          <a:p>
            <a:pPr algn="just"/>
            <a:r>
              <a:rPr lang="en-US" altLang="en-US" sz="2000" dirty="0"/>
              <a:t>A 2-kg block </a:t>
            </a:r>
            <a:r>
              <a:rPr lang="en-US" altLang="en-US" sz="2000" i="1" dirty="0"/>
              <a:t>A</a:t>
            </a:r>
            <a:r>
              <a:rPr lang="en-US" altLang="en-US" sz="2000" dirty="0"/>
              <a:t> is pushed up against a spring compressing it a distance </a:t>
            </a:r>
            <a:r>
              <a:rPr lang="en-US" altLang="en-US" sz="2000" i="1" dirty="0"/>
              <a:t>x</a:t>
            </a:r>
            <a:r>
              <a:rPr lang="en-US" altLang="en-US" sz="2000" dirty="0"/>
              <a:t>= 0.1 m. The block is then released from rest and slides down the 20º incline until it strikes a 1-kg sphere </a:t>
            </a:r>
            <a:r>
              <a:rPr lang="en-US" altLang="en-US" sz="2000" i="1" dirty="0"/>
              <a:t>B</a:t>
            </a:r>
            <a:r>
              <a:rPr lang="en-US" altLang="en-US" sz="2000" dirty="0"/>
              <a:t>, which is suspended from a 1 m inextensible rope. The spring constant is </a:t>
            </a:r>
            <a:r>
              <a:rPr lang="en-US" altLang="en-US" sz="2000" i="1" dirty="0"/>
              <a:t>k=</a:t>
            </a:r>
            <a:r>
              <a:rPr lang="en-US" altLang="en-US" sz="2000" dirty="0"/>
              <a:t>800 N/m, the coefficient of friction between </a:t>
            </a:r>
            <a:r>
              <a:rPr lang="en-US" altLang="en-US" sz="2000" i="1" dirty="0"/>
              <a:t>A</a:t>
            </a:r>
            <a:r>
              <a:rPr lang="en-US" altLang="en-US" sz="2000" dirty="0"/>
              <a:t> and the ground is 0.2, the distance </a:t>
            </a:r>
            <a:r>
              <a:rPr lang="en-US" altLang="en-US" sz="2000" i="1" dirty="0"/>
              <a:t>A</a:t>
            </a:r>
            <a:r>
              <a:rPr lang="en-US" altLang="en-US" sz="2000" dirty="0"/>
              <a:t> slides from the </a:t>
            </a:r>
            <a:r>
              <a:rPr lang="en-US" altLang="en-US" sz="2000" dirty="0" err="1"/>
              <a:t>unstretched</a:t>
            </a:r>
            <a:r>
              <a:rPr lang="en-US" altLang="en-US" sz="2000" dirty="0"/>
              <a:t> length of the spring d = 1.5 m, and the coefficient of restitution between </a:t>
            </a:r>
            <a:r>
              <a:rPr lang="en-US" altLang="en-US" sz="2000" i="1" dirty="0"/>
              <a:t>A</a:t>
            </a:r>
            <a:r>
              <a:rPr lang="en-US" altLang="en-US" sz="2000" dirty="0"/>
              <a:t> and </a:t>
            </a:r>
            <a:r>
              <a:rPr lang="en-US" altLang="en-US" sz="2000" i="1" dirty="0"/>
              <a:t>B</a:t>
            </a:r>
            <a:r>
              <a:rPr lang="en-US" altLang="en-US" sz="2000" dirty="0"/>
              <a:t> is 0.8. When </a:t>
            </a:r>
            <a:r>
              <a:rPr lang="el-GR" altLang="en-US" sz="2000" dirty="0"/>
              <a:t>α</a:t>
            </a:r>
            <a:r>
              <a:rPr lang="en-IN" altLang="en-US" sz="2000" dirty="0"/>
              <a:t> </a:t>
            </a:r>
            <a:r>
              <a:rPr lang="en-US" altLang="en-US" sz="2000" dirty="0"/>
              <a:t>= 40</a:t>
            </a:r>
            <a:r>
              <a:rPr lang="en-US" altLang="en-US" sz="2000" baseline="30000" dirty="0"/>
              <a:t>o</a:t>
            </a:r>
            <a:r>
              <a:rPr lang="en-US" altLang="en-US" sz="2000" dirty="0"/>
              <a:t>, find (</a:t>
            </a:r>
            <a:r>
              <a:rPr lang="en-US" altLang="en-US" sz="2000" i="1" dirty="0"/>
              <a:t>a</a:t>
            </a:r>
            <a:r>
              <a:rPr lang="en-US" altLang="en-US" sz="2000" dirty="0"/>
              <a:t>) the speed of </a:t>
            </a:r>
            <a:r>
              <a:rPr lang="en-US" altLang="en-US" sz="2000" i="1" dirty="0"/>
              <a:t>B </a:t>
            </a:r>
            <a:r>
              <a:rPr lang="en-US" altLang="en-US" sz="2000" dirty="0"/>
              <a:t>(</a:t>
            </a:r>
            <a:r>
              <a:rPr lang="en-US" altLang="en-US" sz="2000" i="1" dirty="0"/>
              <a:t>b</a:t>
            </a:r>
            <a:r>
              <a:rPr lang="en-US" altLang="en-US" sz="2000" dirty="0"/>
              <a:t>) the tension in the rope.</a:t>
            </a:r>
          </a:p>
        </p:txBody>
      </p:sp>
      <p:sp>
        <p:nvSpPr>
          <p:cNvPr id="3" name="Content Placeholder 2"/>
          <p:cNvSpPr>
            <a:spLocks noGrp="1"/>
          </p:cNvSpPr>
          <p:nvPr>
            <p:ph idx="1"/>
          </p:nvPr>
        </p:nvSpPr>
        <p:spPr>
          <a:xfrm>
            <a:off x="4191000" y="990599"/>
            <a:ext cx="4724400" cy="1248525"/>
          </a:xfrm>
        </p:spPr>
        <p:txBody>
          <a:bodyPr/>
          <a:lstStyle/>
          <a:p>
            <a:pPr>
              <a:spcBef>
                <a:spcPct val="50000"/>
              </a:spcBef>
            </a:pPr>
            <a:r>
              <a:rPr lang="en-US" altLang="en-US" sz="2000" b="1" dirty="0">
                <a:solidFill>
                  <a:srgbClr val="C00000"/>
                </a:solidFill>
              </a:rPr>
              <a:t>Strategy:</a:t>
            </a:r>
          </a:p>
          <a:p>
            <a:pPr marL="292608" indent="-292608">
              <a:spcBef>
                <a:spcPts val="0"/>
              </a:spcBef>
              <a:spcAft>
                <a:spcPts val="0"/>
              </a:spcAft>
              <a:buFont typeface="Arial" panose="020B0604020202020204" pitchFamily="34" charset="0"/>
              <a:buChar char="•"/>
            </a:pPr>
            <a:r>
              <a:rPr lang="en-US" altLang="en-US" sz="2000" dirty="0"/>
              <a:t>This is a multiple step problem. Formulate your overall approach.</a:t>
            </a:r>
          </a:p>
        </p:txBody>
      </p:sp>
      <p:sp>
        <p:nvSpPr>
          <p:cNvPr id="6" name="Content Placeholder 5"/>
          <p:cNvSpPr>
            <a:spLocks noGrp="1"/>
          </p:cNvSpPr>
          <p:nvPr>
            <p:ph idx="13"/>
          </p:nvPr>
        </p:nvSpPr>
        <p:spPr>
          <a:xfrm>
            <a:off x="4800600" y="2450995"/>
            <a:ext cx="4267200" cy="670106"/>
          </a:xfrm>
        </p:spPr>
        <p:txBody>
          <a:bodyPr/>
          <a:lstStyle/>
          <a:p>
            <a:pPr marL="292608" indent="-292608">
              <a:buFont typeface="Arial" panose="020B0604020202020204" pitchFamily="34" charset="0"/>
              <a:buChar char="•"/>
            </a:pPr>
            <a:r>
              <a:rPr lang="en-US" altLang="en-US" sz="2000" dirty="0"/>
              <a:t>Use work-energy to find the velocity of the block just before impact.</a:t>
            </a:r>
          </a:p>
        </p:txBody>
      </p:sp>
      <p:sp>
        <p:nvSpPr>
          <p:cNvPr id="7" name="Content Placeholder 6"/>
          <p:cNvSpPr>
            <a:spLocks noGrp="1"/>
          </p:cNvSpPr>
          <p:nvPr>
            <p:ph idx="14"/>
          </p:nvPr>
        </p:nvSpPr>
        <p:spPr>
          <a:xfrm>
            <a:off x="4800600" y="3197809"/>
            <a:ext cx="4267200" cy="1011750"/>
          </a:xfrm>
        </p:spPr>
        <p:txBody>
          <a:bodyPr/>
          <a:lstStyle/>
          <a:p>
            <a:pPr marL="292608" indent="-292608">
              <a:buFont typeface="Arial" panose="020B0604020202020204" pitchFamily="34" charset="0"/>
              <a:buChar char="•"/>
            </a:pPr>
            <a:r>
              <a:rPr lang="en-US" altLang="en-US" sz="2000" dirty="0"/>
              <a:t>Use conservation of momentum to determine the speed of ball B after the impact.</a:t>
            </a:r>
          </a:p>
        </p:txBody>
      </p:sp>
      <p:sp>
        <p:nvSpPr>
          <p:cNvPr id="8" name="Content Placeholder 7"/>
          <p:cNvSpPr>
            <a:spLocks noGrp="1"/>
          </p:cNvSpPr>
          <p:nvPr>
            <p:ph idx="15"/>
          </p:nvPr>
        </p:nvSpPr>
        <p:spPr>
          <a:xfrm>
            <a:off x="4800600" y="4247850"/>
            <a:ext cx="3352800" cy="721564"/>
          </a:xfrm>
        </p:spPr>
        <p:txBody>
          <a:bodyPr/>
          <a:lstStyle/>
          <a:p>
            <a:pPr marL="292608" indent="-292608">
              <a:buFont typeface="Arial" panose="020B0604020202020204" pitchFamily="34" charset="0"/>
              <a:buChar char="•"/>
            </a:pPr>
            <a:r>
              <a:rPr lang="en-US" altLang="en-US" sz="2000" dirty="0"/>
              <a:t>Use work energy to find the velocity at </a:t>
            </a:r>
            <a:r>
              <a:rPr lang="el-GR" altLang="en-US" sz="2000" b="1" dirty="0"/>
              <a:t>α</a:t>
            </a:r>
            <a:r>
              <a:rPr lang="en-IN" altLang="en-US" sz="2000" b="1" dirty="0"/>
              <a:t>.</a:t>
            </a:r>
            <a:endParaRPr lang="en-US" sz="2000" b="1" dirty="0"/>
          </a:p>
        </p:txBody>
      </p:sp>
      <p:sp>
        <p:nvSpPr>
          <p:cNvPr id="10" name="Content Placeholder 9"/>
          <p:cNvSpPr>
            <a:spLocks noGrp="1"/>
          </p:cNvSpPr>
          <p:nvPr>
            <p:ph idx="17"/>
          </p:nvPr>
        </p:nvSpPr>
        <p:spPr>
          <a:xfrm>
            <a:off x="4800600" y="4969414"/>
            <a:ext cx="3352800" cy="669386"/>
          </a:xfrm>
        </p:spPr>
        <p:txBody>
          <a:bodyPr/>
          <a:lstStyle/>
          <a:p>
            <a:pPr marL="292608" indent="-292608">
              <a:buFont typeface="Arial" panose="020B0604020202020204" pitchFamily="34" charset="0"/>
              <a:buChar char="•"/>
            </a:pPr>
            <a:r>
              <a:rPr lang="en-US" altLang="en-US" sz="2000" dirty="0"/>
              <a:t>Use Newton’s 2</a:t>
            </a:r>
            <a:r>
              <a:rPr lang="en-US" altLang="en-US" sz="2000" baseline="30000" dirty="0"/>
              <a:t>nd</a:t>
            </a:r>
            <a:r>
              <a:rPr lang="en-US" altLang="en-US" sz="2000" dirty="0"/>
              <a:t> Law to find tension in the rope.</a:t>
            </a:r>
            <a:endParaRPr lang="en-US" altLang="en-US" sz="2000" dirty="0">
              <a:latin typeface="Symbol" pitchFamily="1" charset="2"/>
            </a:endParaRPr>
          </a:p>
        </p:txBody>
      </p:sp>
    </p:spTree>
    <p:extLst>
      <p:ext uri="{BB962C8B-B14F-4D97-AF65-F5344CB8AC3E}">
        <p14:creationId xmlns:p14="http://schemas.microsoft.com/office/powerpoint/2010/main" val="1524730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10"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76199"/>
            <a:ext cx="8229600" cy="733039"/>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14</a:t>
            </a:r>
            <a:endParaRPr lang="en-US" sz="1000"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033504"/>
            <a:ext cx="3112415" cy="1785896"/>
          </a:xfrm>
          <a:prstGeom prst="rect">
            <a:avLst/>
          </a:prstGeom>
        </p:spPr>
      </p:pic>
      <p:sp>
        <p:nvSpPr>
          <p:cNvPr id="9" name="Content Placeholder 8"/>
          <p:cNvSpPr>
            <a:spLocks noGrp="1"/>
          </p:cNvSpPr>
          <p:nvPr>
            <p:ph idx="1"/>
          </p:nvPr>
        </p:nvSpPr>
        <p:spPr>
          <a:xfrm>
            <a:off x="457200" y="914400"/>
            <a:ext cx="2819400" cy="438150"/>
          </a:xfrm>
        </p:spPr>
        <p:txBody>
          <a:bodyPr/>
          <a:lstStyle/>
          <a:p>
            <a:r>
              <a:rPr lang="en-US" altLang="en-US" sz="2000" b="1" dirty="0">
                <a:solidFill>
                  <a:srgbClr val="C00000"/>
                </a:solidFill>
              </a:rPr>
              <a:t>Modeling and Analysis:</a:t>
            </a:r>
          </a:p>
        </p:txBody>
      </p:sp>
      <p:graphicFrame>
        <p:nvGraphicFramePr>
          <p:cNvPr id="16" name="Object 15"/>
          <p:cNvGraphicFramePr>
            <a:graphicFrameLocks noChangeAspect="1"/>
          </p:cNvGraphicFramePr>
          <p:nvPr>
            <p:extLst>
              <p:ext uri="{D42A27DB-BD31-4B8C-83A1-F6EECF244321}">
                <p14:modId xmlns:p14="http://schemas.microsoft.com/office/powerpoint/2010/main" val="1974767801"/>
              </p:ext>
            </p:extLst>
          </p:nvPr>
        </p:nvGraphicFramePr>
        <p:xfrm>
          <a:off x="563563" y="1438275"/>
          <a:ext cx="3113087" cy="1133475"/>
        </p:xfrm>
        <a:graphic>
          <a:graphicData uri="http://schemas.openxmlformats.org/presentationml/2006/ole">
            <mc:AlternateContent xmlns:mc="http://schemas.openxmlformats.org/markup-compatibility/2006">
              <mc:Choice xmlns:v="urn:schemas-microsoft-com:vml" Requires="v">
                <p:oleObj spid="_x0000_s155467" name="Equation" r:id="rId4" imgW="1955520" imgH="711000" progId="Equation.DSMT4">
                  <p:embed/>
                </p:oleObj>
              </mc:Choice>
              <mc:Fallback>
                <p:oleObj name="Equation" r:id="rId4" imgW="1955520" imgH="711000" progId="Equation.DSMT4">
                  <p:embed/>
                  <p:pic>
                    <p:nvPicPr>
                      <p:cNvPr id="0" name=""/>
                      <p:cNvPicPr/>
                      <p:nvPr/>
                    </p:nvPicPr>
                    <p:blipFill>
                      <a:blip r:embed="rId5"/>
                      <a:stretch>
                        <a:fillRect/>
                      </a:stretch>
                    </p:blipFill>
                    <p:spPr>
                      <a:xfrm>
                        <a:off x="563563" y="1438275"/>
                        <a:ext cx="3113087" cy="1133475"/>
                      </a:xfrm>
                      <a:prstGeom prst="rect">
                        <a:avLst/>
                      </a:prstGeom>
                    </p:spPr>
                  </p:pic>
                </p:oleObj>
              </mc:Fallback>
            </mc:AlternateContent>
          </a:graphicData>
        </a:graphic>
      </p:graphicFrame>
      <p:sp>
        <p:nvSpPr>
          <p:cNvPr id="12" name="Content Placeholder 11"/>
          <p:cNvSpPr>
            <a:spLocks noGrp="1"/>
          </p:cNvSpPr>
          <p:nvPr>
            <p:ph idx="13"/>
          </p:nvPr>
        </p:nvSpPr>
        <p:spPr>
          <a:xfrm>
            <a:off x="457200" y="2552700"/>
            <a:ext cx="4572000" cy="647700"/>
          </a:xfrm>
        </p:spPr>
        <p:txBody>
          <a:bodyPr/>
          <a:lstStyle/>
          <a:p>
            <a:pPr marL="292608" indent="-292608">
              <a:buFont typeface="Arial" panose="020B0604020202020204" pitchFamily="34" charset="0"/>
              <a:buChar char="•"/>
            </a:pPr>
            <a:r>
              <a:rPr lang="en-US" altLang="en-US" sz="2000" dirty="0"/>
              <a:t>Use work-energy to find the velocity of the block just before impact</a:t>
            </a:r>
          </a:p>
        </p:txBody>
      </p:sp>
      <p:sp>
        <p:nvSpPr>
          <p:cNvPr id="13" name="Content Placeholder 12"/>
          <p:cNvSpPr>
            <a:spLocks noGrp="1"/>
          </p:cNvSpPr>
          <p:nvPr>
            <p:ph idx="14"/>
          </p:nvPr>
        </p:nvSpPr>
        <p:spPr>
          <a:xfrm>
            <a:off x="533400" y="3352800"/>
            <a:ext cx="5562600" cy="429376"/>
          </a:xfrm>
        </p:spPr>
        <p:txBody>
          <a:bodyPr/>
          <a:lstStyle/>
          <a:p>
            <a:r>
              <a:rPr lang="en-US" altLang="en-US" sz="2000" b="1" dirty="0">
                <a:solidFill>
                  <a:srgbClr val="C00000"/>
                </a:solidFill>
              </a:rPr>
              <a:t>Determine the friction force acting on the block A </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903" y="3886200"/>
            <a:ext cx="2131720" cy="1145865"/>
          </a:xfrm>
          <a:prstGeom prst="rect">
            <a:avLst/>
          </a:prstGeom>
        </p:spPr>
      </p:pic>
      <p:sp>
        <p:nvSpPr>
          <p:cNvPr id="14" name="Content Placeholder 13"/>
          <p:cNvSpPr>
            <a:spLocks noGrp="1"/>
          </p:cNvSpPr>
          <p:nvPr>
            <p:ph idx="15"/>
          </p:nvPr>
        </p:nvSpPr>
        <p:spPr>
          <a:xfrm>
            <a:off x="457200" y="5086350"/>
            <a:ext cx="3429000" cy="400050"/>
          </a:xfrm>
        </p:spPr>
        <p:txBody>
          <a:bodyPr/>
          <a:lstStyle/>
          <a:p>
            <a:r>
              <a:rPr lang="en-US" altLang="en-US" sz="2000" b="1" dirty="0">
                <a:solidFill>
                  <a:srgbClr val="C00000"/>
                </a:solidFill>
              </a:rPr>
              <a:t>Sum forces in the y-direction</a:t>
            </a:r>
          </a:p>
        </p:txBody>
      </p:sp>
      <p:graphicFrame>
        <p:nvGraphicFramePr>
          <p:cNvPr id="17" name="Object 16"/>
          <p:cNvGraphicFramePr>
            <a:graphicFrameLocks noChangeAspect="1"/>
          </p:cNvGraphicFramePr>
          <p:nvPr>
            <p:extLst>
              <p:ext uri="{D42A27DB-BD31-4B8C-83A1-F6EECF244321}">
                <p14:modId xmlns:p14="http://schemas.microsoft.com/office/powerpoint/2010/main" val="909350152"/>
              </p:ext>
            </p:extLst>
          </p:nvPr>
        </p:nvGraphicFramePr>
        <p:xfrm>
          <a:off x="1735138" y="5600700"/>
          <a:ext cx="800100" cy="342900"/>
        </p:xfrm>
        <a:graphic>
          <a:graphicData uri="http://schemas.openxmlformats.org/presentationml/2006/ole">
            <mc:AlternateContent xmlns:mc="http://schemas.openxmlformats.org/markup-compatibility/2006">
              <mc:Choice xmlns:v="urn:schemas-microsoft-com:vml" Requires="v">
                <p:oleObj spid="_x0000_s155468" name="Equation" r:id="rId7" imgW="533169" imgH="228501" progId="Equation.DSMT4">
                  <p:embed/>
                </p:oleObj>
              </mc:Choice>
              <mc:Fallback>
                <p:oleObj name="Equation" r:id="rId7" imgW="533169"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5138" y="5600700"/>
                        <a:ext cx="800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052348364"/>
              </p:ext>
            </p:extLst>
          </p:nvPr>
        </p:nvGraphicFramePr>
        <p:xfrm>
          <a:off x="903288" y="6096000"/>
          <a:ext cx="1562100" cy="304800"/>
        </p:xfrm>
        <a:graphic>
          <a:graphicData uri="http://schemas.openxmlformats.org/presentationml/2006/ole">
            <mc:AlternateContent xmlns:mc="http://schemas.openxmlformats.org/markup-compatibility/2006">
              <mc:Choice xmlns:v="urn:schemas-microsoft-com:vml" Requires="v">
                <p:oleObj spid="_x0000_s155469" name="Equation" r:id="rId9" imgW="1040948" imgH="203112" progId="Equation.DSMT4">
                  <p:embed/>
                </p:oleObj>
              </mc:Choice>
              <mc:Fallback>
                <p:oleObj name="Equation" r:id="rId9" imgW="1040948"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3288" y="6096000"/>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Content Placeholder 14"/>
          <p:cNvSpPr>
            <a:spLocks noGrp="1"/>
          </p:cNvSpPr>
          <p:nvPr>
            <p:ph idx="16"/>
          </p:nvPr>
        </p:nvSpPr>
        <p:spPr>
          <a:xfrm>
            <a:off x="6248400" y="4343400"/>
            <a:ext cx="1600200" cy="353176"/>
          </a:xfrm>
        </p:spPr>
        <p:txBody>
          <a:bodyPr/>
          <a:lstStyle/>
          <a:p>
            <a:r>
              <a:rPr lang="en-US" altLang="en-US" sz="2000" b="1" dirty="0">
                <a:solidFill>
                  <a:srgbClr val="C00000"/>
                </a:solidFill>
              </a:rPr>
              <a:t>Solve for N</a:t>
            </a:r>
          </a:p>
        </p:txBody>
      </p:sp>
      <p:graphicFrame>
        <p:nvGraphicFramePr>
          <p:cNvPr id="19" name="Object 18"/>
          <p:cNvGraphicFramePr>
            <a:graphicFrameLocks noChangeAspect="1"/>
          </p:cNvGraphicFramePr>
          <p:nvPr>
            <p:extLst>
              <p:ext uri="{D42A27DB-BD31-4B8C-83A1-F6EECF244321}">
                <p14:modId xmlns:p14="http://schemas.microsoft.com/office/powerpoint/2010/main" val="2256009375"/>
              </p:ext>
            </p:extLst>
          </p:nvPr>
        </p:nvGraphicFramePr>
        <p:xfrm>
          <a:off x="6172200" y="4833074"/>
          <a:ext cx="2292794" cy="1567726"/>
        </p:xfrm>
        <a:graphic>
          <a:graphicData uri="http://schemas.openxmlformats.org/presentationml/2006/ole">
            <mc:AlternateContent xmlns:mc="http://schemas.openxmlformats.org/markup-compatibility/2006">
              <mc:Choice xmlns:v="urn:schemas-microsoft-com:vml" Requires="v">
                <p:oleObj spid="_x0000_s155470" name="Equation" r:id="rId11" imgW="1485900" imgH="1016000" progId="Equation.DSMT4">
                  <p:embed/>
                </p:oleObj>
              </mc:Choice>
              <mc:Fallback>
                <p:oleObj name="Equation" r:id="rId11" imgW="1485900" imgH="10160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72200" y="4833074"/>
                        <a:ext cx="2292794" cy="156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3075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P spid="14" grpId="0" build="p"/>
      <p:bldP spid="15"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15</a:t>
            </a:r>
            <a:endParaRPr lang="en-US" sz="1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225" y="1524000"/>
            <a:ext cx="2849175" cy="1507172"/>
          </a:xfrm>
          <a:prstGeom prst="rect">
            <a:avLst/>
          </a:prstGeom>
        </p:spPr>
      </p:pic>
      <p:sp>
        <p:nvSpPr>
          <p:cNvPr id="3" name="Content Placeholder 2"/>
          <p:cNvSpPr>
            <a:spLocks noGrp="1"/>
          </p:cNvSpPr>
          <p:nvPr>
            <p:ph idx="1"/>
          </p:nvPr>
        </p:nvSpPr>
        <p:spPr>
          <a:xfrm>
            <a:off x="457200" y="990600"/>
            <a:ext cx="6781800" cy="419100"/>
          </a:xfrm>
        </p:spPr>
        <p:txBody>
          <a:bodyPr/>
          <a:lstStyle/>
          <a:p>
            <a:r>
              <a:rPr lang="en-US" altLang="en-US" sz="2000" b="1" dirty="0">
                <a:solidFill>
                  <a:srgbClr val="C00000"/>
                </a:solidFill>
              </a:rPr>
              <a:t>Set your datum, use work-energy to determine </a:t>
            </a:r>
            <a:r>
              <a:rPr lang="en-US" altLang="en-US" sz="2000" b="1" dirty="0" err="1">
                <a:solidFill>
                  <a:srgbClr val="C00000"/>
                </a:solidFill>
              </a:rPr>
              <a:t>v</a:t>
            </a:r>
            <a:r>
              <a:rPr lang="en-US" altLang="en-US" sz="2000" b="1" baseline="-25000" dirty="0" err="1">
                <a:solidFill>
                  <a:srgbClr val="C00000"/>
                </a:solidFill>
              </a:rPr>
              <a:t>A</a:t>
            </a:r>
            <a:r>
              <a:rPr lang="en-US" altLang="en-US" sz="2000" b="1" dirty="0">
                <a:solidFill>
                  <a:srgbClr val="C00000"/>
                </a:solidFill>
              </a:rPr>
              <a:t> at impact.</a:t>
            </a:r>
          </a:p>
        </p:txBody>
      </p:sp>
      <p:graphicFrame>
        <p:nvGraphicFramePr>
          <p:cNvPr id="10" name="Object 100352"/>
          <p:cNvGraphicFramePr>
            <a:graphicFrameLocks noChangeAspect="1"/>
          </p:cNvGraphicFramePr>
          <p:nvPr>
            <p:extLst>
              <p:ext uri="{D42A27DB-BD31-4B8C-83A1-F6EECF244321}">
                <p14:modId xmlns:p14="http://schemas.microsoft.com/office/powerpoint/2010/main" val="2113406218"/>
              </p:ext>
            </p:extLst>
          </p:nvPr>
        </p:nvGraphicFramePr>
        <p:xfrm>
          <a:off x="1123950" y="1638300"/>
          <a:ext cx="3600450" cy="342900"/>
        </p:xfrm>
        <a:graphic>
          <a:graphicData uri="http://schemas.openxmlformats.org/presentationml/2006/ole">
            <mc:AlternateContent xmlns:mc="http://schemas.openxmlformats.org/markup-compatibility/2006">
              <mc:Choice xmlns:v="urn:schemas-microsoft-com:vml" Requires="v">
                <p:oleObj spid="_x0000_s173706" name="Equation" r:id="rId4" imgW="2400300" imgH="228600" progId="Equation.DSMT4">
                  <p:embed/>
                </p:oleObj>
              </mc:Choice>
              <mc:Fallback>
                <p:oleObj name="Equation" r:id="rId4" imgW="24003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950" y="1638300"/>
                        <a:ext cx="36004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idx="13"/>
          </p:nvPr>
        </p:nvSpPr>
        <p:spPr>
          <a:xfrm>
            <a:off x="457200" y="2133600"/>
            <a:ext cx="3886200" cy="342900"/>
          </a:xfrm>
        </p:spPr>
        <p:txBody>
          <a:bodyPr/>
          <a:lstStyle/>
          <a:p>
            <a:r>
              <a:rPr lang="en-US" altLang="en-US" sz="2000" b="1" dirty="0">
                <a:solidFill>
                  <a:srgbClr val="C00000"/>
                </a:solidFill>
              </a:rPr>
              <a:t>Determine values for each term.</a:t>
            </a:r>
          </a:p>
        </p:txBody>
      </p:sp>
      <p:graphicFrame>
        <p:nvGraphicFramePr>
          <p:cNvPr id="11" name="Object 10"/>
          <p:cNvGraphicFramePr>
            <a:graphicFrameLocks noChangeAspect="1"/>
          </p:cNvGraphicFramePr>
          <p:nvPr>
            <p:extLst>
              <p:ext uri="{D42A27DB-BD31-4B8C-83A1-F6EECF244321}">
                <p14:modId xmlns:p14="http://schemas.microsoft.com/office/powerpoint/2010/main" val="1927407291"/>
              </p:ext>
            </p:extLst>
          </p:nvPr>
        </p:nvGraphicFramePr>
        <p:xfrm>
          <a:off x="819150" y="2590800"/>
          <a:ext cx="3752850" cy="533400"/>
        </p:xfrm>
        <a:graphic>
          <a:graphicData uri="http://schemas.openxmlformats.org/presentationml/2006/ole">
            <mc:AlternateContent xmlns:mc="http://schemas.openxmlformats.org/markup-compatibility/2006">
              <mc:Choice xmlns:v="urn:schemas-microsoft-com:vml" Requires="v">
                <p:oleObj spid="_x0000_s173707" name="Equation" r:id="rId6" imgW="2501900" imgH="355600" progId="Equation.DSMT4">
                  <p:embed/>
                </p:oleObj>
              </mc:Choice>
              <mc:Fallback>
                <p:oleObj name="Equation" r:id="rId6" imgW="2501900" imgH="355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150" y="2590800"/>
                        <a:ext cx="3752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620062268"/>
              </p:ext>
            </p:extLst>
          </p:nvPr>
        </p:nvGraphicFramePr>
        <p:xfrm>
          <a:off x="754063" y="3318933"/>
          <a:ext cx="5543550" cy="342900"/>
        </p:xfrm>
        <a:graphic>
          <a:graphicData uri="http://schemas.openxmlformats.org/presentationml/2006/ole">
            <mc:AlternateContent xmlns:mc="http://schemas.openxmlformats.org/markup-compatibility/2006">
              <mc:Choice xmlns:v="urn:schemas-microsoft-com:vml" Requires="v">
                <p:oleObj spid="_x0000_s173708" name="Equation" r:id="rId8" imgW="3695700" imgH="228600" progId="Equation.DSMT4">
                  <p:embed/>
                </p:oleObj>
              </mc:Choice>
              <mc:Fallback>
                <p:oleObj name="Equation" r:id="rId8" imgW="36957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063" y="3318933"/>
                        <a:ext cx="55435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25535096"/>
              </p:ext>
            </p:extLst>
          </p:nvPr>
        </p:nvGraphicFramePr>
        <p:xfrm>
          <a:off x="762000" y="3849688"/>
          <a:ext cx="3962400" cy="342900"/>
        </p:xfrm>
        <a:graphic>
          <a:graphicData uri="http://schemas.openxmlformats.org/presentationml/2006/ole">
            <mc:AlternateContent xmlns:mc="http://schemas.openxmlformats.org/markup-compatibility/2006">
              <mc:Choice xmlns:v="urn:schemas-microsoft-com:vml" Requires="v">
                <p:oleObj spid="_x0000_s173709" name="Equation" r:id="rId10" imgW="2641600" imgH="228600" progId="Equation.DSMT4">
                  <p:embed/>
                </p:oleObj>
              </mc:Choice>
              <mc:Fallback>
                <p:oleObj name="Equation" r:id="rId10" imgW="26416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 y="3849688"/>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226572167"/>
              </p:ext>
            </p:extLst>
          </p:nvPr>
        </p:nvGraphicFramePr>
        <p:xfrm>
          <a:off x="774700" y="4294188"/>
          <a:ext cx="3524250" cy="533400"/>
        </p:xfrm>
        <a:graphic>
          <a:graphicData uri="http://schemas.openxmlformats.org/presentationml/2006/ole">
            <mc:AlternateContent xmlns:mc="http://schemas.openxmlformats.org/markup-compatibility/2006">
              <mc:Choice xmlns:v="urn:schemas-microsoft-com:vml" Requires="v">
                <p:oleObj spid="_x0000_s173710" name="Equation" r:id="rId12" imgW="2349500" imgH="355600" progId="Equation.DSMT4">
                  <p:embed/>
                </p:oleObj>
              </mc:Choice>
              <mc:Fallback>
                <p:oleObj name="Equation" r:id="rId12" imgW="2349500" imgH="355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4700" y="4294188"/>
                        <a:ext cx="3524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idx="14"/>
          </p:nvPr>
        </p:nvSpPr>
        <p:spPr>
          <a:xfrm>
            <a:off x="457200" y="4991100"/>
            <a:ext cx="6553200" cy="419100"/>
          </a:xfrm>
        </p:spPr>
        <p:txBody>
          <a:bodyPr/>
          <a:lstStyle/>
          <a:p>
            <a:r>
              <a:rPr lang="en-US" altLang="en-US" sz="2000" b="1" dirty="0">
                <a:solidFill>
                  <a:srgbClr val="C00000"/>
                </a:solidFill>
              </a:rPr>
              <a:t>Substitute into the Work-Energy equation and solve for </a:t>
            </a:r>
            <a:r>
              <a:rPr lang="en-US" altLang="en-US" sz="2000" b="1" dirty="0" err="1">
                <a:solidFill>
                  <a:srgbClr val="C00000"/>
                </a:solidFill>
              </a:rPr>
              <a:t>v</a:t>
            </a:r>
            <a:r>
              <a:rPr lang="en-US" altLang="en-US" sz="2000" b="1" baseline="-25000" dirty="0" err="1">
                <a:solidFill>
                  <a:srgbClr val="C00000"/>
                </a:solidFill>
              </a:rPr>
              <a:t>A</a:t>
            </a:r>
            <a:endParaRPr lang="en-US" altLang="en-US" sz="2000" b="1" baseline="-25000" dirty="0">
              <a:solidFill>
                <a:srgbClr val="C00000"/>
              </a:solidFill>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912460552"/>
              </p:ext>
            </p:extLst>
          </p:nvPr>
        </p:nvGraphicFramePr>
        <p:xfrm>
          <a:off x="989013" y="5524500"/>
          <a:ext cx="5486400" cy="342900"/>
        </p:xfrm>
        <a:graphic>
          <a:graphicData uri="http://schemas.openxmlformats.org/presentationml/2006/ole">
            <mc:AlternateContent xmlns:mc="http://schemas.openxmlformats.org/markup-compatibility/2006">
              <mc:Choice xmlns:v="urn:schemas-microsoft-com:vml" Requires="v">
                <p:oleObj spid="_x0000_s173711" name="Equation" r:id="rId14" imgW="3657600" imgH="228600" progId="Equation.DSMT4">
                  <p:embed/>
                </p:oleObj>
              </mc:Choice>
              <mc:Fallback>
                <p:oleObj name="Equation" r:id="rId14" imgW="36576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9013" y="5524500"/>
                        <a:ext cx="5486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nvGraphicFramePr>
        <p:xfrm>
          <a:off x="1547813" y="5969000"/>
          <a:ext cx="1503362" cy="342900"/>
        </p:xfrm>
        <a:graphic>
          <a:graphicData uri="http://schemas.openxmlformats.org/presentationml/2006/ole">
            <mc:AlternateContent xmlns:mc="http://schemas.openxmlformats.org/markup-compatibility/2006">
              <mc:Choice xmlns:v="urn:schemas-microsoft-com:vml" Requires="v">
                <p:oleObj spid="_x0000_s173712" name="Equation" r:id="rId16" imgW="1002865" imgH="228501" progId="Equation.DSMT4">
                  <p:embed/>
                </p:oleObj>
              </mc:Choice>
              <mc:Fallback>
                <p:oleObj name="Equation" r:id="rId16" imgW="1002865"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47813" y="5969000"/>
                        <a:ext cx="15033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884547566"/>
              </p:ext>
            </p:extLst>
          </p:nvPr>
        </p:nvGraphicFramePr>
        <p:xfrm>
          <a:off x="4141788" y="6013450"/>
          <a:ext cx="1390650" cy="304800"/>
        </p:xfrm>
        <a:graphic>
          <a:graphicData uri="http://schemas.openxmlformats.org/presentationml/2006/ole">
            <mc:AlternateContent xmlns:mc="http://schemas.openxmlformats.org/markup-compatibility/2006">
              <mc:Choice xmlns:v="urn:schemas-microsoft-com:vml" Requires="v">
                <p:oleObj spid="_x0000_s173713" name="Equation" r:id="rId18" imgW="926698" imgH="203112" progId="Equation.DSMT4">
                  <p:embed/>
                </p:oleObj>
              </mc:Choice>
              <mc:Fallback>
                <p:oleObj name="Equation" r:id="rId18" imgW="926698" imgH="203112"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41788" y="6013450"/>
                        <a:ext cx="1390650" cy="304800"/>
                      </a:xfrm>
                      <a:prstGeom prst="rect">
                        <a:avLst/>
                      </a:prstGeom>
                      <a:noFill/>
                      <a:ln>
                        <a:solidFill>
                          <a:srgbClr val="C00000"/>
                        </a:solidFill>
                      </a:ln>
                    </p:spPr>
                  </p:pic>
                </p:oleObj>
              </mc:Fallback>
            </mc:AlternateContent>
          </a:graphicData>
        </a:graphic>
      </p:graphicFrame>
    </p:spTree>
    <p:extLst>
      <p:ext uri="{BB962C8B-B14F-4D97-AF65-F5344CB8AC3E}">
        <p14:creationId xmlns:p14="http://schemas.microsoft.com/office/powerpoint/2010/main" val="2108716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16</a:t>
            </a:r>
            <a:endParaRPr lang="en-US" sz="1000"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785" y="914400"/>
            <a:ext cx="3112415" cy="1785896"/>
          </a:xfrm>
          <a:prstGeom prst="rect">
            <a:avLst/>
          </a:prstGeom>
        </p:spPr>
      </p:pic>
      <p:sp>
        <p:nvSpPr>
          <p:cNvPr id="3" name="Content Placeholder 2"/>
          <p:cNvSpPr>
            <a:spLocks noGrp="1"/>
          </p:cNvSpPr>
          <p:nvPr>
            <p:ph idx="1"/>
          </p:nvPr>
        </p:nvSpPr>
        <p:spPr>
          <a:xfrm>
            <a:off x="381000" y="940075"/>
            <a:ext cx="5219288" cy="736325"/>
          </a:xfrm>
        </p:spPr>
        <p:txBody>
          <a:bodyPr/>
          <a:lstStyle/>
          <a:p>
            <a:pPr marL="292608" indent="-292608">
              <a:buFont typeface="Arial" panose="020B0604020202020204" pitchFamily="34" charset="0"/>
              <a:buChar char="•"/>
            </a:pPr>
            <a:r>
              <a:rPr lang="en-US" altLang="en-US" sz="2000" dirty="0"/>
              <a:t>Use conservation of momentum to determine the speed of ball B after the impact</a:t>
            </a:r>
          </a:p>
        </p:txBody>
      </p:sp>
      <p:sp>
        <p:nvSpPr>
          <p:cNvPr id="6" name="Content Placeholder 5"/>
          <p:cNvSpPr>
            <a:spLocks noGrp="1"/>
          </p:cNvSpPr>
          <p:nvPr>
            <p:ph idx="13"/>
          </p:nvPr>
        </p:nvSpPr>
        <p:spPr>
          <a:xfrm>
            <a:off x="457200" y="1717964"/>
            <a:ext cx="3429000" cy="415636"/>
          </a:xfrm>
        </p:spPr>
        <p:txBody>
          <a:bodyPr/>
          <a:lstStyle/>
          <a:p>
            <a:pPr marL="292608" indent="-292608">
              <a:lnSpc>
                <a:spcPct val="90000"/>
              </a:lnSpc>
              <a:spcBef>
                <a:spcPts val="1000"/>
              </a:spcBef>
              <a:spcAft>
                <a:spcPts val="0"/>
              </a:spcAft>
              <a:buClr>
                <a:srgbClr val="C00000"/>
              </a:buClr>
              <a:buFont typeface="Arial" panose="020B0604020202020204" pitchFamily="34" charset="0"/>
              <a:buChar char="•"/>
            </a:pPr>
            <a:r>
              <a:rPr lang="en-US" altLang="en-US" sz="2000" b="1" dirty="0">
                <a:solidFill>
                  <a:srgbClr val="C00000"/>
                </a:solidFill>
              </a:rPr>
              <a:t>Draw the impulse diagram</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55" y="2201124"/>
            <a:ext cx="3452045" cy="999276"/>
          </a:xfrm>
          <a:prstGeom prst="rect">
            <a:avLst/>
          </a:prstGeom>
        </p:spPr>
      </p:pic>
      <p:sp>
        <p:nvSpPr>
          <p:cNvPr id="10" name="Content Placeholder 9"/>
          <p:cNvSpPr>
            <a:spLocks noGrp="1"/>
          </p:cNvSpPr>
          <p:nvPr>
            <p:ph idx="17"/>
          </p:nvPr>
        </p:nvSpPr>
        <p:spPr>
          <a:xfrm>
            <a:off x="4724400" y="2971800"/>
            <a:ext cx="3962400" cy="608533"/>
          </a:xfrm>
        </p:spPr>
        <p:txBody>
          <a:bodyPr/>
          <a:lstStyle/>
          <a:p>
            <a:r>
              <a:rPr lang="en-US" altLang="en-US" sz="1600" dirty="0">
                <a:solidFill>
                  <a:srgbClr val="3333CC"/>
                </a:solidFill>
              </a:rPr>
              <a:t>Note that the ball is constrained to move only horizontally immediately after the impact.</a:t>
            </a:r>
          </a:p>
        </p:txBody>
      </p:sp>
      <p:sp>
        <p:nvSpPr>
          <p:cNvPr id="7" name="Content Placeholder 6"/>
          <p:cNvSpPr>
            <a:spLocks noGrp="1"/>
          </p:cNvSpPr>
          <p:nvPr>
            <p:ph idx="14"/>
          </p:nvPr>
        </p:nvSpPr>
        <p:spPr>
          <a:xfrm>
            <a:off x="457200" y="3454675"/>
            <a:ext cx="3328988" cy="736325"/>
          </a:xfrm>
        </p:spPr>
        <p:txBody>
          <a:bodyPr/>
          <a:lstStyle/>
          <a:p>
            <a:r>
              <a:rPr lang="en-US" altLang="en-US" sz="2000" b="1" dirty="0">
                <a:solidFill>
                  <a:srgbClr val="C00000"/>
                </a:solidFill>
              </a:rPr>
              <a:t>Apply conservation of momentum in the x direction</a:t>
            </a:r>
          </a:p>
        </p:txBody>
      </p:sp>
      <p:graphicFrame>
        <p:nvGraphicFramePr>
          <p:cNvPr id="17" name="Object 16"/>
          <p:cNvGraphicFramePr>
            <a:graphicFrameLocks noChangeAspect="1"/>
          </p:cNvGraphicFramePr>
          <p:nvPr>
            <p:extLst>
              <p:ext uri="{D42A27DB-BD31-4B8C-83A1-F6EECF244321}">
                <p14:modId xmlns:p14="http://schemas.microsoft.com/office/powerpoint/2010/main" val="3063185784"/>
              </p:ext>
            </p:extLst>
          </p:nvPr>
        </p:nvGraphicFramePr>
        <p:xfrm>
          <a:off x="890588" y="4267200"/>
          <a:ext cx="2895600" cy="304800"/>
        </p:xfrm>
        <a:graphic>
          <a:graphicData uri="http://schemas.openxmlformats.org/presentationml/2006/ole">
            <mc:AlternateContent xmlns:mc="http://schemas.openxmlformats.org/markup-compatibility/2006">
              <mc:Choice xmlns:v="urn:schemas-microsoft-com:vml" Requires="v">
                <p:oleObj spid="_x0000_s194578" name="Equation" r:id="rId5" imgW="1930400" imgH="203200" progId="Equation.DSMT4">
                  <p:embed/>
                </p:oleObj>
              </mc:Choice>
              <mc:Fallback>
                <p:oleObj name="Equation" r:id="rId5" imgW="1930400" imgH="203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588" y="4267200"/>
                        <a:ext cx="2895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532171107"/>
              </p:ext>
            </p:extLst>
          </p:nvPr>
        </p:nvGraphicFramePr>
        <p:xfrm>
          <a:off x="352425" y="4838700"/>
          <a:ext cx="3867150" cy="342900"/>
        </p:xfrm>
        <a:graphic>
          <a:graphicData uri="http://schemas.openxmlformats.org/presentationml/2006/ole">
            <mc:AlternateContent xmlns:mc="http://schemas.openxmlformats.org/markup-compatibility/2006">
              <mc:Choice xmlns:v="urn:schemas-microsoft-com:vml" Requires="v">
                <p:oleObj spid="_x0000_s194579" name="Equation" r:id="rId7" imgW="2577960" imgH="228600" progId="Equation.DSMT4">
                  <p:embed/>
                </p:oleObj>
              </mc:Choice>
              <mc:Fallback>
                <p:oleObj name="Equation" r:id="rId7" imgW="2577960" imgH="228600" progId="Equation.DSMT4">
                  <p:embed/>
                  <p:pic>
                    <p:nvPicPr>
                      <p:cNvPr id="0" name=""/>
                      <p:cNvPicPr>
                        <a:picLocks noChangeAspect="1" noChangeArrowheads="1"/>
                      </p:cNvPicPr>
                      <p:nvPr/>
                    </p:nvPicPr>
                    <p:blipFill>
                      <a:blip r:embed="rId8"/>
                      <a:srcRect/>
                      <a:stretch>
                        <a:fillRect/>
                      </a:stretch>
                    </p:blipFill>
                    <p:spPr bwMode="auto">
                      <a:xfrm>
                        <a:off x="352425" y="4838700"/>
                        <a:ext cx="3867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Content Placeholder 10"/>
          <p:cNvSpPr>
            <a:spLocks noGrp="1"/>
          </p:cNvSpPr>
          <p:nvPr>
            <p:ph idx="18"/>
          </p:nvPr>
        </p:nvSpPr>
        <p:spPr>
          <a:xfrm>
            <a:off x="4724400" y="3810000"/>
            <a:ext cx="3962400" cy="669386"/>
          </a:xfrm>
        </p:spPr>
        <p:txBody>
          <a:bodyPr/>
          <a:lstStyle/>
          <a:p>
            <a:r>
              <a:rPr lang="en-US" altLang="en-US" sz="2000" b="1" dirty="0">
                <a:solidFill>
                  <a:srgbClr val="C00000"/>
                </a:solidFill>
              </a:rPr>
              <a:t>Use the relative velocity/coefficient of restitution equation</a:t>
            </a:r>
          </a:p>
        </p:txBody>
      </p:sp>
      <p:graphicFrame>
        <p:nvGraphicFramePr>
          <p:cNvPr id="14" name="Object 13"/>
          <p:cNvGraphicFramePr>
            <a:graphicFrameLocks noChangeAspect="1"/>
          </p:cNvGraphicFramePr>
          <p:nvPr>
            <p:extLst>
              <p:ext uri="{D42A27DB-BD31-4B8C-83A1-F6EECF244321}">
                <p14:modId xmlns:p14="http://schemas.microsoft.com/office/powerpoint/2010/main" val="1352830492"/>
              </p:ext>
            </p:extLst>
          </p:nvPr>
        </p:nvGraphicFramePr>
        <p:xfrm>
          <a:off x="5578475" y="4572156"/>
          <a:ext cx="2589213" cy="304800"/>
        </p:xfrm>
        <a:graphic>
          <a:graphicData uri="http://schemas.openxmlformats.org/presentationml/2006/ole">
            <mc:AlternateContent xmlns:mc="http://schemas.openxmlformats.org/markup-compatibility/2006">
              <mc:Choice xmlns:v="urn:schemas-microsoft-com:vml" Requires="v">
                <p:oleObj spid="_x0000_s194580" name="Equation" r:id="rId9" imgW="1726451" imgH="203112" progId="Equation.DSMT4">
                  <p:embed/>
                </p:oleObj>
              </mc:Choice>
              <mc:Fallback>
                <p:oleObj name="Equation" r:id="rId9" imgW="1726451"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8475" y="4572156"/>
                        <a:ext cx="2589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464785997"/>
              </p:ext>
            </p:extLst>
          </p:nvPr>
        </p:nvGraphicFramePr>
        <p:xfrm>
          <a:off x="5484813" y="5029200"/>
          <a:ext cx="2857500" cy="609600"/>
        </p:xfrm>
        <a:graphic>
          <a:graphicData uri="http://schemas.openxmlformats.org/presentationml/2006/ole">
            <mc:AlternateContent xmlns:mc="http://schemas.openxmlformats.org/markup-compatibility/2006">
              <mc:Choice xmlns:v="urn:schemas-microsoft-com:vml" Requires="v">
                <p:oleObj spid="_x0000_s194581" name="Equation" r:id="rId11" imgW="1904760" imgH="406080" progId="Equation.DSMT4">
                  <p:embed/>
                </p:oleObj>
              </mc:Choice>
              <mc:Fallback>
                <p:oleObj name="Equation" r:id="rId11" imgW="1904760" imgH="406080" progId="Equation.DSMT4">
                  <p:embed/>
                  <p:pic>
                    <p:nvPicPr>
                      <p:cNvPr id="0" name=""/>
                      <p:cNvPicPr>
                        <a:picLocks noChangeAspect="1" noChangeArrowheads="1"/>
                      </p:cNvPicPr>
                      <p:nvPr/>
                    </p:nvPicPr>
                    <p:blipFill>
                      <a:blip r:embed="rId12"/>
                      <a:srcRect/>
                      <a:stretch>
                        <a:fillRect/>
                      </a:stretch>
                    </p:blipFill>
                    <p:spPr bwMode="auto">
                      <a:xfrm>
                        <a:off x="5484813" y="5029200"/>
                        <a:ext cx="2857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Content Placeholder 7"/>
          <p:cNvSpPr>
            <a:spLocks noGrp="1"/>
          </p:cNvSpPr>
          <p:nvPr>
            <p:ph idx="15"/>
          </p:nvPr>
        </p:nvSpPr>
        <p:spPr>
          <a:xfrm>
            <a:off x="457200" y="5413349"/>
            <a:ext cx="3733800" cy="377851"/>
          </a:xfrm>
        </p:spPr>
        <p:txBody>
          <a:bodyPr/>
          <a:lstStyle/>
          <a:p>
            <a:r>
              <a:rPr lang="en-US" altLang="en-US" sz="2000" b="1" dirty="0">
                <a:solidFill>
                  <a:srgbClr val="C00000"/>
                </a:solidFill>
              </a:rPr>
              <a:t>Solve (1) and (2) simultaneously</a:t>
            </a:r>
          </a:p>
        </p:txBody>
      </p:sp>
      <p:graphicFrame>
        <p:nvGraphicFramePr>
          <p:cNvPr id="18" name="Object 17"/>
          <p:cNvGraphicFramePr>
            <a:graphicFrameLocks noChangeAspect="1"/>
          </p:cNvGraphicFramePr>
          <p:nvPr>
            <p:extLst>
              <p:ext uri="{D42A27DB-BD31-4B8C-83A1-F6EECF244321}">
                <p14:modId xmlns:p14="http://schemas.microsoft.com/office/powerpoint/2010/main" val="164081740"/>
              </p:ext>
            </p:extLst>
          </p:nvPr>
        </p:nvGraphicFramePr>
        <p:xfrm>
          <a:off x="3043238" y="5943600"/>
          <a:ext cx="3105150" cy="304800"/>
        </p:xfrm>
        <a:graphic>
          <a:graphicData uri="http://schemas.openxmlformats.org/presentationml/2006/ole">
            <mc:AlternateContent xmlns:mc="http://schemas.openxmlformats.org/markup-compatibility/2006">
              <mc:Choice xmlns:v="urn:schemas-microsoft-com:vml" Requires="v">
                <p:oleObj spid="_x0000_s194582" name="Equation" r:id="rId13" imgW="2070100" imgH="203200" progId="Equation.DSMT4">
                  <p:embed/>
                </p:oleObj>
              </mc:Choice>
              <mc:Fallback>
                <p:oleObj name="Equation" r:id="rId13" imgW="2070100" imgH="203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3238" y="5943600"/>
                        <a:ext cx="3105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26471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build="p"/>
      <p:bldP spid="11" grpId="0" build="p"/>
      <p:bldP spid="8"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17</a:t>
            </a:r>
            <a:endParaRPr lang="en-US" sz="1000" dirty="0"/>
          </a:p>
        </p:txBody>
      </p:sp>
      <p:sp>
        <p:nvSpPr>
          <p:cNvPr id="3" name="Content Placeholder 2"/>
          <p:cNvSpPr>
            <a:spLocks noGrp="1"/>
          </p:cNvSpPr>
          <p:nvPr>
            <p:ph idx="1"/>
          </p:nvPr>
        </p:nvSpPr>
        <p:spPr>
          <a:xfrm>
            <a:off x="457200" y="933450"/>
            <a:ext cx="4724400" cy="438150"/>
          </a:xfrm>
        </p:spPr>
        <p:txBody>
          <a:bodyPr/>
          <a:lstStyle/>
          <a:p>
            <a:pPr marL="292608" indent="-292608">
              <a:buFont typeface="Arial" panose="020B0604020202020204" pitchFamily="34" charset="0"/>
              <a:buChar char="•"/>
            </a:pPr>
            <a:r>
              <a:rPr lang="en-US" altLang="en-US" sz="2000" dirty="0"/>
              <a:t>Use work energy to find the velocity at </a:t>
            </a:r>
            <a:r>
              <a:rPr lang="el-GR" altLang="en-US" sz="2000" dirty="0"/>
              <a:t>α</a:t>
            </a:r>
            <a:endParaRPr lang="en-US" sz="2000" dirty="0"/>
          </a:p>
        </p:txBody>
      </p:sp>
      <p:sp>
        <p:nvSpPr>
          <p:cNvPr id="6" name="Content Placeholder 5"/>
          <p:cNvSpPr>
            <a:spLocks noGrp="1"/>
          </p:cNvSpPr>
          <p:nvPr>
            <p:ph idx="13"/>
          </p:nvPr>
        </p:nvSpPr>
        <p:spPr>
          <a:xfrm>
            <a:off x="457200" y="1447800"/>
            <a:ext cx="6096000" cy="419100"/>
          </a:xfrm>
        </p:spPr>
        <p:txBody>
          <a:bodyPr/>
          <a:lstStyle/>
          <a:p>
            <a:r>
              <a:rPr lang="en-US" altLang="en-US" sz="2000" b="1" dirty="0">
                <a:solidFill>
                  <a:srgbClr val="C00000"/>
                </a:solidFill>
              </a:rPr>
              <a:t>Set datum, use Work-Energy to determine </a:t>
            </a:r>
            <a:r>
              <a:rPr lang="en-US" altLang="en-US" sz="2000" b="1" dirty="0" err="1">
                <a:solidFill>
                  <a:srgbClr val="C00000"/>
                </a:solidFill>
              </a:rPr>
              <a:t>v</a:t>
            </a:r>
            <a:r>
              <a:rPr lang="en-US" altLang="en-US" sz="2000" b="1" baseline="-25000" dirty="0" err="1">
                <a:solidFill>
                  <a:srgbClr val="C00000"/>
                </a:solidFill>
              </a:rPr>
              <a:t>B</a:t>
            </a:r>
            <a:r>
              <a:rPr lang="en-US" altLang="en-US" sz="2000" b="1" dirty="0">
                <a:solidFill>
                  <a:srgbClr val="C00000"/>
                </a:solidFill>
              </a:rPr>
              <a:t> at </a:t>
            </a:r>
            <a:r>
              <a:rPr lang="el-GR" altLang="en-US" sz="2000" b="1" dirty="0">
                <a:solidFill>
                  <a:srgbClr val="C00000"/>
                </a:solidFill>
              </a:rPr>
              <a:t>α</a:t>
            </a:r>
            <a:r>
              <a:rPr lang="en-IN" altLang="en-US" sz="2000" b="1" dirty="0">
                <a:solidFill>
                  <a:srgbClr val="C00000"/>
                </a:solidFill>
              </a:rPr>
              <a:t>=40°</a:t>
            </a:r>
            <a:endParaRPr lang="en-US" altLang="en-US" sz="2000" b="1" baseline="30000" dirty="0">
              <a:solidFill>
                <a:srgbClr val="C00000"/>
              </a:solidFill>
            </a:endParaRPr>
          </a:p>
        </p:txBody>
      </p:sp>
      <p:graphicFrame>
        <p:nvGraphicFramePr>
          <p:cNvPr id="12" name="Object 29"/>
          <p:cNvGraphicFramePr>
            <a:graphicFrameLocks noChangeAspect="1"/>
          </p:cNvGraphicFramePr>
          <p:nvPr>
            <p:extLst>
              <p:ext uri="{D42A27DB-BD31-4B8C-83A1-F6EECF244321}">
                <p14:modId xmlns:p14="http://schemas.microsoft.com/office/powerpoint/2010/main" val="1710624034"/>
              </p:ext>
            </p:extLst>
          </p:nvPr>
        </p:nvGraphicFramePr>
        <p:xfrm>
          <a:off x="819150" y="1981200"/>
          <a:ext cx="3600450" cy="342900"/>
        </p:xfrm>
        <a:graphic>
          <a:graphicData uri="http://schemas.openxmlformats.org/presentationml/2006/ole">
            <mc:AlternateContent xmlns:mc="http://schemas.openxmlformats.org/markup-compatibility/2006">
              <mc:Choice xmlns:v="urn:schemas-microsoft-com:vml" Requires="v">
                <p:oleObj spid="_x0000_s158680"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 y="1981200"/>
                        <a:ext cx="36004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9805" y="1228704"/>
            <a:ext cx="1765595" cy="1971696"/>
          </a:xfrm>
          <a:prstGeom prst="rect">
            <a:avLst/>
          </a:prstGeom>
        </p:spPr>
      </p:pic>
      <p:sp>
        <p:nvSpPr>
          <p:cNvPr id="7" name="Content Placeholder 6"/>
          <p:cNvSpPr>
            <a:spLocks noGrp="1"/>
          </p:cNvSpPr>
          <p:nvPr>
            <p:ph idx="14"/>
          </p:nvPr>
        </p:nvSpPr>
        <p:spPr>
          <a:xfrm>
            <a:off x="457200" y="2362200"/>
            <a:ext cx="3962400" cy="400050"/>
          </a:xfrm>
        </p:spPr>
        <p:txBody>
          <a:bodyPr/>
          <a:lstStyle/>
          <a:p>
            <a:r>
              <a:rPr lang="en-US" altLang="en-US" sz="2000" b="1" dirty="0">
                <a:solidFill>
                  <a:srgbClr val="C00000"/>
                </a:solidFill>
              </a:rPr>
              <a:t>Determine values for each term.</a:t>
            </a:r>
          </a:p>
        </p:txBody>
      </p:sp>
      <p:graphicFrame>
        <p:nvGraphicFramePr>
          <p:cNvPr id="13" name="Object 12"/>
          <p:cNvGraphicFramePr>
            <a:graphicFrameLocks noChangeAspect="1"/>
          </p:cNvGraphicFramePr>
          <p:nvPr>
            <p:extLst>
              <p:ext uri="{D42A27DB-BD31-4B8C-83A1-F6EECF244321}">
                <p14:modId xmlns:p14="http://schemas.microsoft.com/office/powerpoint/2010/main" val="1883671580"/>
              </p:ext>
            </p:extLst>
          </p:nvPr>
        </p:nvGraphicFramePr>
        <p:xfrm>
          <a:off x="979488" y="2799645"/>
          <a:ext cx="3810000" cy="1066800"/>
        </p:xfrm>
        <a:graphic>
          <a:graphicData uri="http://schemas.openxmlformats.org/presentationml/2006/ole">
            <mc:AlternateContent xmlns:mc="http://schemas.openxmlformats.org/markup-compatibility/2006">
              <mc:Choice xmlns:v="urn:schemas-microsoft-com:vml" Requires="v">
                <p:oleObj spid="_x0000_s158681" name="Equation" r:id="rId6" imgW="2540000" imgH="711200" progId="Equation.DSMT4">
                  <p:embed/>
                </p:oleObj>
              </mc:Choice>
              <mc:Fallback>
                <p:oleObj name="Equation" r:id="rId6" imgW="2540000" imgH="71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488" y="2799645"/>
                        <a:ext cx="3810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Content Placeholder 7"/>
          <p:cNvSpPr>
            <a:spLocks noGrp="1"/>
          </p:cNvSpPr>
          <p:nvPr>
            <p:ph idx="15"/>
          </p:nvPr>
        </p:nvSpPr>
        <p:spPr>
          <a:xfrm>
            <a:off x="457200" y="3962400"/>
            <a:ext cx="6629400" cy="429376"/>
          </a:xfrm>
        </p:spPr>
        <p:txBody>
          <a:bodyPr/>
          <a:lstStyle/>
          <a:p>
            <a:r>
              <a:rPr lang="en-US" altLang="en-US" sz="2000" b="1" dirty="0">
                <a:solidFill>
                  <a:srgbClr val="C00000"/>
                </a:solidFill>
              </a:rPr>
              <a:t>Substitute into the Work-Energy equation and solve for </a:t>
            </a:r>
            <a:r>
              <a:rPr lang="en-US" altLang="en-US" sz="2000" b="1" dirty="0" err="1">
                <a:solidFill>
                  <a:srgbClr val="C00000"/>
                </a:solidFill>
              </a:rPr>
              <a:t>v</a:t>
            </a:r>
            <a:r>
              <a:rPr lang="en-US" altLang="en-US" sz="2000" b="1" baseline="-25000" dirty="0" err="1">
                <a:solidFill>
                  <a:srgbClr val="C00000"/>
                </a:solidFill>
              </a:rPr>
              <a:t>A</a:t>
            </a:r>
            <a:endParaRPr lang="en-US" altLang="en-US" sz="2000" b="1" baseline="-25000" dirty="0">
              <a:solidFill>
                <a:srgbClr val="C00000"/>
              </a:solidFill>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667995016"/>
              </p:ext>
            </p:extLst>
          </p:nvPr>
        </p:nvGraphicFramePr>
        <p:xfrm>
          <a:off x="785813" y="4452504"/>
          <a:ext cx="4857750" cy="1562100"/>
        </p:xfrm>
        <a:graphic>
          <a:graphicData uri="http://schemas.openxmlformats.org/presentationml/2006/ole">
            <mc:AlternateContent xmlns:mc="http://schemas.openxmlformats.org/markup-compatibility/2006">
              <mc:Choice xmlns:v="urn:schemas-microsoft-com:vml" Requires="v">
                <p:oleObj spid="_x0000_s158682" name="Equation" r:id="rId8" imgW="3238500" imgH="1041400" progId="Equation.DSMT4">
                  <p:embed/>
                </p:oleObj>
              </mc:Choice>
              <mc:Fallback>
                <p:oleObj name="Equation" r:id="rId8" imgW="3238500" imgH="10414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813" y="4452504"/>
                        <a:ext cx="485775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393986065"/>
              </p:ext>
            </p:extLst>
          </p:nvPr>
        </p:nvGraphicFramePr>
        <p:xfrm>
          <a:off x="2444750" y="6096000"/>
          <a:ext cx="1160463" cy="303212"/>
        </p:xfrm>
        <a:graphic>
          <a:graphicData uri="http://schemas.openxmlformats.org/presentationml/2006/ole">
            <mc:AlternateContent xmlns:mc="http://schemas.openxmlformats.org/markup-compatibility/2006">
              <mc:Choice xmlns:v="urn:schemas-microsoft-com:vml" Requires="v">
                <p:oleObj spid="_x0000_s158683" name="Equation" r:id="rId10" imgW="774364" imgH="203112" progId="Equation.DSMT4">
                  <p:embed/>
                </p:oleObj>
              </mc:Choice>
              <mc:Fallback>
                <p:oleObj name="Equation" r:id="rId10" imgW="774364"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4750" y="6096000"/>
                        <a:ext cx="116046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94097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18</a:t>
            </a:r>
            <a:endParaRPr lang="en-US" sz="10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544" y="1487225"/>
            <a:ext cx="3423656" cy="1941775"/>
          </a:xfrm>
          <a:prstGeom prst="rect">
            <a:avLst/>
          </a:prstGeom>
        </p:spPr>
      </p:pic>
      <p:sp>
        <p:nvSpPr>
          <p:cNvPr id="3" name="Content Placeholder 2"/>
          <p:cNvSpPr>
            <a:spLocks noGrp="1"/>
          </p:cNvSpPr>
          <p:nvPr>
            <p:ph idx="1"/>
          </p:nvPr>
        </p:nvSpPr>
        <p:spPr>
          <a:xfrm>
            <a:off x="457200" y="1009650"/>
            <a:ext cx="5638800" cy="438150"/>
          </a:xfrm>
        </p:spPr>
        <p:txBody>
          <a:bodyPr/>
          <a:lstStyle/>
          <a:p>
            <a:pPr marL="292608" indent="-292608">
              <a:buFont typeface="Arial" panose="020B0604020202020204" pitchFamily="34" charset="0"/>
              <a:buChar char="•"/>
            </a:pPr>
            <a:r>
              <a:rPr lang="en-US" altLang="en-US" sz="2000" dirty="0"/>
              <a:t>Use Newton’s 2</a:t>
            </a:r>
            <a:r>
              <a:rPr lang="en-US" altLang="en-US" sz="2000" baseline="30000" dirty="0"/>
              <a:t>nd</a:t>
            </a:r>
            <a:r>
              <a:rPr lang="en-US" altLang="en-US" sz="2000" dirty="0"/>
              <a:t> Law to find tension in the rope</a:t>
            </a:r>
            <a:endParaRPr lang="en-US" altLang="en-US" sz="2000" dirty="0">
              <a:latin typeface="Symbol" pitchFamily="1" charset="2"/>
            </a:endParaRPr>
          </a:p>
        </p:txBody>
      </p:sp>
      <p:sp>
        <p:nvSpPr>
          <p:cNvPr id="6" name="Content Placeholder 5"/>
          <p:cNvSpPr>
            <a:spLocks noGrp="1"/>
          </p:cNvSpPr>
          <p:nvPr>
            <p:ph idx="13"/>
          </p:nvPr>
        </p:nvSpPr>
        <p:spPr>
          <a:xfrm>
            <a:off x="457200" y="1600200"/>
            <a:ext cx="3010312" cy="685800"/>
          </a:xfrm>
        </p:spPr>
        <p:txBody>
          <a:bodyPr/>
          <a:lstStyle/>
          <a:p>
            <a:pPr marL="292608" indent="-292608">
              <a:buFont typeface="Arial" panose="020B0604020202020204" pitchFamily="34" charset="0"/>
              <a:buChar char="•"/>
            </a:pPr>
            <a:r>
              <a:rPr lang="en-US" altLang="en-US" sz="2000" b="1" dirty="0">
                <a:solidFill>
                  <a:srgbClr val="C00000"/>
                </a:solidFill>
              </a:rPr>
              <a:t>Draw your free-body and kinetic diagrams</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32" y="2362321"/>
            <a:ext cx="2823368" cy="1600079"/>
          </a:xfrm>
          <a:prstGeom prst="rect">
            <a:avLst/>
          </a:prstGeom>
        </p:spPr>
      </p:pic>
      <p:sp>
        <p:nvSpPr>
          <p:cNvPr id="7" name="Content Placeholder 6"/>
          <p:cNvSpPr>
            <a:spLocks noGrp="1"/>
          </p:cNvSpPr>
          <p:nvPr>
            <p:ph idx="14"/>
          </p:nvPr>
        </p:nvSpPr>
        <p:spPr>
          <a:xfrm>
            <a:off x="76200" y="3994804"/>
            <a:ext cx="5029200" cy="424796"/>
          </a:xfrm>
        </p:spPr>
        <p:txBody>
          <a:bodyPr/>
          <a:lstStyle/>
          <a:p>
            <a:pPr marL="292608" indent="-292608">
              <a:buFont typeface="Arial" panose="020B0604020202020204" pitchFamily="34" charset="0"/>
              <a:buChar char="•"/>
            </a:pPr>
            <a:r>
              <a:rPr lang="en-US" altLang="en-US" b="1" dirty="0">
                <a:solidFill>
                  <a:srgbClr val="C00000"/>
                </a:solidFill>
              </a:rPr>
              <a:t>Sum forces in the normal direction</a:t>
            </a:r>
          </a:p>
        </p:txBody>
      </p:sp>
      <p:graphicFrame>
        <p:nvGraphicFramePr>
          <p:cNvPr id="10" name="Object 9"/>
          <p:cNvGraphicFramePr>
            <a:graphicFrameLocks noChangeAspect="1"/>
          </p:cNvGraphicFramePr>
          <p:nvPr>
            <p:extLst>
              <p:ext uri="{D42A27DB-BD31-4B8C-83A1-F6EECF244321}">
                <p14:modId xmlns:p14="http://schemas.microsoft.com/office/powerpoint/2010/main" val="2009231326"/>
              </p:ext>
            </p:extLst>
          </p:nvPr>
        </p:nvGraphicFramePr>
        <p:xfrm>
          <a:off x="995998" y="4533742"/>
          <a:ext cx="1383030" cy="368808"/>
        </p:xfrm>
        <a:graphic>
          <a:graphicData uri="http://schemas.openxmlformats.org/presentationml/2006/ole">
            <mc:AlternateContent xmlns:mc="http://schemas.openxmlformats.org/markup-compatibility/2006">
              <mc:Choice xmlns:v="urn:schemas-microsoft-com:vml" Requires="v">
                <p:oleObj spid="_x0000_s160761" name="Equation" r:id="rId5" imgW="761669" imgH="203112" progId="Equation.DSMT4">
                  <p:embed/>
                </p:oleObj>
              </mc:Choice>
              <mc:Fallback>
                <p:oleObj name="Equation" r:id="rId5" imgW="761669"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998" y="4533742"/>
                        <a:ext cx="1383030" cy="368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18399746"/>
              </p:ext>
            </p:extLst>
          </p:nvPr>
        </p:nvGraphicFramePr>
        <p:xfrm>
          <a:off x="951865" y="5007706"/>
          <a:ext cx="3017520" cy="670560"/>
        </p:xfrm>
        <a:graphic>
          <a:graphicData uri="http://schemas.openxmlformats.org/presentationml/2006/ole">
            <mc:AlternateContent xmlns:mc="http://schemas.openxmlformats.org/markup-compatibility/2006">
              <mc:Choice xmlns:v="urn:schemas-microsoft-com:vml" Requires="v">
                <p:oleObj spid="_x0000_s160762" name="Equation" r:id="rId7" imgW="1828800" imgH="406400" progId="Equation.DSMT4">
                  <p:embed/>
                </p:oleObj>
              </mc:Choice>
              <mc:Fallback>
                <p:oleObj name="Equation" r:id="rId7" imgW="1828800" imgH="406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865" y="5007706"/>
                        <a:ext cx="3017520" cy="67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Content Placeholder 7"/>
          <p:cNvSpPr>
            <a:spLocks noGrp="1"/>
          </p:cNvSpPr>
          <p:nvPr>
            <p:ph idx="15"/>
          </p:nvPr>
        </p:nvSpPr>
        <p:spPr>
          <a:xfrm>
            <a:off x="5181600" y="4029258"/>
            <a:ext cx="3886200" cy="390342"/>
          </a:xfrm>
        </p:spPr>
        <p:txBody>
          <a:bodyPr/>
          <a:lstStyle/>
          <a:p>
            <a:pPr marL="292608" indent="-292608">
              <a:buFont typeface="Arial" panose="020B0604020202020204" pitchFamily="34" charset="0"/>
              <a:buChar char="•"/>
            </a:pPr>
            <a:r>
              <a:rPr lang="en-US" altLang="en-US" sz="2000" b="1" dirty="0">
                <a:solidFill>
                  <a:srgbClr val="C00000"/>
                </a:solidFill>
              </a:rPr>
              <a:t>Determine normal acceleration</a:t>
            </a:r>
          </a:p>
        </p:txBody>
      </p:sp>
      <p:graphicFrame>
        <p:nvGraphicFramePr>
          <p:cNvPr id="12" name="Object 11"/>
          <p:cNvGraphicFramePr>
            <a:graphicFrameLocks noChangeAspect="1"/>
          </p:cNvGraphicFramePr>
          <p:nvPr>
            <p:extLst>
              <p:ext uri="{D42A27DB-BD31-4B8C-83A1-F6EECF244321}">
                <p14:modId xmlns:p14="http://schemas.microsoft.com/office/powerpoint/2010/main" val="4233007857"/>
              </p:ext>
            </p:extLst>
          </p:nvPr>
        </p:nvGraphicFramePr>
        <p:xfrm>
          <a:off x="6019800" y="4505738"/>
          <a:ext cx="2891790" cy="984886"/>
        </p:xfrm>
        <a:graphic>
          <a:graphicData uri="http://schemas.openxmlformats.org/presentationml/2006/ole">
            <mc:AlternateContent xmlns:mc="http://schemas.openxmlformats.org/markup-compatibility/2006">
              <mc:Choice xmlns:v="urn:schemas-microsoft-com:vml" Requires="v">
                <p:oleObj spid="_x0000_s160763" name="Equation" r:id="rId9" imgW="1752600" imgH="596900" progId="Equation.DSMT4">
                  <p:embed/>
                </p:oleObj>
              </mc:Choice>
              <mc:Fallback>
                <p:oleObj name="Equation" r:id="rId9" imgW="1752600" imgH="5969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9800" y="4505738"/>
                        <a:ext cx="2891790" cy="98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Content Placeholder 8"/>
          <p:cNvSpPr>
            <a:spLocks noGrp="1"/>
          </p:cNvSpPr>
          <p:nvPr>
            <p:ph idx="16"/>
          </p:nvPr>
        </p:nvSpPr>
        <p:spPr>
          <a:xfrm>
            <a:off x="457200" y="5734050"/>
            <a:ext cx="2590800" cy="361950"/>
          </a:xfrm>
        </p:spPr>
        <p:txBody>
          <a:bodyPr/>
          <a:lstStyle/>
          <a:p>
            <a:pPr marL="292608" indent="-292608">
              <a:buFont typeface="Arial" panose="020B0604020202020204" pitchFamily="34" charset="0"/>
              <a:buChar char="•"/>
            </a:pPr>
            <a:r>
              <a:rPr lang="en-US" altLang="en-US" sz="2000" dirty="0">
                <a:solidFill>
                  <a:srgbClr val="C00000"/>
                </a:solidFill>
              </a:rPr>
              <a:t>Substitute and solve</a:t>
            </a:r>
          </a:p>
        </p:txBody>
      </p:sp>
      <p:graphicFrame>
        <p:nvGraphicFramePr>
          <p:cNvPr id="13" name="Object 12"/>
          <p:cNvGraphicFramePr>
            <a:graphicFrameLocks noChangeAspect="1"/>
          </p:cNvGraphicFramePr>
          <p:nvPr>
            <p:extLst>
              <p:ext uri="{D42A27DB-BD31-4B8C-83A1-F6EECF244321}">
                <p14:modId xmlns:p14="http://schemas.microsoft.com/office/powerpoint/2010/main" val="699850213"/>
              </p:ext>
            </p:extLst>
          </p:nvPr>
        </p:nvGraphicFramePr>
        <p:xfrm>
          <a:off x="1935163" y="6172200"/>
          <a:ext cx="2571750" cy="285750"/>
        </p:xfrm>
        <a:graphic>
          <a:graphicData uri="http://schemas.openxmlformats.org/presentationml/2006/ole">
            <mc:AlternateContent xmlns:mc="http://schemas.openxmlformats.org/markup-compatibility/2006">
              <mc:Choice xmlns:v="urn:schemas-microsoft-com:vml" Requires="v">
                <p:oleObj spid="_x0000_s160764" name="Equation" r:id="rId11" imgW="1714500" imgH="190500" progId="Equation.DSMT4">
                  <p:embed/>
                </p:oleObj>
              </mc:Choice>
              <mc:Fallback>
                <p:oleObj name="Equation" r:id="rId11" imgW="1714500" imgH="1905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5163" y="6172200"/>
                        <a:ext cx="2571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170103918"/>
              </p:ext>
            </p:extLst>
          </p:nvPr>
        </p:nvGraphicFramePr>
        <p:xfrm>
          <a:off x="5781675" y="6096000"/>
          <a:ext cx="1066800" cy="285750"/>
        </p:xfrm>
        <a:graphic>
          <a:graphicData uri="http://schemas.openxmlformats.org/presentationml/2006/ole">
            <mc:AlternateContent xmlns:mc="http://schemas.openxmlformats.org/markup-compatibility/2006">
              <mc:Choice xmlns:v="urn:schemas-microsoft-com:vml" Requires="v">
                <p:oleObj spid="_x0000_s160765" name="Equation" r:id="rId13" imgW="710891" imgH="190417" progId="Equation.DSMT4">
                  <p:embed/>
                </p:oleObj>
              </mc:Choice>
              <mc:Fallback>
                <p:oleObj name="Equation" r:id="rId13" imgW="710891" imgH="19041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81675" y="6096000"/>
                        <a:ext cx="1066800" cy="285750"/>
                      </a:xfrm>
                      <a:prstGeom prst="rect">
                        <a:avLst/>
                      </a:prstGeom>
                      <a:noFill/>
                      <a:ln>
                        <a:solidFill>
                          <a:srgbClr val="C00000"/>
                        </a:solidFill>
                      </a:ln>
                    </p:spPr>
                  </p:pic>
                </p:oleObj>
              </mc:Fallback>
            </mc:AlternateContent>
          </a:graphicData>
        </a:graphic>
      </p:graphicFrame>
    </p:spTree>
    <p:extLst>
      <p:ext uri="{BB962C8B-B14F-4D97-AF65-F5344CB8AC3E}">
        <p14:creationId xmlns:p14="http://schemas.microsoft.com/office/powerpoint/2010/main" val="833703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1</a:t>
            </a:r>
            <a:endParaRPr lang="en-US" sz="1000" dirty="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455" y="1445447"/>
            <a:ext cx="3766023" cy="2135953"/>
          </a:xfrm>
          <a:prstGeom prst="rect">
            <a:avLst/>
          </a:prstGeom>
        </p:spPr>
      </p:pic>
      <p:sp>
        <p:nvSpPr>
          <p:cNvPr id="3" name="Content Placeholder 2"/>
          <p:cNvSpPr>
            <a:spLocks noGrp="1"/>
          </p:cNvSpPr>
          <p:nvPr>
            <p:ph idx="1"/>
          </p:nvPr>
        </p:nvSpPr>
        <p:spPr>
          <a:xfrm>
            <a:off x="304800" y="793044"/>
            <a:ext cx="8686800" cy="457200"/>
          </a:xfrm>
        </p:spPr>
        <p:txBody>
          <a:bodyPr/>
          <a:lstStyle/>
          <a:p>
            <a:r>
              <a:rPr lang="en-US" altLang="en-US" b="1" dirty="0"/>
              <a:t>Compare the following statement to the problem you just solved.</a:t>
            </a:r>
          </a:p>
        </p:txBody>
      </p:sp>
      <p:sp>
        <p:nvSpPr>
          <p:cNvPr id="6" name="Content Placeholder 5"/>
          <p:cNvSpPr>
            <a:spLocks noGrp="1"/>
          </p:cNvSpPr>
          <p:nvPr>
            <p:ph idx="13"/>
          </p:nvPr>
        </p:nvSpPr>
        <p:spPr>
          <a:xfrm>
            <a:off x="457200" y="1295400"/>
            <a:ext cx="4572000" cy="1224218"/>
          </a:xfrm>
        </p:spPr>
        <p:txBody>
          <a:bodyPr/>
          <a:lstStyle/>
          <a:p>
            <a:r>
              <a:rPr lang="en-US" altLang="en-US" b="1" dirty="0">
                <a:solidFill>
                  <a:srgbClr val="C00000"/>
                </a:solidFill>
              </a:rPr>
              <a:t>If the coefficient of restitution is smaller than the 0.8 in the problem, the tension T will be… </a:t>
            </a:r>
          </a:p>
        </p:txBody>
      </p:sp>
      <p:sp>
        <p:nvSpPr>
          <p:cNvPr id="10" name="Content Placeholder 9"/>
          <p:cNvSpPr>
            <a:spLocks noGrp="1"/>
          </p:cNvSpPr>
          <p:nvPr>
            <p:ph idx="17"/>
          </p:nvPr>
        </p:nvSpPr>
        <p:spPr>
          <a:xfrm>
            <a:off x="792929" y="2628299"/>
            <a:ext cx="1112071" cy="343501"/>
          </a:xfrm>
        </p:spPr>
        <p:txBody>
          <a:bodyPr/>
          <a:lstStyle/>
          <a:p>
            <a:r>
              <a:rPr lang="en-US" altLang="en-US" sz="2000" b="1" dirty="0">
                <a:solidFill>
                  <a:srgbClr val="3333CC"/>
                </a:solidFill>
              </a:rPr>
              <a:t>Smaller</a:t>
            </a:r>
          </a:p>
        </p:txBody>
      </p:sp>
      <p:sp>
        <p:nvSpPr>
          <p:cNvPr id="24" name="Content Placeholder 23"/>
          <p:cNvSpPr>
            <a:spLocks noGrp="1"/>
          </p:cNvSpPr>
          <p:nvPr>
            <p:ph idx="22"/>
          </p:nvPr>
        </p:nvSpPr>
        <p:spPr>
          <a:xfrm>
            <a:off x="3200400" y="2667000"/>
            <a:ext cx="990600" cy="381000"/>
          </a:xfrm>
        </p:spPr>
        <p:txBody>
          <a:bodyPr/>
          <a:lstStyle/>
          <a:p>
            <a:r>
              <a:rPr lang="en-US" altLang="en-US" sz="2000" b="1" dirty="0">
                <a:solidFill>
                  <a:srgbClr val="3333CC"/>
                </a:solidFill>
              </a:rPr>
              <a:t>Bigger</a:t>
            </a:r>
          </a:p>
        </p:txBody>
      </p:sp>
      <p:sp>
        <p:nvSpPr>
          <p:cNvPr id="7" name="Content Placeholder 6"/>
          <p:cNvSpPr>
            <a:spLocks noGrp="1"/>
          </p:cNvSpPr>
          <p:nvPr>
            <p:ph idx="14"/>
          </p:nvPr>
        </p:nvSpPr>
        <p:spPr>
          <a:xfrm>
            <a:off x="304800" y="3196441"/>
            <a:ext cx="4724400" cy="1146959"/>
          </a:xfrm>
        </p:spPr>
        <p:txBody>
          <a:bodyPr/>
          <a:lstStyle/>
          <a:p>
            <a:r>
              <a:rPr lang="en-US" altLang="en-US" b="1" dirty="0">
                <a:solidFill>
                  <a:srgbClr val="C00000"/>
                </a:solidFill>
              </a:rPr>
              <a:t>If the rope length is smaller than the 1 m in the problem, the tension T will be… </a:t>
            </a:r>
          </a:p>
        </p:txBody>
      </p:sp>
      <p:sp>
        <p:nvSpPr>
          <p:cNvPr id="27" name="Content Placeholder 26"/>
          <p:cNvSpPr>
            <a:spLocks noGrp="1"/>
          </p:cNvSpPr>
          <p:nvPr>
            <p:ph idx="25"/>
          </p:nvPr>
        </p:nvSpPr>
        <p:spPr>
          <a:xfrm>
            <a:off x="792929" y="4471211"/>
            <a:ext cx="1112071" cy="343501"/>
          </a:xfrm>
        </p:spPr>
        <p:txBody>
          <a:bodyPr/>
          <a:lstStyle/>
          <a:p>
            <a:r>
              <a:rPr lang="en-US" altLang="en-US" sz="2000" b="1" dirty="0">
                <a:solidFill>
                  <a:srgbClr val="3333CC"/>
                </a:solidFill>
              </a:rPr>
              <a:t>Smaller</a:t>
            </a:r>
          </a:p>
        </p:txBody>
      </p:sp>
      <p:sp>
        <p:nvSpPr>
          <p:cNvPr id="11" name="Content Placeholder 10"/>
          <p:cNvSpPr>
            <a:spLocks noGrp="1"/>
          </p:cNvSpPr>
          <p:nvPr>
            <p:ph idx="18"/>
          </p:nvPr>
        </p:nvSpPr>
        <p:spPr>
          <a:xfrm>
            <a:off x="3180026" y="4490483"/>
            <a:ext cx="1010974" cy="377851"/>
          </a:xfrm>
        </p:spPr>
        <p:txBody>
          <a:bodyPr/>
          <a:lstStyle/>
          <a:p>
            <a:r>
              <a:rPr lang="en-US" altLang="en-US" sz="2000" b="1" dirty="0">
                <a:solidFill>
                  <a:srgbClr val="3333CC"/>
                </a:solidFill>
              </a:rPr>
              <a:t>Bigger</a:t>
            </a:r>
          </a:p>
        </p:txBody>
      </p:sp>
      <p:sp>
        <p:nvSpPr>
          <p:cNvPr id="8" name="Content Placeholder 7"/>
          <p:cNvSpPr>
            <a:spLocks noGrp="1"/>
          </p:cNvSpPr>
          <p:nvPr>
            <p:ph idx="15"/>
          </p:nvPr>
        </p:nvSpPr>
        <p:spPr>
          <a:xfrm>
            <a:off x="381000" y="4986341"/>
            <a:ext cx="4419600" cy="1185859"/>
          </a:xfrm>
        </p:spPr>
        <p:txBody>
          <a:bodyPr/>
          <a:lstStyle/>
          <a:p>
            <a:r>
              <a:rPr lang="en-US" altLang="en-US" b="1" dirty="0">
                <a:solidFill>
                  <a:srgbClr val="C00000"/>
                </a:solidFill>
              </a:rPr>
              <a:t>If the coefficient of friction is smaller than 0.2 given in the problem, the tension T will be… </a:t>
            </a:r>
          </a:p>
        </p:txBody>
      </p:sp>
      <p:sp>
        <p:nvSpPr>
          <p:cNvPr id="21" name="Content Placeholder 20"/>
          <p:cNvSpPr>
            <a:spLocks noGrp="1"/>
          </p:cNvSpPr>
          <p:nvPr>
            <p:ph idx="19"/>
          </p:nvPr>
        </p:nvSpPr>
        <p:spPr>
          <a:xfrm>
            <a:off x="762000" y="6277433"/>
            <a:ext cx="1112071" cy="343501"/>
          </a:xfrm>
        </p:spPr>
        <p:txBody>
          <a:bodyPr/>
          <a:lstStyle/>
          <a:p>
            <a:r>
              <a:rPr lang="en-US" altLang="en-US" sz="2000" b="1" dirty="0">
                <a:solidFill>
                  <a:srgbClr val="3333CC"/>
                </a:solidFill>
              </a:rPr>
              <a:t>Smaller</a:t>
            </a:r>
          </a:p>
        </p:txBody>
      </p:sp>
      <p:sp>
        <p:nvSpPr>
          <p:cNvPr id="25" name="Content Placeholder 24"/>
          <p:cNvSpPr>
            <a:spLocks noGrp="1"/>
          </p:cNvSpPr>
          <p:nvPr>
            <p:ph idx="23"/>
          </p:nvPr>
        </p:nvSpPr>
        <p:spPr>
          <a:xfrm>
            <a:off x="3200400" y="6277458"/>
            <a:ext cx="990600" cy="343476"/>
          </a:xfrm>
        </p:spPr>
        <p:txBody>
          <a:bodyPr/>
          <a:lstStyle/>
          <a:p>
            <a:r>
              <a:rPr lang="en-US" altLang="en-US" sz="2000" b="1" dirty="0">
                <a:solidFill>
                  <a:srgbClr val="3333CC"/>
                </a:solidFill>
              </a:rPr>
              <a:t>Bigger</a:t>
            </a:r>
          </a:p>
        </p:txBody>
      </p:sp>
      <p:sp>
        <p:nvSpPr>
          <p:cNvPr id="9" name="Content Placeholder 8"/>
          <p:cNvSpPr>
            <a:spLocks noGrp="1"/>
          </p:cNvSpPr>
          <p:nvPr>
            <p:ph idx="16"/>
          </p:nvPr>
        </p:nvSpPr>
        <p:spPr>
          <a:xfrm>
            <a:off x="5105400" y="3744332"/>
            <a:ext cx="3733800" cy="1437268"/>
          </a:xfrm>
        </p:spPr>
        <p:txBody>
          <a:bodyPr/>
          <a:lstStyle/>
          <a:p>
            <a:r>
              <a:rPr lang="en-US" altLang="en-US" b="1" dirty="0">
                <a:solidFill>
                  <a:srgbClr val="C00000"/>
                </a:solidFill>
              </a:rPr>
              <a:t>If the mass of A is smaller than the 2 kg given in the problem, the tension T will be… </a:t>
            </a:r>
          </a:p>
        </p:txBody>
      </p:sp>
      <p:sp>
        <p:nvSpPr>
          <p:cNvPr id="22" name="Content Placeholder 21"/>
          <p:cNvSpPr>
            <a:spLocks noGrp="1"/>
          </p:cNvSpPr>
          <p:nvPr>
            <p:ph idx="20"/>
          </p:nvPr>
        </p:nvSpPr>
        <p:spPr>
          <a:xfrm>
            <a:off x="5638800" y="5269089"/>
            <a:ext cx="1081549" cy="377851"/>
          </a:xfrm>
        </p:spPr>
        <p:txBody>
          <a:bodyPr/>
          <a:lstStyle/>
          <a:p>
            <a:r>
              <a:rPr lang="en-US" altLang="en-US" sz="2000" b="1" dirty="0">
                <a:solidFill>
                  <a:srgbClr val="3333CC"/>
                </a:solidFill>
              </a:rPr>
              <a:t>Smaller</a:t>
            </a:r>
          </a:p>
        </p:txBody>
      </p:sp>
      <p:sp>
        <p:nvSpPr>
          <p:cNvPr id="23" name="Content Placeholder 22"/>
          <p:cNvSpPr>
            <a:spLocks noGrp="1"/>
          </p:cNvSpPr>
          <p:nvPr>
            <p:ph idx="21"/>
          </p:nvPr>
        </p:nvSpPr>
        <p:spPr>
          <a:xfrm>
            <a:off x="7620000" y="5272238"/>
            <a:ext cx="1058333" cy="377851"/>
          </a:xfrm>
        </p:spPr>
        <p:txBody>
          <a:bodyPr/>
          <a:lstStyle/>
          <a:p>
            <a:r>
              <a:rPr lang="en-US" altLang="en-US" sz="2000" b="1" dirty="0">
                <a:solidFill>
                  <a:srgbClr val="3333CC"/>
                </a:solidFill>
              </a:rPr>
              <a:t>Bigger</a:t>
            </a:r>
          </a:p>
        </p:txBody>
      </p:sp>
    </p:spTree>
    <p:extLst>
      <p:ext uri="{BB962C8B-B14F-4D97-AF65-F5344CB8AC3E}">
        <p14:creationId xmlns:p14="http://schemas.microsoft.com/office/powerpoint/2010/main" val="188924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Concept Question </a:t>
            </a:r>
            <a:r>
              <a:rPr lang="en-US" altLang="en-US" sz="1000" dirty="0">
                <a:ea typeface="ＭＳ Ｐゴシック" pitchFamily="34" charset="-128"/>
              </a:rPr>
              <a:t>2</a:t>
            </a:r>
            <a:endParaRPr lang="en-US" sz="1000" dirty="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455" y="1445447"/>
            <a:ext cx="3766023" cy="2135953"/>
          </a:xfrm>
          <a:prstGeom prst="rect">
            <a:avLst/>
          </a:prstGeom>
        </p:spPr>
      </p:pic>
      <p:sp>
        <p:nvSpPr>
          <p:cNvPr id="3" name="Content Placeholder 2"/>
          <p:cNvSpPr>
            <a:spLocks noGrp="1"/>
          </p:cNvSpPr>
          <p:nvPr>
            <p:ph idx="1"/>
          </p:nvPr>
        </p:nvSpPr>
        <p:spPr>
          <a:xfrm>
            <a:off x="304800" y="793044"/>
            <a:ext cx="8686800" cy="457200"/>
          </a:xfrm>
        </p:spPr>
        <p:txBody>
          <a:bodyPr/>
          <a:lstStyle/>
          <a:p>
            <a:r>
              <a:rPr lang="en-US" altLang="en-US" b="1" dirty="0"/>
              <a:t>Compare the following statement to the problem you just solved.</a:t>
            </a:r>
          </a:p>
        </p:txBody>
      </p:sp>
      <p:sp>
        <p:nvSpPr>
          <p:cNvPr id="6" name="Content Placeholder 5"/>
          <p:cNvSpPr>
            <a:spLocks noGrp="1"/>
          </p:cNvSpPr>
          <p:nvPr>
            <p:ph idx="13"/>
          </p:nvPr>
        </p:nvSpPr>
        <p:spPr>
          <a:xfrm>
            <a:off x="457200" y="1295400"/>
            <a:ext cx="4572000" cy="1224218"/>
          </a:xfrm>
        </p:spPr>
        <p:txBody>
          <a:bodyPr/>
          <a:lstStyle/>
          <a:p>
            <a:r>
              <a:rPr lang="en-US" altLang="en-US" b="1" dirty="0">
                <a:solidFill>
                  <a:srgbClr val="C00000"/>
                </a:solidFill>
              </a:rPr>
              <a:t>If the coefficient of restitution is smaller than the 0.8 in the problem, the tension T will be… </a:t>
            </a:r>
          </a:p>
        </p:txBody>
      </p:sp>
      <p:sp>
        <p:nvSpPr>
          <p:cNvPr id="10" name="Content Placeholder 9"/>
          <p:cNvSpPr>
            <a:spLocks noGrp="1"/>
          </p:cNvSpPr>
          <p:nvPr>
            <p:ph idx="17"/>
          </p:nvPr>
        </p:nvSpPr>
        <p:spPr>
          <a:xfrm>
            <a:off x="792929" y="2628299"/>
            <a:ext cx="1112071" cy="343501"/>
          </a:xfrm>
        </p:spPr>
        <p:txBody>
          <a:bodyPr/>
          <a:lstStyle/>
          <a:p>
            <a:r>
              <a:rPr lang="en-US" altLang="en-US" sz="2000" b="1" dirty="0">
                <a:solidFill>
                  <a:srgbClr val="3333CC"/>
                </a:solidFill>
              </a:rPr>
              <a:t>Smaller</a:t>
            </a:r>
          </a:p>
        </p:txBody>
      </p:sp>
      <p:sp>
        <p:nvSpPr>
          <p:cNvPr id="24" name="Content Placeholder 23"/>
          <p:cNvSpPr>
            <a:spLocks noGrp="1"/>
          </p:cNvSpPr>
          <p:nvPr>
            <p:ph idx="22"/>
          </p:nvPr>
        </p:nvSpPr>
        <p:spPr>
          <a:xfrm>
            <a:off x="3200400" y="2667000"/>
            <a:ext cx="990600" cy="381000"/>
          </a:xfrm>
        </p:spPr>
        <p:txBody>
          <a:bodyPr/>
          <a:lstStyle/>
          <a:p>
            <a:r>
              <a:rPr lang="en-US" altLang="en-US" sz="2000" b="1" dirty="0">
                <a:solidFill>
                  <a:srgbClr val="3333CC"/>
                </a:solidFill>
              </a:rPr>
              <a:t>Bigger</a:t>
            </a:r>
          </a:p>
        </p:txBody>
      </p:sp>
      <p:sp>
        <p:nvSpPr>
          <p:cNvPr id="7" name="Content Placeholder 6"/>
          <p:cNvSpPr>
            <a:spLocks noGrp="1"/>
          </p:cNvSpPr>
          <p:nvPr>
            <p:ph idx="14"/>
          </p:nvPr>
        </p:nvSpPr>
        <p:spPr>
          <a:xfrm>
            <a:off x="304800" y="3196441"/>
            <a:ext cx="4724400" cy="1146959"/>
          </a:xfrm>
        </p:spPr>
        <p:txBody>
          <a:bodyPr/>
          <a:lstStyle/>
          <a:p>
            <a:r>
              <a:rPr lang="en-US" altLang="en-US" b="1" dirty="0">
                <a:solidFill>
                  <a:srgbClr val="C00000"/>
                </a:solidFill>
              </a:rPr>
              <a:t>If the rope length is smaller than the 1 m in the problem, the tension T will be… </a:t>
            </a:r>
          </a:p>
        </p:txBody>
      </p:sp>
      <p:sp>
        <p:nvSpPr>
          <p:cNvPr id="27" name="Content Placeholder 26"/>
          <p:cNvSpPr>
            <a:spLocks noGrp="1"/>
          </p:cNvSpPr>
          <p:nvPr>
            <p:ph idx="25"/>
          </p:nvPr>
        </p:nvSpPr>
        <p:spPr>
          <a:xfrm>
            <a:off x="792929" y="4471211"/>
            <a:ext cx="1112071" cy="343501"/>
          </a:xfrm>
        </p:spPr>
        <p:txBody>
          <a:bodyPr/>
          <a:lstStyle/>
          <a:p>
            <a:r>
              <a:rPr lang="en-US" altLang="en-US" sz="2000" b="1" dirty="0">
                <a:solidFill>
                  <a:srgbClr val="3333CC"/>
                </a:solidFill>
              </a:rPr>
              <a:t>Smaller</a:t>
            </a:r>
          </a:p>
        </p:txBody>
      </p:sp>
      <p:sp>
        <p:nvSpPr>
          <p:cNvPr id="11" name="Content Placeholder 10"/>
          <p:cNvSpPr>
            <a:spLocks noGrp="1"/>
          </p:cNvSpPr>
          <p:nvPr>
            <p:ph idx="18"/>
          </p:nvPr>
        </p:nvSpPr>
        <p:spPr>
          <a:xfrm>
            <a:off x="3180026" y="4490483"/>
            <a:ext cx="1010974" cy="377851"/>
          </a:xfrm>
        </p:spPr>
        <p:txBody>
          <a:bodyPr/>
          <a:lstStyle/>
          <a:p>
            <a:r>
              <a:rPr lang="en-US" altLang="en-US" sz="2000" b="1" dirty="0">
                <a:solidFill>
                  <a:srgbClr val="3333CC"/>
                </a:solidFill>
              </a:rPr>
              <a:t>Bigger</a:t>
            </a:r>
          </a:p>
        </p:txBody>
      </p:sp>
      <p:sp>
        <p:nvSpPr>
          <p:cNvPr id="8" name="Content Placeholder 7"/>
          <p:cNvSpPr>
            <a:spLocks noGrp="1"/>
          </p:cNvSpPr>
          <p:nvPr>
            <p:ph idx="15"/>
          </p:nvPr>
        </p:nvSpPr>
        <p:spPr>
          <a:xfrm>
            <a:off x="381000" y="4986341"/>
            <a:ext cx="4419600" cy="1185859"/>
          </a:xfrm>
        </p:spPr>
        <p:txBody>
          <a:bodyPr/>
          <a:lstStyle/>
          <a:p>
            <a:r>
              <a:rPr lang="en-US" altLang="en-US" b="1" dirty="0">
                <a:solidFill>
                  <a:srgbClr val="C00000"/>
                </a:solidFill>
              </a:rPr>
              <a:t>If the coefficient of friction is smaller than 0.2 given in the problem, the tension T will be… </a:t>
            </a:r>
          </a:p>
        </p:txBody>
      </p:sp>
      <p:sp>
        <p:nvSpPr>
          <p:cNvPr id="21" name="Content Placeholder 20"/>
          <p:cNvSpPr>
            <a:spLocks noGrp="1"/>
          </p:cNvSpPr>
          <p:nvPr>
            <p:ph idx="19"/>
          </p:nvPr>
        </p:nvSpPr>
        <p:spPr>
          <a:xfrm>
            <a:off x="762000" y="6277433"/>
            <a:ext cx="1112071" cy="343501"/>
          </a:xfrm>
        </p:spPr>
        <p:txBody>
          <a:bodyPr/>
          <a:lstStyle/>
          <a:p>
            <a:r>
              <a:rPr lang="en-US" altLang="en-US" sz="2000" b="1" dirty="0">
                <a:solidFill>
                  <a:srgbClr val="3333CC"/>
                </a:solidFill>
              </a:rPr>
              <a:t>Smaller</a:t>
            </a:r>
          </a:p>
        </p:txBody>
      </p:sp>
      <p:sp>
        <p:nvSpPr>
          <p:cNvPr id="25" name="Content Placeholder 24"/>
          <p:cNvSpPr>
            <a:spLocks noGrp="1"/>
          </p:cNvSpPr>
          <p:nvPr>
            <p:ph idx="23"/>
          </p:nvPr>
        </p:nvSpPr>
        <p:spPr>
          <a:xfrm>
            <a:off x="3200400" y="6277458"/>
            <a:ext cx="990600" cy="343476"/>
          </a:xfrm>
        </p:spPr>
        <p:txBody>
          <a:bodyPr/>
          <a:lstStyle/>
          <a:p>
            <a:r>
              <a:rPr lang="en-US" altLang="en-US" sz="2000" b="1" dirty="0">
                <a:solidFill>
                  <a:srgbClr val="3333CC"/>
                </a:solidFill>
              </a:rPr>
              <a:t>Bigger</a:t>
            </a:r>
          </a:p>
        </p:txBody>
      </p:sp>
      <p:sp>
        <p:nvSpPr>
          <p:cNvPr id="9" name="Content Placeholder 8"/>
          <p:cNvSpPr>
            <a:spLocks noGrp="1"/>
          </p:cNvSpPr>
          <p:nvPr>
            <p:ph idx="16"/>
          </p:nvPr>
        </p:nvSpPr>
        <p:spPr>
          <a:xfrm>
            <a:off x="5105400" y="3744332"/>
            <a:ext cx="3733800" cy="1437268"/>
          </a:xfrm>
        </p:spPr>
        <p:txBody>
          <a:bodyPr/>
          <a:lstStyle/>
          <a:p>
            <a:r>
              <a:rPr lang="en-US" altLang="en-US" b="1" dirty="0">
                <a:solidFill>
                  <a:srgbClr val="C00000"/>
                </a:solidFill>
              </a:rPr>
              <a:t>If the mass of A is smaller than the 2 kg given in the problem, the tension T will be… </a:t>
            </a:r>
          </a:p>
        </p:txBody>
      </p:sp>
      <p:sp>
        <p:nvSpPr>
          <p:cNvPr id="22" name="Content Placeholder 21"/>
          <p:cNvSpPr>
            <a:spLocks noGrp="1"/>
          </p:cNvSpPr>
          <p:nvPr>
            <p:ph idx="20"/>
          </p:nvPr>
        </p:nvSpPr>
        <p:spPr>
          <a:xfrm>
            <a:off x="5638800" y="5269089"/>
            <a:ext cx="1081549" cy="377851"/>
          </a:xfrm>
        </p:spPr>
        <p:txBody>
          <a:bodyPr/>
          <a:lstStyle/>
          <a:p>
            <a:r>
              <a:rPr lang="en-US" altLang="en-US" sz="2000" b="1" dirty="0">
                <a:solidFill>
                  <a:srgbClr val="3333CC"/>
                </a:solidFill>
              </a:rPr>
              <a:t>Smaller</a:t>
            </a:r>
          </a:p>
        </p:txBody>
      </p:sp>
      <p:sp>
        <p:nvSpPr>
          <p:cNvPr id="23" name="Content Placeholder 22"/>
          <p:cNvSpPr>
            <a:spLocks noGrp="1"/>
          </p:cNvSpPr>
          <p:nvPr>
            <p:ph idx="21"/>
          </p:nvPr>
        </p:nvSpPr>
        <p:spPr>
          <a:xfrm>
            <a:off x="7620000" y="5272238"/>
            <a:ext cx="1058333" cy="377851"/>
          </a:xfrm>
        </p:spPr>
        <p:txBody>
          <a:bodyPr/>
          <a:lstStyle/>
          <a:p>
            <a:r>
              <a:rPr lang="en-US" altLang="en-US" sz="2000" b="1" dirty="0">
                <a:solidFill>
                  <a:srgbClr val="3333CC"/>
                </a:solidFill>
              </a:rPr>
              <a:t>Bigger</a:t>
            </a:r>
          </a:p>
        </p:txBody>
      </p:sp>
      <p:sp>
        <p:nvSpPr>
          <p:cNvPr id="17" name="Oval 16"/>
          <p:cNvSpPr/>
          <p:nvPr/>
        </p:nvSpPr>
        <p:spPr>
          <a:xfrm>
            <a:off x="685800" y="2590800"/>
            <a:ext cx="1155700" cy="482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 name="Oval 17"/>
          <p:cNvSpPr/>
          <p:nvPr/>
        </p:nvSpPr>
        <p:spPr>
          <a:xfrm>
            <a:off x="3035300" y="4470400"/>
            <a:ext cx="1155700" cy="482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Oval 18"/>
          <p:cNvSpPr/>
          <p:nvPr/>
        </p:nvSpPr>
        <p:spPr>
          <a:xfrm>
            <a:off x="3035300" y="6223000"/>
            <a:ext cx="1155700" cy="482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Oval 19"/>
          <p:cNvSpPr/>
          <p:nvPr/>
        </p:nvSpPr>
        <p:spPr>
          <a:xfrm>
            <a:off x="5549900" y="5232400"/>
            <a:ext cx="1155700" cy="482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021706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0560"/>
          </a:xfrm>
        </p:spPr>
        <p:txBody>
          <a:bodyPr/>
          <a:lstStyle/>
          <a:p>
            <a:r>
              <a:rPr lang="en-US" altLang="en-US" sz="4000" b="1" dirty="0">
                <a:ea typeface="ＭＳ Ｐゴシック" pitchFamily="34" charset="-128"/>
              </a:rPr>
              <a:t>Summary</a:t>
            </a:r>
            <a:endParaRPr lang="en-US" sz="4000" b="1" dirty="0"/>
          </a:p>
        </p:txBody>
      </p:sp>
      <p:sp>
        <p:nvSpPr>
          <p:cNvPr id="3" name="Content Placeholder 2"/>
          <p:cNvSpPr>
            <a:spLocks noGrp="1"/>
          </p:cNvSpPr>
          <p:nvPr>
            <p:ph idx="1"/>
          </p:nvPr>
        </p:nvSpPr>
        <p:spPr>
          <a:xfrm>
            <a:off x="457200" y="1066800"/>
            <a:ext cx="4800600" cy="457200"/>
          </a:xfrm>
        </p:spPr>
        <p:txBody>
          <a:bodyPr/>
          <a:lstStyle/>
          <a:p>
            <a:r>
              <a:rPr lang="en-US" altLang="en-US" b="1" dirty="0">
                <a:solidFill>
                  <a:srgbClr val="3333CC"/>
                </a:solidFill>
              </a:rPr>
              <a:t>Approaches to Kinetics Problems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580"/>
            <a:ext cx="6870023" cy="3164841"/>
          </a:xfrm>
          <a:prstGeom prst="rect">
            <a:avLst/>
          </a:prstGeom>
        </p:spPr>
      </p:pic>
      <p:graphicFrame>
        <p:nvGraphicFramePr>
          <p:cNvPr id="9" name="Object 4"/>
          <p:cNvGraphicFramePr>
            <a:graphicFrameLocks noChangeAspect="1"/>
          </p:cNvGraphicFramePr>
          <p:nvPr/>
        </p:nvGraphicFramePr>
        <p:xfrm>
          <a:off x="1327150" y="5413375"/>
          <a:ext cx="1552575" cy="452438"/>
        </p:xfrm>
        <a:graphic>
          <a:graphicData uri="http://schemas.openxmlformats.org/presentationml/2006/ole">
            <mc:AlternateContent xmlns:mc="http://schemas.openxmlformats.org/markup-compatibility/2006">
              <mc:Choice xmlns:v="urn:schemas-microsoft-com:vml" Requires="v">
                <p:oleObj spid="_x0000_s161370" name="Equation" r:id="rId4" imgW="914003" imgH="266584" progId="Equation.DSMT4">
                  <p:embed/>
                </p:oleObj>
              </mc:Choice>
              <mc:Fallback>
                <p:oleObj name="Equation" r:id="rId4" imgW="914003" imgH="26658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150" y="5413375"/>
                        <a:ext cx="15525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
          <p:cNvGraphicFramePr>
            <a:graphicFrameLocks noChangeAspect="1"/>
          </p:cNvGraphicFramePr>
          <p:nvPr/>
        </p:nvGraphicFramePr>
        <p:xfrm>
          <a:off x="3848100" y="5473700"/>
          <a:ext cx="1562100" cy="330200"/>
        </p:xfrm>
        <a:graphic>
          <a:graphicData uri="http://schemas.openxmlformats.org/presentationml/2006/ole">
            <mc:AlternateContent xmlns:mc="http://schemas.openxmlformats.org/markup-compatibility/2006">
              <mc:Choice xmlns:v="urn:schemas-microsoft-com:vml" Requires="v">
                <p:oleObj spid="_x0000_s161371" name="Equation" r:id="rId6" imgW="1562100" imgH="330200" progId="Equation.DSMT4">
                  <p:embed/>
                </p:oleObj>
              </mc:Choice>
              <mc:Fallback>
                <p:oleObj name="Equation" r:id="rId6" imgW="1562100" imgH="330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8100" y="5473700"/>
                        <a:ext cx="15621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1"/>
          <p:cNvGraphicFramePr>
            <a:graphicFrameLocks noChangeAspect="1"/>
          </p:cNvGraphicFramePr>
          <p:nvPr/>
        </p:nvGraphicFramePr>
        <p:xfrm>
          <a:off x="6403975" y="5351463"/>
          <a:ext cx="1947863" cy="574675"/>
        </p:xfrm>
        <a:graphic>
          <a:graphicData uri="http://schemas.openxmlformats.org/presentationml/2006/ole">
            <mc:AlternateContent xmlns:mc="http://schemas.openxmlformats.org/markup-compatibility/2006">
              <mc:Choice xmlns:v="urn:schemas-microsoft-com:vml" Requires="v">
                <p:oleObj spid="_x0000_s161372" name="Equation" r:id="rId8" imgW="1205977" imgH="355446" progId="Equation.DSMT4">
                  <p:embed/>
                </p:oleObj>
              </mc:Choice>
              <mc:Fallback>
                <p:oleObj name="Equation" r:id="rId8" imgW="1205977" imgH="3554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3975" y="5351463"/>
                        <a:ext cx="194786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56856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0"/>
            <a:ext cx="6705600" cy="2209799"/>
          </a:xfrm>
        </p:spPr>
        <p:txBody>
          <a:bodyPr anchor="ctr"/>
          <a:lstStyle/>
          <a:p>
            <a:pPr algn="ctr"/>
            <a:r>
              <a:rPr lang="en-US" sz="4000" cap="none"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End of Chapter </a:t>
            </a:r>
            <a:r>
              <a:rPr lang="en-US" sz="4000"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13</a:t>
            </a:r>
            <a:endParaRPr lang="en-IN" sz="4000" cap="none" dirty="0">
              <a:solidFill>
                <a:srgbClr val="AD0B1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866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6</a:t>
            </a:r>
            <a:endParaRPr lang="en-US" sz="4000" b="1" dirty="0"/>
          </a:p>
        </p:txBody>
      </p:sp>
      <p:pic>
        <p:nvPicPr>
          <p:cNvPr id="23" name="Picture 22" descr="Y is the height of the particle above ground. The weight of the particle W goes downward, while the increment of height dy is positive upward. y2 is greater than y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79" y="1219200"/>
            <a:ext cx="2991583" cy="2766745"/>
          </a:xfrm>
          <a:prstGeom prst="rect">
            <a:avLst/>
          </a:prstGeom>
        </p:spPr>
      </p:pic>
      <p:sp>
        <p:nvSpPr>
          <p:cNvPr id="3" name="Content Placeholder 2"/>
          <p:cNvSpPr>
            <a:spLocks noGrp="1"/>
          </p:cNvSpPr>
          <p:nvPr>
            <p:ph idx="1"/>
          </p:nvPr>
        </p:nvSpPr>
        <p:spPr>
          <a:xfrm>
            <a:off x="4267200" y="1066800"/>
            <a:ext cx="4419600" cy="457200"/>
          </a:xfrm>
        </p:spPr>
        <p:txBody>
          <a:bodyPr/>
          <a:lstStyle/>
          <a:p>
            <a:pPr marL="292608" indent="-292608">
              <a:spcBef>
                <a:spcPct val="50000"/>
              </a:spcBef>
              <a:buFontTx/>
              <a:buChar char="•"/>
            </a:pPr>
            <a:r>
              <a:rPr lang="en-US" altLang="en-US" sz="2000" dirty="0"/>
              <a:t>Work of the force of gravity,</a:t>
            </a:r>
          </a:p>
        </p:txBody>
      </p:sp>
      <p:graphicFrame>
        <p:nvGraphicFramePr>
          <p:cNvPr id="22" name="Object 2"/>
          <p:cNvGraphicFramePr>
            <a:graphicFrameLocks noChangeAspect="1"/>
          </p:cNvGraphicFramePr>
          <p:nvPr>
            <p:extLst>
              <p:ext uri="{D42A27DB-BD31-4B8C-83A1-F6EECF244321}">
                <p14:modId xmlns:p14="http://schemas.microsoft.com/office/powerpoint/2010/main" val="127665522"/>
              </p:ext>
            </p:extLst>
          </p:nvPr>
        </p:nvGraphicFramePr>
        <p:xfrm>
          <a:off x="5144771" y="1727200"/>
          <a:ext cx="3464560" cy="2235200"/>
        </p:xfrm>
        <a:graphic>
          <a:graphicData uri="http://schemas.openxmlformats.org/presentationml/2006/ole">
            <mc:AlternateContent xmlns:mc="http://schemas.openxmlformats.org/markup-compatibility/2006">
              <mc:Choice xmlns:v="urn:schemas-microsoft-com:vml" Requires="v">
                <p:oleObj spid="_x0000_s93700" name="Equation" r:id="rId4" imgW="3149600" imgH="2032000" progId="Equation.3">
                  <p:embed/>
                </p:oleObj>
              </mc:Choice>
              <mc:Fallback>
                <p:oleObj name="Equation" r:id="rId4" imgW="3149600" imgH="2032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4771" y="1727200"/>
                        <a:ext cx="3464560"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3"/>
          </p:nvPr>
        </p:nvSpPr>
        <p:spPr>
          <a:xfrm>
            <a:off x="1371600" y="4359814"/>
            <a:ext cx="4936836" cy="669386"/>
          </a:xfrm>
        </p:spPr>
        <p:txBody>
          <a:bodyPr/>
          <a:lstStyle/>
          <a:p>
            <a:pPr marL="292608" indent="-292608">
              <a:buFont typeface="Arial" panose="020B0604020202020204" pitchFamily="34" charset="0"/>
              <a:buChar char="•"/>
            </a:pPr>
            <a:r>
              <a:rPr lang="en-US" altLang="en-US" sz="2000" dirty="0"/>
              <a:t>Work </a:t>
            </a:r>
            <a:r>
              <a:rPr lang="en-US" altLang="en-US" sz="2000" i="1" dirty="0"/>
              <a:t>of the weight</a:t>
            </a:r>
            <a:r>
              <a:rPr lang="en-US" altLang="en-US" sz="2000" dirty="0"/>
              <a:t> is equal to product of weight </a:t>
            </a:r>
            <a:r>
              <a:rPr lang="en-US" altLang="en-US" sz="2000" i="1" dirty="0"/>
              <a:t>W</a:t>
            </a:r>
            <a:r>
              <a:rPr lang="en-US" altLang="en-US" sz="2000" dirty="0"/>
              <a:t> and vertical displacement </a:t>
            </a:r>
            <a:r>
              <a:rPr lang="el-GR" altLang="en-US" sz="2000" dirty="0"/>
              <a:t>Δ</a:t>
            </a:r>
            <a:r>
              <a:rPr lang="en-IN" altLang="en-US" sz="2000" i="1" dirty="0"/>
              <a:t>y.</a:t>
            </a:r>
            <a:endParaRPr lang="en-US" sz="2000" dirty="0"/>
          </a:p>
        </p:txBody>
      </p:sp>
      <p:sp>
        <p:nvSpPr>
          <p:cNvPr id="11" name="Content Placeholder 10"/>
          <p:cNvSpPr>
            <a:spLocks noGrp="1"/>
          </p:cNvSpPr>
          <p:nvPr>
            <p:ph idx="14"/>
          </p:nvPr>
        </p:nvSpPr>
        <p:spPr>
          <a:xfrm>
            <a:off x="685800" y="5260949"/>
            <a:ext cx="7696200" cy="377851"/>
          </a:xfrm>
        </p:spPr>
        <p:txBody>
          <a:bodyPr/>
          <a:lstStyle/>
          <a:p>
            <a:pPr marL="292608" indent="-292608">
              <a:buClr>
                <a:srgbClr val="C00000"/>
              </a:buClr>
              <a:buFont typeface="Arial" panose="020B0604020202020204" pitchFamily="34" charset="0"/>
              <a:buChar char="•"/>
            </a:pPr>
            <a:r>
              <a:rPr lang="en-US" altLang="en-US" sz="2000" b="1" dirty="0">
                <a:solidFill>
                  <a:srgbClr val="C00000"/>
                </a:solidFill>
              </a:rPr>
              <a:t>In the figure above, when is the work done by the weight positive?</a:t>
            </a:r>
          </a:p>
        </p:txBody>
      </p:sp>
      <p:sp>
        <p:nvSpPr>
          <p:cNvPr id="19" name="Content Placeholder 18"/>
          <p:cNvSpPr>
            <a:spLocks noGrp="1"/>
          </p:cNvSpPr>
          <p:nvPr>
            <p:ph idx="18"/>
          </p:nvPr>
        </p:nvSpPr>
        <p:spPr>
          <a:xfrm>
            <a:off x="822960" y="5851814"/>
            <a:ext cx="2622205" cy="415636"/>
          </a:xfrm>
        </p:spPr>
        <p:txBody>
          <a:bodyPr/>
          <a:lstStyle/>
          <a:p>
            <a:r>
              <a:rPr lang="en-US" altLang="en-US" sz="2000" dirty="0"/>
              <a:t>a) Moving from </a:t>
            </a:r>
            <a:r>
              <a:rPr lang="en-US" altLang="en-US" sz="2000" i="1" dirty="0"/>
              <a:t>y</a:t>
            </a:r>
            <a:r>
              <a:rPr lang="en-US" altLang="en-US" sz="2000" baseline="-25000" dirty="0"/>
              <a:t>1</a:t>
            </a:r>
            <a:r>
              <a:rPr lang="en-US" altLang="en-US" sz="2000" dirty="0"/>
              <a:t> to </a:t>
            </a:r>
            <a:r>
              <a:rPr lang="en-US" altLang="en-US" sz="2000" i="1" dirty="0"/>
              <a:t>y</a:t>
            </a:r>
            <a:r>
              <a:rPr lang="en-US" altLang="en-US" sz="2000" baseline="-25000" dirty="0"/>
              <a:t>2</a:t>
            </a:r>
          </a:p>
        </p:txBody>
      </p:sp>
      <p:sp>
        <p:nvSpPr>
          <p:cNvPr id="20" name="Content Placeholder 19"/>
          <p:cNvSpPr>
            <a:spLocks noGrp="1"/>
          </p:cNvSpPr>
          <p:nvPr>
            <p:ph idx="19"/>
          </p:nvPr>
        </p:nvSpPr>
        <p:spPr>
          <a:xfrm>
            <a:off x="3886200" y="5870549"/>
            <a:ext cx="3581400" cy="377851"/>
          </a:xfrm>
        </p:spPr>
        <p:txBody>
          <a:bodyPr/>
          <a:lstStyle/>
          <a:p>
            <a:r>
              <a:rPr lang="en-US" altLang="en-US" sz="2000" dirty="0"/>
              <a:t>Answer: b) Moving from </a:t>
            </a:r>
            <a:r>
              <a:rPr lang="en-US" altLang="en-US" sz="2000" i="1" dirty="0"/>
              <a:t>y</a:t>
            </a:r>
            <a:r>
              <a:rPr lang="en-US" altLang="en-US" sz="2000" baseline="-25000" dirty="0"/>
              <a:t>2</a:t>
            </a:r>
            <a:r>
              <a:rPr lang="en-US" altLang="en-US" sz="2000" dirty="0"/>
              <a:t> to </a:t>
            </a:r>
            <a:r>
              <a:rPr lang="en-US" altLang="en-US" sz="2000" i="1" dirty="0"/>
              <a:t>y</a:t>
            </a:r>
            <a:r>
              <a:rPr lang="en-US" altLang="en-US" sz="2000" baseline="-25000" dirty="0"/>
              <a:t>1</a:t>
            </a:r>
          </a:p>
        </p:txBody>
      </p:sp>
      <p:sp>
        <p:nvSpPr>
          <p:cNvPr id="21" name="Content Placeholder 20"/>
          <p:cNvSpPr>
            <a:spLocks noGrp="1"/>
          </p:cNvSpPr>
          <p:nvPr>
            <p:ph idx="20"/>
          </p:nvPr>
        </p:nvSpPr>
        <p:spPr>
          <a:xfrm>
            <a:off x="7727129" y="5870549"/>
            <a:ext cx="1112071" cy="377851"/>
          </a:xfrm>
        </p:spPr>
        <p:txBody>
          <a:bodyPr/>
          <a:lstStyle/>
          <a:p>
            <a:r>
              <a:rPr lang="en-US" altLang="en-US" sz="2000" dirty="0"/>
              <a:t>c) Never</a:t>
            </a:r>
            <a:endParaRPr lang="en-US" altLang="en-US" sz="2000" baseline="-25000" dirty="0"/>
          </a:p>
        </p:txBody>
      </p:sp>
      <p:sp>
        <p:nvSpPr>
          <p:cNvPr id="16" name="Rounded Rectangle 15"/>
          <p:cNvSpPr/>
          <p:nvPr/>
        </p:nvSpPr>
        <p:spPr>
          <a:xfrm>
            <a:off x="3522162" y="5751513"/>
            <a:ext cx="3945438" cy="56197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682864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9" grpId="0" build="p"/>
      <p:bldP spid="20" grpId="0" build="p"/>
      <p:bldP spid="2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7</a:t>
            </a:r>
            <a:endParaRPr lang="en-US" sz="4000" b="1" dirty="0"/>
          </a:p>
        </p:txBody>
      </p:sp>
      <p:pic>
        <p:nvPicPr>
          <p:cNvPr id="26" name="Picture 25" descr="When the spring is stretched, the force F exerted by the spring is in the direction that restores the spring to its original length. x2 is greater than x1, meaning that the spring is more stretched in position 2 than it was in position 1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66800"/>
            <a:ext cx="2562518" cy="2576259"/>
          </a:xfrm>
          <a:prstGeom prst="rect">
            <a:avLst/>
          </a:prstGeom>
        </p:spPr>
      </p:pic>
      <p:sp>
        <p:nvSpPr>
          <p:cNvPr id="3" name="Content Placeholder 2"/>
          <p:cNvSpPr>
            <a:spLocks noGrp="1"/>
          </p:cNvSpPr>
          <p:nvPr>
            <p:ph idx="1"/>
          </p:nvPr>
        </p:nvSpPr>
        <p:spPr>
          <a:xfrm>
            <a:off x="3124198" y="1007014"/>
            <a:ext cx="5562601" cy="669386"/>
          </a:xfrm>
        </p:spPr>
        <p:txBody>
          <a:bodyPr/>
          <a:lstStyle/>
          <a:p>
            <a:pPr marL="292608" indent="-292608">
              <a:spcBef>
                <a:spcPct val="50000"/>
              </a:spcBef>
              <a:buFontTx/>
              <a:buChar char="•"/>
            </a:pPr>
            <a:r>
              <a:rPr lang="en-US" altLang="en-US" sz="2000" dirty="0"/>
              <a:t>Magnitude of the force exerted by a spring is proportional to deflection,</a:t>
            </a:r>
          </a:p>
        </p:txBody>
      </p:sp>
      <p:sp>
        <p:nvSpPr>
          <p:cNvPr id="6" name="Content Placeholder 5" descr="The answer is (b) The velocity of a particle is equal to the slope of the position-time graph&#10;"/>
          <p:cNvSpPr>
            <a:spLocks noGrp="1"/>
          </p:cNvSpPr>
          <p:nvPr>
            <p:ph idx="13"/>
          </p:nvPr>
        </p:nvSpPr>
        <p:spPr>
          <a:xfrm>
            <a:off x="3124199" y="1758142"/>
            <a:ext cx="5029200" cy="415636"/>
          </a:xfrm>
        </p:spPr>
        <p:txBody>
          <a:bodyPr/>
          <a:lstStyle/>
          <a:p>
            <a:pPr marL="292608" indent="-292608">
              <a:spcBef>
                <a:spcPct val="50000"/>
              </a:spcBef>
              <a:buFontTx/>
              <a:buChar char="•"/>
            </a:pPr>
            <a:r>
              <a:rPr lang="en-US" altLang="en-US" sz="2000" dirty="0"/>
              <a:t>Work </a:t>
            </a:r>
            <a:r>
              <a:rPr lang="en-US" altLang="en-US" sz="2000" i="1" dirty="0"/>
              <a:t>of the force exerted by spring</a:t>
            </a:r>
            <a:r>
              <a:rPr lang="en-US" altLang="en-US" sz="2000" dirty="0"/>
              <a:t>,</a:t>
            </a:r>
          </a:p>
        </p:txBody>
      </p:sp>
      <p:graphicFrame>
        <p:nvGraphicFramePr>
          <p:cNvPr id="25" name="Object 3"/>
          <p:cNvGraphicFramePr>
            <a:graphicFrameLocks noChangeAspect="1"/>
          </p:cNvGraphicFramePr>
          <p:nvPr>
            <p:extLst>
              <p:ext uri="{D42A27DB-BD31-4B8C-83A1-F6EECF244321}">
                <p14:modId xmlns:p14="http://schemas.microsoft.com/office/powerpoint/2010/main" val="470877649"/>
              </p:ext>
            </p:extLst>
          </p:nvPr>
        </p:nvGraphicFramePr>
        <p:xfrm>
          <a:off x="4318000" y="2362200"/>
          <a:ext cx="3302000" cy="1219200"/>
        </p:xfrm>
        <a:graphic>
          <a:graphicData uri="http://schemas.openxmlformats.org/presentationml/2006/ole">
            <mc:AlternateContent xmlns:mc="http://schemas.openxmlformats.org/markup-compatibility/2006">
              <mc:Choice xmlns:v="urn:schemas-microsoft-com:vml" Requires="v">
                <p:oleObj spid="_x0000_s95214" name="Equation" r:id="rId4" imgW="3302000" imgH="1219200" progId="Equation.3">
                  <p:embed/>
                </p:oleObj>
              </mc:Choice>
              <mc:Fallback>
                <p:oleObj name="Equation" r:id="rId4" imgW="3302000" imgH="1219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0" y="2362200"/>
                        <a:ext cx="33020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4"/>
          </p:nvPr>
        </p:nvSpPr>
        <p:spPr>
          <a:xfrm>
            <a:off x="3124199" y="3851564"/>
            <a:ext cx="5307332" cy="415636"/>
          </a:xfrm>
        </p:spPr>
        <p:txBody>
          <a:bodyPr/>
          <a:lstStyle/>
          <a:p>
            <a:pPr marL="292608" indent="-292608">
              <a:buFont typeface="Arial" panose="020B0604020202020204" pitchFamily="34" charset="0"/>
              <a:buChar char="•"/>
            </a:pPr>
            <a:r>
              <a:rPr lang="en-US" altLang="en-US" sz="2000" dirty="0"/>
              <a:t>Work </a:t>
            </a:r>
            <a:r>
              <a:rPr lang="en-US" altLang="en-US" sz="2000" i="1" dirty="0"/>
              <a:t>of the force exerted by spring</a:t>
            </a:r>
            <a:r>
              <a:rPr lang="en-US" altLang="en-US" sz="2000" dirty="0"/>
              <a:t> is positive</a:t>
            </a:r>
            <a:endParaRPr lang="en-US" sz="2000" dirty="0"/>
          </a:p>
        </p:txBody>
      </p:sp>
      <p:sp>
        <p:nvSpPr>
          <p:cNvPr id="21" name="Content Placeholder 20"/>
          <p:cNvSpPr>
            <a:spLocks noGrp="1"/>
          </p:cNvSpPr>
          <p:nvPr>
            <p:ph idx="17"/>
          </p:nvPr>
        </p:nvSpPr>
        <p:spPr>
          <a:xfrm>
            <a:off x="3443984" y="4278630"/>
            <a:ext cx="854553" cy="343501"/>
          </a:xfrm>
        </p:spPr>
        <p:txBody>
          <a:bodyPr/>
          <a:lstStyle/>
          <a:p>
            <a:r>
              <a:rPr lang="en-US" altLang="en-US" sz="2000" dirty="0"/>
              <a:t>when</a:t>
            </a:r>
            <a:endParaRPr lang="en-US" sz="2000" dirty="0"/>
          </a:p>
        </p:txBody>
      </p:sp>
      <p:graphicFrame>
        <p:nvGraphicFramePr>
          <p:cNvPr id="18" name="Object 17"/>
          <p:cNvGraphicFramePr>
            <a:graphicFrameLocks noChangeAspect="1"/>
          </p:cNvGraphicFramePr>
          <p:nvPr>
            <p:extLst>
              <p:ext uri="{D42A27DB-BD31-4B8C-83A1-F6EECF244321}">
                <p14:modId xmlns:p14="http://schemas.microsoft.com/office/powerpoint/2010/main" val="358614673"/>
              </p:ext>
            </p:extLst>
          </p:nvPr>
        </p:nvGraphicFramePr>
        <p:xfrm>
          <a:off x="4112201" y="4277511"/>
          <a:ext cx="787459" cy="404979"/>
        </p:xfrm>
        <a:graphic>
          <a:graphicData uri="http://schemas.openxmlformats.org/presentationml/2006/ole">
            <mc:AlternateContent xmlns:mc="http://schemas.openxmlformats.org/markup-compatibility/2006">
              <mc:Choice xmlns:v="urn:schemas-microsoft-com:vml" Requires="v">
                <p:oleObj spid="_x0000_s95215" name="Equation" r:id="rId6" imgW="444240" imgH="228600" progId="Equation.DSMT4">
                  <p:embed/>
                </p:oleObj>
              </mc:Choice>
              <mc:Fallback>
                <p:oleObj name="Equation" r:id="rId6" imgW="444240" imgH="228600" progId="Equation.DSMT4">
                  <p:embed/>
                  <p:pic>
                    <p:nvPicPr>
                      <p:cNvPr id="0" name=""/>
                      <p:cNvPicPr/>
                      <p:nvPr/>
                    </p:nvPicPr>
                    <p:blipFill>
                      <a:blip r:embed="rId7"/>
                      <a:stretch>
                        <a:fillRect/>
                      </a:stretch>
                    </p:blipFill>
                    <p:spPr>
                      <a:xfrm>
                        <a:off x="4112201" y="4277511"/>
                        <a:ext cx="787459" cy="404979"/>
                      </a:xfrm>
                      <a:prstGeom prst="rect">
                        <a:avLst/>
                      </a:prstGeom>
                    </p:spPr>
                  </p:pic>
                </p:oleObj>
              </mc:Fallback>
            </mc:AlternateContent>
          </a:graphicData>
        </a:graphic>
      </p:graphicFrame>
      <p:sp>
        <p:nvSpPr>
          <p:cNvPr id="11" name="Content Placeholder 10"/>
          <p:cNvSpPr>
            <a:spLocks noGrp="1"/>
          </p:cNvSpPr>
          <p:nvPr>
            <p:ph idx="15"/>
          </p:nvPr>
        </p:nvSpPr>
        <p:spPr>
          <a:xfrm>
            <a:off x="4844713" y="4267200"/>
            <a:ext cx="4175291" cy="415636"/>
          </a:xfrm>
        </p:spPr>
        <p:txBody>
          <a:bodyPr/>
          <a:lstStyle/>
          <a:p>
            <a:pPr>
              <a:spcBef>
                <a:spcPct val="50000"/>
              </a:spcBef>
            </a:pPr>
            <a:r>
              <a:rPr lang="en-US" altLang="en-US" sz="2000" dirty="0"/>
              <a:t>, that is, when the spring is returning to</a:t>
            </a:r>
          </a:p>
        </p:txBody>
      </p:sp>
      <p:sp>
        <p:nvSpPr>
          <p:cNvPr id="22" name="Content Placeholder 21"/>
          <p:cNvSpPr>
            <a:spLocks noGrp="1"/>
          </p:cNvSpPr>
          <p:nvPr>
            <p:ph idx="18"/>
          </p:nvPr>
        </p:nvSpPr>
        <p:spPr>
          <a:xfrm>
            <a:off x="3478274" y="4732852"/>
            <a:ext cx="2884426" cy="377851"/>
          </a:xfrm>
        </p:spPr>
        <p:txBody>
          <a:bodyPr/>
          <a:lstStyle/>
          <a:p>
            <a:r>
              <a:rPr lang="en-US" altLang="en-US" sz="2000" dirty="0"/>
              <a:t>its </a:t>
            </a:r>
            <a:r>
              <a:rPr lang="en-US" altLang="en-US" sz="2000" dirty="0" err="1"/>
              <a:t>undeformed</a:t>
            </a:r>
            <a:r>
              <a:rPr lang="en-US" altLang="en-US" sz="2000" dirty="0"/>
              <a:t> position.</a:t>
            </a: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3837652"/>
            <a:ext cx="1621325" cy="2486948"/>
          </a:xfrm>
          <a:prstGeom prst="rect">
            <a:avLst/>
          </a:prstGeom>
        </p:spPr>
      </p:pic>
      <p:sp>
        <p:nvSpPr>
          <p:cNvPr id="12" name="Content Placeholder 11"/>
          <p:cNvSpPr>
            <a:spLocks noGrp="1"/>
          </p:cNvSpPr>
          <p:nvPr>
            <p:ph idx="16"/>
          </p:nvPr>
        </p:nvSpPr>
        <p:spPr>
          <a:xfrm>
            <a:off x="3169919" y="5198014"/>
            <a:ext cx="5791201" cy="669386"/>
          </a:xfrm>
        </p:spPr>
        <p:txBody>
          <a:bodyPr/>
          <a:lstStyle/>
          <a:p>
            <a:pPr marL="292608" indent="-292608">
              <a:buFont typeface="Arial" panose="020B0604020202020204" pitchFamily="34" charset="0"/>
              <a:buChar char="•"/>
            </a:pPr>
            <a:r>
              <a:rPr lang="en-US" altLang="en-US" sz="2000" dirty="0"/>
              <a:t>Work of the force exerted by the spring is equal to negative of area under curve of </a:t>
            </a:r>
            <a:r>
              <a:rPr lang="en-US" altLang="en-US" sz="2000" i="1" dirty="0"/>
              <a:t>F </a:t>
            </a:r>
            <a:r>
              <a:rPr lang="en-US" altLang="en-US" sz="2000" dirty="0"/>
              <a:t>plotted against </a:t>
            </a:r>
            <a:r>
              <a:rPr lang="en-US" altLang="en-US" sz="2000" i="1" dirty="0"/>
              <a:t>x</a:t>
            </a:r>
            <a:r>
              <a:rPr lang="en-US" altLang="en-US" sz="2000" dirty="0"/>
              <a:t>,</a:t>
            </a:r>
          </a:p>
        </p:txBody>
      </p:sp>
      <p:graphicFrame>
        <p:nvGraphicFramePr>
          <p:cNvPr id="17" name="Object 2"/>
          <p:cNvGraphicFramePr>
            <a:graphicFrameLocks noChangeAspect="1"/>
          </p:cNvGraphicFramePr>
          <p:nvPr/>
        </p:nvGraphicFramePr>
        <p:xfrm>
          <a:off x="4259263" y="5980113"/>
          <a:ext cx="2476500" cy="431800"/>
        </p:xfrm>
        <a:graphic>
          <a:graphicData uri="http://schemas.openxmlformats.org/presentationml/2006/ole">
            <mc:AlternateContent xmlns:mc="http://schemas.openxmlformats.org/markup-compatibility/2006">
              <mc:Choice xmlns:v="urn:schemas-microsoft-com:vml" Requires="v">
                <p:oleObj spid="_x0000_s95216" name="Equation" r:id="rId9" imgW="2476500" imgH="431800" progId="Equation.3">
                  <p:embed/>
                </p:oleObj>
              </mc:Choice>
              <mc:Fallback>
                <p:oleObj name="Equation" r:id="rId9" imgW="24765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9263" y="5980113"/>
                        <a:ext cx="2476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35417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build="p"/>
      <p:bldP spid="21" grpId="0" build="p"/>
      <p:bldP spid="11" grpId="0" build="p"/>
      <p:bldP spid="22" grpId="0" build="p"/>
      <p:bldP spid="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8</a:t>
            </a:r>
            <a:endParaRPr lang="en-US" sz="1000" dirty="0"/>
          </a:p>
        </p:txBody>
      </p:sp>
      <p:pic>
        <p:nvPicPr>
          <p:cNvPr id="16" name="Picture 15" descr="The spring is undeformed at A0 and stretched at A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19" y="904866"/>
            <a:ext cx="2579381" cy="1886134"/>
          </a:xfrm>
          <a:prstGeom prst="rect">
            <a:avLst/>
          </a:prstGeom>
        </p:spPr>
      </p:pic>
      <p:sp>
        <p:nvSpPr>
          <p:cNvPr id="6" name="Content Placeholder 5"/>
          <p:cNvSpPr>
            <a:spLocks noGrp="1"/>
          </p:cNvSpPr>
          <p:nvPr>
            <p:ph idx="1"/>
          </p:nvPr>
        </p:nvSpPr>
        <p:spPr>
          <a:xfrm>
            <a:off x="914400" y="2982351"/>
            <a:ext cx="5638800" cy="980049"/>
          </a:xfrm>
        </p:spPr>
        <p:txBody>
          <a:bodyPr/>
          <a:lstStyle/>
          <a:p>
            <a:pPr>
              <a:spcBef>
                <a:spcPct val="50000"/>
              </a:spcBef>
            </a:pPr>
            <a:r>
              <a:rPr lang="en-US" altLang="en-US" sz="2800" b="1" dirty="0">
                <a:solidFill>
                  <a:schemeClr val="bg2"/>
                </a:solidFill>
              </a:rPr>
              <a:t>As the block moves from A</a:t>
            </a:r>
            <a:r>
              <a:rPr lang="en-US" altLang="en-US" sz="2800" b="1" baseline="-25000" dirty="0">
                <a:solidFill>
                  <a:schemeClr val="bg2"/>
                </a:solidFill>
              </a:rPr>
              <a:t>0</a:t>
            </a:r>
            <a:r>
              <a:rPr lang="en-US" altLang="en-US" sz="2800" b="1" dirty="0">
                <a:solidFill>
                  <a:schemeClr val="bg2"/>
                </a:solidFill>
              </a:rPr>
              <a:t> to A</a:t>
            </a:r>
            <a:r>
              <a:rPr lang="en-US" altLang="en-US" sz="2800" b="1" baseline="-25000" dirty="0">
                <a:solidFill>
                  <a:schemeClr val="bg2"/>
                </a:solidFill>
              </a:rPr>
              <a:t>1</a:t>
            </a:r>
            <a:r>
              <a:rPr lang="en-US" altLang="en-US" sz="2800" b="1" dirty="0">
                <a:solidFill>
                  <a:schemeClr val="bg2"/>
                </a:solidFill>
              </a:rPr>
              <a:t>, is the work positive or negative?</a:t>
            </a:r>
          </a:p>
        </p:txBody>
      </p:sp>
      <p:sp>
        <p:nvSpPr>
          <p:cNvPr id="10" name="Content Placeholder 9"/>
          <p:cNvSpPr>
            <a:spLocks noGrp="1"/>
          </p:cNvSpPr>
          <p:nvPr>
            <p:ph idx="14"/>
          </p:nvPr>
        </p:nvSpPr>
        <p:spPr>
          <a:xfrm>
            <a:off x="2419350" y="4267200"/>
            <a:ext cx="1345606" cy="457200"/>
          </a:xfrm>
        </p:spPr>
        <p:txBody>
          <a:bodyPr/>
          <a:lstStyle/>
          <a:p>
            <a:r>
              <a:rPr lang="en-US" altLang="en-US" b="1" dirty="0"/>
              <a:t>Positive</a:t>
            </a:r>
            <a:endParaRPr lang="en-US" altLang="en-US" dirty="0"/>
          </a:p>
        </p:txBody>
      </p:sp>
      <p:sp>
        <p:nvSpPr>
          <p:cNvPr id="11" name="Content Placeholder 10"/>
          <p:cNvSpPr>
            <a:spLocks noGrp="1"/>
          </p:cNvSpPr>
          <p:nvPr>
            <p:ph idx="15"/>
          </p:nvPr>
        </p:nvSpPr>
        <p:spPr>
          <a:xfrm>
            <a:off x="5454033" y="4267200"/>
            <a:ext cx="1480167" cy="457200"/>
          </a:xfrm>
        </p:spPr>
        <p:txBody>
          <a:bodyPr/>
          <a:lstStyle/>
          <a:p>
            <a:r>
              <a:rPr lang="en-US" altLang="en-US" b="1" dirty="0"/>
              <a:t>Negative</a:t>
            </a:r>
            <a:endParaRPr lang="en-US" altLang="en-US" dirty="0"/>
          </a:p>
        </p:txBody>
      </p:sp>
      <p:pic>
        <p:nvPicPr>
          <p:cNvPr id="21" name="Picture 20" descr="The spring is streched at A2. The force exerted by the spring points in the direction that would restore its length to the undeformed lengt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563" y="1143000"/>
            <a:ext cx="3173837" cy="1572723"/>
          </a:xfrm>
          <a:prstGeom prst="rect">
            <a:avLst/>
          </a:prstGeom>
        </p:spPr>
      </p:pic>
      <p:sp>
        <p:nvSpPr>
          <p:cNvPr id="9" name="Content Placeholder 8"/>
          <p:cNvSpPr>
            <a:spLocks noGrp="1"/>
          </p:cNvSpPr>
          <p:nvPr>
            <p:ph idx="13"/>
          </p:nvPr>
        </p:nvSpPr>
        <p:spPr>
          <a:xfrm>
            <a:off x="7010400" y="2819400"/>
            <a:ext cx="2057400" cy="1304445"/>
          </a:xfrm>
        </p:spPr>
        <p:txBody>
          <a:bodyPr/>
          <a:lstStyle/>
          <a:p>
            <a:r>
              <a:rPr lang="en-US" altLang="en-US" sz="2000" dirty="0">
                <a:solidFill>
                  <a:srgbClr val="3333CC"/>
                </a:solidFill>
              </a:rPr>
              <a:t>Displacement is in the opposite direction of the force</a:t>
            </a:r>
          </a:p>
        </p:txBody>
      </p:sp>
      <p:sp>
        <p:nvSpPr>
          <p:cNvPr id="12" name="Content Placeholder 11"/>
          <p:cNvSpPr>
            <a:spLocks noGrp="1"/>
          </p:cNvSpPr>
          <p:nvPr>
            <p:ph idx="16"/>
          </p:nvPr>
        </p:nvSpPr>
        <p:spPr>
          <a:xfrm>
            <a:off x="990600" y="4887351"/>
            <a:ext cx="6172200" cy="980049"/>
          </a:xfrm>
        </p:spPr>
        <p:txBody>
          <a:bodyPr/>
          <a:lstStyle/>
          <a:p>
            <a:pPr>
              <a:spcBef>
                <a:spcPct val="50000"/>
              </a:spcBef>
            </a:pPr>
            <a:r>
              <a:rPr lang="en-US" altLang="en-US" sz="2800" b="1" dirty="0">
                <a:solidFill>
                  <a:schemeClr val="bg2"/>
                </a:solidFill>
              </a:rPr>
              <a:t>As the block moves from A</a:t>
            </a:r>
            <a:r>
              <a:rPr lang="en-US" altLang="en-US" sz="2800" b="1" baseline="-25000" dirty="0">
                <a:solidFill>
                  <a:schemeClr val="bg2"/>
                </a:solidFill>
              </a:rPr>
              <a:t>2</a:t>
            </a:r>
            <a:r>
              <a:rPr lang="en-US" altLang="en-US" sz="2800" b="1" dirty="0">
                <a:solidFill>
                  <a:schemeClr val="bg2"/>
                </a:solidFill>
              </a:rPr>
              <a:t> to </a:t>
            </a:r>
            <a:r>
              <a:rPr lang="en-US" altLang="en-US" sz="2800" b="1" dirty="0" err="1">
                <a:solidFill>
                  <a:schemeClr val="bg2"/>
                </a:solidFill>
              </a:rPr>
              <a:t>A</a:t>
            </a:r>
            <a:r>
              <a:rPr lang="en-US" altLang="en-US" sz="2800" b="1" baseline="-25000" dirty="0" err="1">
                <a:solidFill>
                  <a:schemeClr val="bg2"/>
                </a:solidFill>
              </a:rPr>
              <a:t>o</a:t>
            </a:r>
            <a:r>
              <a:rPr lang="en-US" altLang="en-US" sz="2800" b="1" dirty="0">
                <a:solidFill>
                  <a:schemeClr val="bg2"/>
                </a:solidFill>
              </a:rPr>
              <a:t>, is the work positive or negative?</a:t>
            </a:r>
          </a:p>
        </p:txBody>
      </p:sp>
      <p:sp>
        <p:nvSpPr>
          <p:cNvPr id="13" name="Content Placeholder 12"/>
          <p:cNvSpPr>
            <a:spLocks noGrp="1"/>
          </p:cNvSpPr>
          <p:nvPr>
            <p:ph idx="17"/>
          </p:nvPr>
        </p:nvSpPr>
        <p:spPr>
          <a:xfrm>
            <a:off x="2464394" y="5985164"/>
            <a:ext cx="1345606" cy="415636"/>
          </a:xfrm>
        </p:spPr>
        <p:txBody>
          <a:bodyPr/>
          <a:lstStyle/>
          <a:p>
            <a:r>
              <a:rPr lang="en-US" altLang="en-US" b="1" dirty="0"/>
              <a:t>Positive</a:t>
            </a:r>
            <a:endParaRPr lang="en-US" altLang="en-US" dirty="0"/>
          </a:p>
        </p:txBody>
      </p:sp>
      <p:sp>
        <p:nvSpPr>
          <p:cNvPr id="5" name="Content Placeholder 4"/>
          <p:cNvSpPr>
            <a:spLocks noGrp="1"/>
          </p:cNvSpPr>
          <p:nvPr>
            <p:ph idx="18"/>
          </p:nvPr>
        </p:nvSpPr>
        <p:spPr>
          <a:xfrm>
            <a:off x="5588594" y="6019800"/>
            <a:ext cx="1345606" cy="457200"/>
          </a:xfrm>
        </p:spPr>
        <p:txBody>
          <a:bodyPr/>
          <a:lstStyle/>
          <a:p>
            <a:r>
              <a:rPr lang="en-US" altLang="en-US" b="1" dirty="0"/>
              <a:t>Negative</a:t>
            </a:r>
            <a:endParaRPr lang="en-US" altLang="en-US" dirty="0"/>
          </a:p>
        </p:txBody>
      </p:sp>
    </p:spTree>
    <p:extLst>
      <p:ext uri="{BB962C8B-B14F-4D97-AF65-F5344CB8AC3E}">
        <p14:creationId xmlns:p14="http://schemas.microsoft.com/office/powerpoint/2010/main" val="2612883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build="p"/>
      <p:bldP spid="13"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9</a:t>
            </a:r>
            <a:endParaRPr lang="en-US" sz="10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19" y="904866"/>
            <a:ext cx="2579381" cy="1886134"/>
          </a:xfrm>
          <a:prstGeom prst="rect">
            <a:avLst/>
          </a:prstGeom>
        </p:spPr>
      </p:pic>
      <p:sp>
        <p:nvSpPr>
          <p:cNvPr id="6" name="Content Placeholder 5"/>
          <p:cNvSpPr>
            <a:spLocks noGrp="1"/>
          </p:cNvSpPr>
          <p:nvPr>
            <p:ph idx="1"/>
          </p:nvPr>
        </p:nvSpPr>
        <p:spPr>
          <a:xfrm>
            <a:off x="914400" y="2982351"/>
            <a:ext cx="5638800" cy="980049"/>
          </a:xfrm>
        </p:spPr>
        <p:txBody>
          <a:bodyPr/>
          <a:lstStyle/>
          <a:p>
            <a:pPr>
              <a:spcBef>
                <a:spcPct val="50000"/>
              </a:spcBef>
            </a:pPr>
            <a:r>
              <a:rPr lang="en-US" altLang="en-US" sz="2800" b="1" dirty="0">
                <a:solidFill>
                  <a:srgbClr val="FF0000"/>
                </a:solidFill>
              </a:rPr>
              <a:t>As the block moves from A</a:t>
            </a:r>
            <a:r>
              <a:rPr lang="en-US" altLang="en-US" sz="2800" b="1" baseline="-25000" dirty="0">
                <a:solidFill>
                  <a:srgbClr val="FF0000"/>
                </a:solidFill>
              </a:rPr>
              <a:t>0</a:t>
            </a:r>
            <a:r>
              <a:rPr lang="en-US" altLang="en-US" sz="2800" b="1" dirty="0">
                <a:solidFill>
                  <a:srgbClr val="FF0000"/>
                </a:solidFill>
              </a:rPr>
              <a:t> to A</a:t>
            </a:r>
            <a:r>
              <a:rPr lang="en-US" altLang="en-US" sz="2800" b="1" baseline="-25000" dirty="0">
                <a:solidFill>
                  <a:srgbClr val="FF0000"/>
                </a:solidFill>
              </a:rPr>
              <a:t>1</a:t>
            </a:r>
            <a:r>
              <a:rPr lang="en-US" altLang="en-US" sz="2800" b="1" dirty="0">
                <a:solidFill>
                  <a:srgbClr val="FF0000"/>
                </a:solidFill>
              </a:rPr>
              <a:t>, is the work positive or negative?</a:t>
            </a:r>
          </a:p>
        </p:txBody>
      </p:sp>
      <p:sp>
        <p:nvSpPr>
          <p:cNvPr id="10" name="Content Placeholder 9"/>
          <p:cNvSpPr>
            <a:spLocks noGrp="1"/>
          </p:cNvSpPr>
          <p:nvPr>
            <p:ph idx="14"/>
          </p:nvPr>
        </p:nvSpPr>
        <p:spPr>
          <a:xfrm>
            <a:off x="2419350" y="4267200"/>
            <a:ext cx="1345606" cy="457200"/>
          </a:xfrm>
        </p:spPr>
        <p:txBody>
          <a:bodyPr/>
          <a:lstStyle/>
          <a:p>
            <a:r>
              <a:rPr lang="en-US" altLang="en-US" b="1" dirty="0"/>
              <a:t>Positive</a:t>
            </a:r>
            <a:endParaRPr lang="en-US" altLang="en-US" dirty="0"/>
          </a:p>
        </p:txBody>
      </p:sp>
      <p:sp>
        <p:nvSpPr>
          <p:cNvPr id="11" name="Content Placeholder 10"/>
          <p:cNvSpPr>
            <a:spLocks noGrp="1"/>
          </p:cNvSpPr>
          <p:nvPr>
            <p:ph idx="15"/>
          </p:nvPr>
        </p:nvSpPr>
        <p:spPr>
          <a:xfrm>
            <a:off x="5454033" y="4267200"/>
            <a:ext cx="2546967" cy="457200"/>
          </a:xfrm>
        </p:spPr>
        <p:txBody>
          <a:bodyPr/>
          <a:lstStyle/>
          <a:p>
            <a:r>
              <a:rPr lang="en-US" altLang="en-US" b="1" dirty="0"/>
              <a:t>Answer: Negative</a:t>
            </a:r>
            <a:endParaRPr lang="en-US" alt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563" y="1143000"/>
            <a:ext cx="3173837" cy="1572723"/>
          </a:xfrm>
          <a:prstGeom prst="rect">
            <a:avLst/>
          </a:prstGeom>
        </p:spPr>
      </p:pic>
      <p:sp>
        <p:nvSpPr>
          <p:cNvPr id="9" name="Content Placeholder 8"/>
          <p:cNvSpPr>
            <a:spLocks noGrp="1"/>
          </p:cNvSpPr>
          <p:nvPr>
            <p:ph idx="13"/>
          </p:nvPr>
        </p:nvSpPr>
        <p:spPr>
          <a:xfrm>
            <a:off x="7010400" y="2819400"/>
            <a:ext cx="2057400" cy="1304445"/>
          </a:xfrm>
        </p:spPr>
        <p:txBody>
          <a:bodyPr/>
          <a:lstStyle/>
          <a:p>
            <a:r>
              <a:rPr lang="en-US" altLang="en-US" sz="2000" dirty="0">
                <a:solidFill>
                  <a:srgbClr val="3333CC"/>
                </a:solidFill>
              </a:rPr>
              <a:t>Displacement is in the opposite direction of the force</a:t>
            </a:r>
          </a:p>
        </p:txBody>
      </p:sp>
      <p:sp>
        <p:nvSpPr>
          <p:cNvPr id="12" name="Content Placeholder 11"/>
          <p:cNvSpPr>
            <a:spLocks noGrp="1"/>
          </p:cNvSpPr>
          <p:nvPr>
            <p:ph idx="16"/>
          </p:nvPr>
        </p:nvSpPr>
        <p:spPr>
          <a:xfrm>
            <a:off x="990600" y="4887351"/>
            <a:ext cx="6172200" cy="980049"/>
          </a:xfrm>
        </p:spPr>
        <p:txBody>
          <a:bodyPr/>
          <a:lstStyle/>
          <a:p>
            <a:pPr>
              <a:spcBef>
                <a:spcPct val="50000"/>
              </a:spcBef>
            </a:pPr>
            <a:r>
              <a:rPr lang="en-US" altLang="en-US" sz="2800" b="1" dirty="0">
                <a:solidFill>
                  <a:srgbClr val="FF0000"/>
                </a:solidFill>
              </a:rPr>
              <a:t>As the block moves from A</a:t>
            </a:r>
            <a:r>
              <a:rPr lang="en-US" altLang="en-US" sz="2800" b="1" baseline="-25000" dirty="0">
                <a:solidFill>
                  <a:srgbClr val="FF0000"/>
                </a:solidFill>
              </a:rPr>
              <a:t>2</a:t>
            </a:r>
            <a:r>
              <a:rPr lang="en-US" altLang="en-US" sz="2800" b="1" dirty="0">
                <a:solidFill>
                  <a:srgbClr val="FF0000"/>
                </a:solidFill>
              </a:rPr>
              <a:t> to </a:t>
            </a:r>
            <a:r>
              <a:rPr lang="en-US" altLang="en-US" sz="2800" b="1" dirty="0" err="1">
                <a:solidFill>
                  <a:srgbClr val="FF0000"/>
                </a:solidFill>
              </a:rPr>
              <a:t>A</a:t>
            </a:r>
            <a:r>
              <a:rPr lang="en-US" altLang="en-US" sz="2800" b="1" baseline="-25000" dirty="0" err="1">
                <a:solidFill>
                  <a:srgbClr val="FF0000"/>
                </a:solidFill>
              </a:rPr>
              <a:t>o</a:t>
            </a:r>
            <a:r>
              <a:rPr lang="en-US" altLang="en-US" sz="2800" b="1" dirty="0">
                <a:solidFill>
                  <a:srgbClr val="FF0000"/>
                </a:solidFill>
              </a:rPr>
              <a:t>, is the work positive or negative?</a:t>
            </a:r>
          </a:p>
        </p:txBody>
      </p:sp>
      <p:sp>
        <p:nvSpPr>
          <p:cNvPr id="13" name="Content Placeholder 12"/>
          <p:cNvSpPr>
            <a:spLocks noGrp="1"/>
          </p:cNvSpPr>
          <p:nvPr>
            <p:ph idx="17"/>
          </p:nvPr>
        </p:nvSpPr>
        <p:spPr>
          <a:xfrm>
            <a:off x="2464394" y="5985164"/>
            <a:ext cx="2412406" cy="415636"/>
          </a:xfrm>
        </p:spPr>
        <p:txBody>
          <a:bodyPr/>
          <a:lstStyle/>
          <a:p>
            <a:r>
              <a:rPr lang="en-US" altLang="en-US" b="1" dirty="0"/>
              <a:t>Answer: Positive</a:t>
            </a:r>
            <a:endParaRPr lang="en-US" altLang="en-US" dirty="0"/>
          </a:p>
        </p:txBody>
      </p:sp>
      <p:sp>
        <p:nvSpPr>
          <p:cNvPr id="5" name="Content Placeholder 4"/>
          <p:cNvSpPr>
            <a:spLocks noGrp="1"/>
          </p:cNvSpPr>
          <p:nvPr>
            <p:ph idx="18"/>
          </p:nvPr>
        </p:nvSpPr>
        <p:spPr>
          <a:xfrm>
            <a:off x="5588594" y="6019800"/>
            <a:ext cx="1345606" cy="457200"/>
          </a:xfrm>
        </p:spPr>
        <p:txBody>
          <a:bodyPr/>
          <a:lstStyle/>
          <a:p>
            <a:r>
              <a:rPr lang="en-US" altLang="en-US" b="1" dirty="0"/>
              <a:t>Negative</a:t>
            </a:r>
            <a:endParaRPr lang="en-US" altLang="en-US" dirty="0"/>
          </a:p>
        </p:txBody>
      </p:sp>
      <p:sp>
        <p:nvSpPr>
          <p:cNvPr id="14" name="Rounded Rectangle 13"/>
          <p:cNvSpPr/>
          <p:nvPr/>
        </p:nvSpPr>
        <p:spPr>
          <a:xfrm>
            <a:off x="5380038" y="4238625"/>
            <a:ext cx="2620962" cy="56197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Rounded Rectangle 14"/>
          <p:cNvSpPr/>
          <p:nvPr/>
        </p:nvSpPr>
        <p:spPr>
          <a:xfrm>
            <a:off x="2362199" y="5915025"/>
            <a:ext cx="2617363" cy="56197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230816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10</a:t>
            </a:r>
            <a:endParaRPr lang="en-US" sz="1000" dirty="0"/>
          </a:p>
        </p:txBody>
      </p:sp>
      <p:pic>
        <p:nvPicPr>
          <p:cNvPr id="15" name="Picture 14" descr="As the particle follows its path, r is the distance between mass M and mass m. dr is the change in this distance. theta is the angle between the horizontal and the line connecting the two particles, and dtheta is the change in this angle. The force exerted by each particle on the other are equal and opposite, and attract the particles towards each other along the line connecting the two particl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92" y="1219200"/>
            <a:ext cx="2404508" cy="3203929"/>
          </a:xfrm>
          <a:prstGeom prst="rect">
            <a:avLst/>
          </a:prstGeom>
        </p:spPr>
      </p:pic>
      <p:sp>
        <p:nvSpPr>
          <p:cNvPr id="3" name="Content Placeholder 2"/>
          <p:cNvSpPr>
            <a:spLocks noGrp="1"/>
          </p:cNvSpPr>
          <p:nvPr>
            <p:ph idx="1"/>
          </p:nvPr>
        </p:nvSpPr>
        <p:spPr>
          <a:xfrm>
            <a:off x="2819400" y="1399189"/>
            <a:ext cx="6019800" cy="1039211"/>
          </a:xfrm>
        </p:spPr>
        <p:txBody>
          <a:bodyPr/>
          <a:lstStyle/>
          <a:p>
            <a:pPr>
              <a:spcBef>
                <a:spcPct val="50000"/>
              </a:spcBef>
            </a:pPr>
            <a:r>
              <a:rPr lang="en-US" altLang="en-US" sz="2000" dirty="0"/>
              <a:t>Work of a gravitational force (assume particle </a:t>
            </a:r>
            <a:r>
              <a:rPr lang="en-US" altLang="en-US" sz="2000" i="1" dirty="0"/>
              <a:t>M</a:t>
            </a:r>
            <a:r>
              <a:rPr lang="en-US" altLang="en-US" sz="2000" dirty="0"/>
              <a:t> occupies fixed position </a:t>
            </a:r>
            <a:r>
              <a:rPr lang="en-US" altLang="en-US" sz="2000" i="1" dirty="0"/>
              <a:t>O</a:t>
            </a:r>
            <a:r>
              <a:rPr lang="en-US" altLang="en-US" sz="2000" dirty="0"/>
              <a:t> while particle </a:t>
            </a:r>
            <a:r>
              <a:rPr lang="en-US" altLang="en-US" sz="2000" i="1" dirty="0"/>
              <a:t>m</a:t>
            </a:r>
            <a:r>
              <a:rPr lang="en-US" altLang="en-US" sz="2000" dirty="0"/>
              <a:t> follows path shown),</a:t>
            </a:r>
          </a:p>
        </p:txBody>
      </p:sp>
      <p:graphicFrame>
        <p:nvGraphicFramePr>
          <p:cNvPr id="14" name="Object 2"/>
          <p:cNvGraphicFramePr>
            <a:graphicFrameLocks noChangeAspect="1"/>
          </p:cNvGraphicFramePr>
          <p:nvPr>
            <p:extLst>
              <p:ext uri="{D42A27DB-BD31-4B8C-83A1-F6EECF244321}">
                <p14:modId xmlns:p14="http://schemas.microsoft.com/office/powerpoint/2010/main" val="957868927"/>
              </p:ext>
            </p:extLst>
          </p:nvPr>
        </p:nvGraphicFramePr>
        <p:xfrm>
          <a:off x="3922712" y="2844800"/>
          <a:ext cx="3898900" cy="1574800"/>
        </p:xfrm>
        <a:graphic>
          <a:graphicData uri="http://schemas.openxmlformats.org/presentationml/2006/ole">
            <mc:AlternateContent xmlns:mc="http://schemas.openxmlformats.org/markup-compatibility/2006">
              <mc:Choice xmlns:v="urn:schemas-microsoft-com:vml" Requires="v">
                <p:oleObj spid="_x0000_s95566" name="Equation" r:id="rId4" imgW="3898900" imgH="1574800" progId="Equation.3">
                  <p:embed/>
                </p:oleObj>
              </mc:Choice>
              <mc:Fallback>
                <p:oleObj name="Equation" r:id="rId4" imgW="3898900" imgH="1574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2712" y="2844800"/>
                        <a:ext cx="3898900" cy="157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66214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11</a:t>
            </a:r>
            <a:endParaRPr lang="en-US" dirty="0"/>
          </a:p>
        </p:txBody>
      </p:sp>
      <p:pic>
        <p:nvPicPr>
          <p:cNvPr id="34" name="Picture 33" descr="A block lies on a flat surface that is inclined 15 degrees from the horizontal. Location B is uphill from location A.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753" y="2436586"/>
            <a:ext cx="3349847" cy="1777122"/>
          </a:xfrm>
          <a:prstGeom prst="rect">
            <a:avLst/>
          </a:prstGeom>
        </p:spPr>
      </p:pic>
      <p:sp>
        <p:nvSpPr>
          <p:cNvPr id="28" name="Content Placeholder 27"/>
          <p:cNvSpPr>
            <a:spLocks noGrp="1"/>
          </p:cNvSpPr>
          <p:nvPr>
            <p:ph idx="16"/>
          </p:nvPr>
        </p:nvSpPr>
        <p:spPr>
          <a:xfrm>
            <a:off x="6594842" y="5097780"/>
            <a:ext cx="1223278" cy="457200"/>
          </a:xfrm>
        </p:spPr>
        <p:txBody>
          <a:bodyPr/>
          <a:lstStyle/>
          <a:p>
            <a:pPr>
              <a:spcBef>
                <a:spcPct val="50000"/>
              </a:spcBef>
            </a:pPr>
            <a:r>
              <a:rPr lang="en-US" altLang="en-US" b="1" dirty="0">
                <a:solidFill>
                  <a:schemeClr val="bg2"/>
                </a:solidFill>
              </a:rPr>
              <a:t>Positive</a:t>
            </a:r>
          </a:p>
        </p:txBody>
      </p:sp>
      <p:sp>
        <p:nvSpPr>
          <p:cNvPr id="29" name="Content Placeholder 28"/>
          <p:cNvSpPr>
            <a:spLocks noGrp="1"/>
          </p:cNvSpPr>
          <p:nvPr>
            <p:ph idx="17"/>
          </p:nvPr>
        </p:nvSpPr>
        <p:spPr>
          <a:xfrm>
            <a:off x="7757974" y="5070764"/>
            <a:ext cx="471626" cy="415636"/>
          </a:xfrm>
        </p:spPr>
        <p:txBody>
          <a:bodyPr/>
          <a:lstStyle/>
          <a:p>
            <a:r>
              <a:rPr lang="en-US" altLang="en-US" b="1" dirty="0">
                <a:solidFill>
                  <a:schemeClr val="bg2"/>
                </a:solidFill>
              </a:rPr>
              <a:t>or</a:t>
            </a:r>
          </a:p>
        </p:txBody>
      </p:sp>
      <p:sp>
        <p:nvSpPr>
          <p:cNvPr id="30" name="Content Placeholder 29"/>
          <p:cNvSpPr>
            <a:spLocks noGrp="1"/>
          </p:cNvSpPr>
          <p:nvPr>
            <p:ph idx="18"/>
          </p:nvPr>
        </p:nvSpPr>
        <p:spPr>
          <a:xfrm>
            <a:off x="6531577" y="5562600"/>
            <a:ext cx="2383823" cy="457200"/>
          </a:xfrm>
        </p:spPr>
        <p:txBody>
          <a:bodyPr/>
          <a:lstStyle/>
          <a:p>
            <a:r>
              <a:rPr lang="en-US" altLang="en-US" b="1" dirty="0">
                <a:solidFill>
                  <a:schemeClr val="bg2"/>
                </a:solidFill>
              </a:rPr>
              <a:t>Negative work?</a:t>
            </a:r>
          </a:p>
        </p:txBody>
      </p:sp>
      <p:sp>
        <p:nvSpPr>
          <p:cNvPr id="3" name="Content Placeholder 2"/>
          <p:cNvSpPr>
            <a:spLocks noGrp="1"/>
          </p:cNvSpPr>
          <p:nvPr>
            <p:ph idx="1"/>
          </p:nvPr>
        </p:nvSpPr>
        <p:spPr>
          <a:xfrm>
            <a:off x="457200" y="1776046"/>
            <a:ext cx="6019800" cy="890954"/>
          </a:xfrm>
        </p:spPr>
        <p:txBody>
          <a:bodyPr/>
          <a:lstStyle/>
          <a:p>
            <a:r>
              <a:rPr lang="en-US" altLang="en-US" sz="2800" b="1" dirty="0">
                <a:solidFill>
                  <a:srgbClr val="C00000"/>
                </a:solidFill>
              </a:rPr>
              <a:t>Does the normal force do work as the block slides from B to A?</a:t>
            </a:r>
          </a:p>
        </p:txBody>
      </p:sp>
      <p:sp>
        <p:nvSpPr>
          <p:cNvPr id="21" name="Content Placeholder 20"/>
          <p:cNvSpPr>
            <a:spLocks noGrp="1"/>
          </p:cNvSpPr>
          <p:nvPr>
            <p:ph idx="13"/>
          </p:nvPr>
        </p:nvSpPr>
        <p:spPr>
          <a:xfrm>
            <a:off x="1143000" y="3124200"/>
            <a:ext cx="835515" cy="457200"/>
          </a:xfrm>
        </p:spPr>
        <p:txBody>
          <a:bodyPr/>
          <a:lstStyle/>
          <a:p>
            <a:r>
              <a:rPr lang="en-US" altLang="en-US" b="1" dirty="0"/>
              <a:t>YES</a:t>
            </a:r>
          </a:p>
        </p:txBody>
      </p:sp>
      <p:sp>
        <p:nvSpPr>
          <p:cNvPr id="22" name="Content Placeholder 21"/>
          <p:cNvSpPr>
            <a:spLocks noGrp="1"/>
          </p:cNvSpPr>
          <p:nvPr>
            <p:ph idx="14"/>
          </p:nvPr>
        </p:nvSpPr>
        <p:spPr>
          <a:xfrm>
            <a:off x="3276600" y="3124200"/>
            <a:ext cx="759559" cy="457200"/>
          </a:xfrm>
        </p:spPr>
        <p:txBody>
          <a:bodyPr/>
          <a:lstStyle/>
          <a:p>
            <a:r>
              <a:rPr lang="en-US" altLang="en-US" b="1" dirty="0"/>
              <a:t>NO</a:t>
            </a:r>
          </a:p>
        </p:txBody>
      </p:sp>
      <p:sp>
        <p:nvSpPr>
          <p:cNvPr id="27" name="Content Placeholder 26"/>
          <p:cNvSpPr>
            <a:spLocks noGrp="1"/>
          </p:cNvSpPr>
          <p:nvPr>
            <p:ph idx="15"/>
          </p:nvPr>
        </p:nvSpPr>
        <p:spPr>
          <a:xfrm>
            <a:off x="457200" y="4671646"/>
            <a:ext cx="4648200" cy="890954"/>
          </a:xfrm>
        </p:spPr>
        <p:txBody>
          <a:bodyPr/>
          <a:lstStyle/>
          <a:p>
            <a:pPr>
              <a:spcBef>
                <a:spcPct val="50000"/>
              </a:spcBef>
            </a:pPr>
            <a:r>
              <a:rPr lang="en-US" altLang="en-US" sz="2800" b="1" dirty="0">
                <a:solidFill>
                  <a:srgbClr val="C00000"/>
                </a:solidFill>
              </a:rPr>
              <a:t>Does the weight do work as the block slides from B to A?</a:t>
            </a:r>
          </a:p>
        </p:txBody>
      </p:sp>
      <p:sp>
        <p:nvSpPr>
          <p:cNvPr id="31" name="Content Placeholder 30"/>
          <p:cNvSpPr>
            <a:spLocks noGrp="1"/>
          </p:cNvSpPr>
          <p:nvPr>
            <p:ph idx="19"/>
          </p:nvPr>
        </p:nvSpPr>
        <p:spPr>
          <a:xfrm>
            <a:off x="1371600" y="5943600"/>
            <a:ext cx="835515" cy="457200"/>
          </a:xfrm>
        </p:spPr>
        <p:txBody>
          <a:bodyPr/>
          <a:lstStyle/>
          <a:p>
            <a:r>
              <a:rPr lang="en-US" altLang="en-US" b="1" dirty="0"/>
              <a:t>YES</a:t>
            </a:r>
          </a:p>
        </p:txBody>
      </p:sp>
      <p:sp>
        <p:nvSpPr>
          <p:cNvPr id="32" name="Content Placeholder 31"/>
          <p:cNvSpPr>
            <a:spLocks noGrp="1"/>
          </p:cNvSpPr>
          <p:nvPr>
            <p:ph idx="20"/>
          </p:nvPr>
        </p:nvSpPr>
        <p:spPr>
          <a:xfrm>
            <a:off x="3448050" y="5920740"/>
            <a:ext cx="690508" cy="457200"/>
          </a:xfrm>
        </p:spPr>
        <p:txBody>
          <a:bodyPr/>
          <a:lstStyle/>
          <a:p>
            <a:r>
              <a:rPr lang="en-US" altLang="en-US" b="1" dirty="0"/>
              <a:t>NO</a:t>
            </a:r>
          </a:p>
        </p:txBody>
      </p:sp>
    </p:spTree>
    <p:extLst>
      <p:ext uri="{BB962C8B-B14F-4D97-AF65-F5344CB8AC3E}">
        <p14:creationId xmlns:p14="http://schemas.microsoft.com/office/powerpoint/2010/main" val="979732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31" grpId="0" build="p"/>
      <p:bldP spid="3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12</a:t>
            </a:r>
            <a:endParaRPr lang="en-US" sz="1000" dirty="0"/>
          </a:p>
        </p:txBody>
      </p:sp>
      <p:pic>
        <p:nvPicPr>
          <p:cNvPr id="34" name="Picture 33" descr="A block lies on a flat surface that is inclined 15 degrees from the horizontal. Location B is uphill from location A.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753" y="2436586"/>
            <a:ext cx="3349847" cy="1777122"/>
          </a:xfrm>
          <a:prstGeom prst="rect">
            <a:avLst/>
          </a:prstGeom>
        </p:spPr>
      </p:pic>
      <p:sp>
        <p:nvSpPr>
          <p:cNvPr id="28" name="Content Placeholder 27"/>
          <p:cNvSpPr>
            <a:spLocks noGrp="1"/>
          </p:cNvSpPr>
          <p:nvPr>
            <p:ph idx="16"/>
          </p:nvPr>
        </p:nvSpPr>
        <p:spPr>
          <a:xfrm>
            <a:off x="6594842" y="5097780"/>
            <a:ext cx="1223278" cy="457200"/>
          </a:xfrm>
        </p:spPr>
        <p:txBody>
          <a:bodyPr/>
          <a:lstStyle/>
          <a:p>
            <a:pPr>
              <a:spcBef>
                <a:spcPct val="50000"/>
              </a:spcBef>
            </a:pPr>
            <a:r>
              <a:rPr lang="en-US" altLang="en-US" b="1" dirty="0">
                <a:solidFill>
                  <a:schemeClr val="bg2"/>
                </a:solidFill>
              </a:rPr>
              <a:t>Positive</a:t>
            </a:r>
          </a:p>
        </p:txBody>
      </p:sp>
      <p:sp>
        <p:nvSpPr>
          <p:cNvPr id="29" name="Content Placeholder 28"/>
          <p:cNvSpPr>
            <a:spLocks noGrp="1"/>
          </p:cNvSpPr>
          <p:nvPr>
            <p:ph idx="17"/>
          </p:nvPr>
        </p:nvSpPr>
        <p:spPr>
          <a:xfrm>
            <a:off x="7757974" y="5070764"/>
            <a:ext cx="471626" cy="415636"/>
          </a:xfrm>
        </p:spPr>
        <p:txBody>
          <a:bodyPr/>
          <a:lstStyle/>
          <a:p>
            <a:r>
              <a:rPr lang="en-US" altLang="en-US" b="1" dirty="0">
                <a:solidFill>
                  <a:schemeClr val="bg2"/>
                </a:solidFill>
              </a:rPr>
              <a:t>or</a:t>
            </a:r>
          </a:p>
        </p:txBody>
      </p:sp>
      <p:sp>
        <p:nvSpPr>
          <p:cNvPr id="30" name="Content Placeholder 29"/>
          <p:cNvSpPr>
            <a:spLocks noGrp="1"/>
          </p:cNvSpPr>
          <p:nvPr>
            <p:ph idx="18"/>
          </p:nvPr>
        </p:nvSpPr>
        <p:spPr>
          <a:xfrm>
            <a:off x="6531577" y="5562600"/>
            <a:ext cx="2383823" cy="457200"/>
          </a:xfrm>
        </p:spPr>
        <p:txBody>
          <a:bodyPr/>
          <a:lstStyle/>
          <a:p>
            <a:r>
              <a:rPr lang="en-US" altLang="en-US" b="1" dirty="0">
                <a:solidFill>
                  <a:schemeClr val="bg2"/>
                </a:solidFill>
              </a:rPr>
              <a:t>Negative work?</a:t>
            </a:r>
          </a:p>
        </p:txBody>
      </p:sp>
      <p:sp>
        <p:nvSpPr>
          <p:cNvPr id="3" name="Content Placeholder 2"/>
          <p:cNvSpPr>
            <a:spLocks noGrp="1"/>
          </p:cNvSpPr>
          <p:nvPr>
            <p:ph idx="1"/>
          </p:nvPr>
        </p:nvSpPr>
        <p:spPr>
          <a:xfrm>
            <a:off x="457200" y="1776046"/>
            <a:ext cx="6019800" cy="890954"/>
          </a:xfrm>
        </p:spPr>
        <p:txBody>
          <a:bodyPr/>
          <a:lstStyle/>
          <a:p>
            <a:r>
              <a:rPr lang="en-US" altLang="en-US" sz="2800" b="1" dirty="0">
                <a:solidFill>
                  <a:srgbClr val="C00000"/>
                </a:solidFill>
              </a:rPr>
              <a:t>Does the normal force do work as the block slides from B to A?</a:t>
            </a:r>
          </a:p>
        </p:txBody>
      </p:sp>
      <p:sp>
        <p:nvSpPr>
          <p:cNvPr id="21" name="Content Placeholder 20"/>
          <p:cNvSpPr>
            <a:spLocks noGrp="1"/>
          </p:cNvSpPr>
          <p:nvPr>
            <p:ph idx="13"/>
          </p:nvPr>
        </p:nvSpPr>
        <p:spPr>
          <a:xfrm>
            <a:off x="1143000" y="3124200"/>
            <a:ext cx="835515" cy="457200"/>
          </a:xfrm>
        </p:spPr>
        <p:txBody>
          <a:bodyPr/>
          <a:lstStyle/>
          <a:p>
            <a:r>
              <a:rPr lang="en-US" altLang="en-US" b="1" dirty="0"/>
              <a:t>YES</a:t>
            </a:r>
          </a:p>
        </p:txBody>
      </p:sp>
      <p:sp>
        <p:nvSpPr>
          <p:cNvPr id="22" name="Content Placeholder 21"/>
          <p:cNvSpPr>
            <a:spLocks noGrp="1"/>
          </p:cNvSpPr>
          <p:nvPr>
            <p:ph idx="14"/>
          </p:nvPr>
        </p:nvSpPr>
        <p:spPr>
          <a:xfrm>
            <a:off x="3276600" y="3124200"/>
            <a:ext cx="1828800" cy="457200"/>
          </a:xfrm>
        </p:spPr>
        <p:txBody>
          <a:bodyPr/>
          <a:lstStyle/>
          <a:p>
            <a:r>
              <a:rPr lang="en-US" altLang="en-US" b="1" dirty="0"/>
              <a:t>Answer: NO</a:t>
            </a:r>
          </a:p>
        </p:txBody>
      </p:sp>
      <p:sp>
        <p:nvSpPr>
          <p:cNvPr id="27" name="Content Placeholder 26"/>
          <p:cNvSpPr>
            <a:spLocks noGrp="1"/>
          </p:cNvSpPr>
          <p:nvPr>
            <p:ph idx="15"/>
          </p:nvPr>
        </p:nvSpPr>
        <p:spPr>
          <a:xfrm>
            <a:off x="457200" y="4671646"/>
            <a:ext cx="4648200" cy="890954"/>
          </a:xfrm>
        </p:spPr>
        <p:txBody>
          <a:bodyPr/>
          <a:lstStyle/>
          <a:p>
            <a:pPr>
              <a:spcBef>
                <a:spcPct val="50000"/>
              </a:spcBef>
            </a:pPr>
            <a:r>
              <a:rPr lang="en-US" altLang="en-US" sz="2800" b="1" dirty="0">
                <a:solidFill>
                  <a:srgbClr val="C00000"/>
                </a:solidFill>
              </a:rPr>
              <a:t>Does the weight do work as the block slides from B to A?</a:t>
            </a:r>
          </a:p>
        </p:txBody>
      </p:sp>
      <p:sp>
        <p:nvSpPr>
          <p:cNvPr id="31" name="Content Placeholder 30"/>
          <p:cNvSpPr>
            <a:spLocks noGrp="1"/>
          </p:cNvSpPr>
          <p:nvPr>
            <p:ph idx="19"/>
          </p:nvPr>
        </p:nvSpPr>
        <p:spPr>
          <a:xfrm>
            <a:off x="990600" y="5943600"/>
            <a:ext cx="1981200" cy="457200"/>
          </a:xfrm>
        </p:spPr>
        <p:txBody>
          <a:bodyPr/>
          <a:lstStyle/>
          <a:p>
            <a:r>
              <a:rPr lang="en-US" altLang="en-US" b="1" dirty="0"/>
              <a:t>Answer: YES</a:t>
            </a:r>
          </a:p>
        </p:txBody>
      </p:sp>
      <p:sp>
        <p:nvSpPr>
          <p:cNvPr id="32" name="Content Placeholder 31"/>
          <p:cNvSpPr>
            <a:spLocks noGrp="1"/>
          </p:cNvSpPr>
          <p:nvPr>
            <p:ph idx="20"/>
          </p:nvPr>
        </p:nvSpPr>
        <p:spPr>
          <a:xfrm>
            <a:off x="3448050" y="5920740"/>
            <a:ext cx="690508" cy="457200"/>
          </a:xfrm>
        </p:spPr>
        <p:txBody>
          <a:bodyPr/>
          <a:lstStyle/>
          <a:p>
            <a:r>
              <a:rPr lang="en-US" altLang="en-US" b="1" dirty="0"/>
              <a:t>NO</a:t>
            </a:r>
          </a:p>
        </p:txBody>
      </p:sp>
      <p:sp>
        <p:nvSpPr>
          <p:cNvPr id="15" name="Rounded Rectangle 14"/>
          <p:cNvSpPr/>
          <p:nvPr/>
        </p:nvSpPr>
        <p:spPr>
          <a:xfrm>
            <a:off x="3003550" y="3019425"/>
            <a:ext cx="2101850" cy="56197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ounded Rectangle 15"/>
          <p:cNvSpPr/>
          <p:nvPr/>
        </p:nvSpPr>
        <p:spPr>
          <a:xfrm>
            <a:off x="990600" y="5867400"/>
            <a:ext cx="2133600" cy="56197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Rounded Rectangle 16"/>
          <p:cNvSpPr/>
          <p:nvPr/>
        </p:nvSpPr>
        <p:spPr>
          <a:xfrm>
            <a:off x="6582683" y="5045392"/>
            <a:ext cx="1187450" cy="56197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3254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
            <a:ext cx="8229600" cy="670560"/>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13</a:t>
            </a:r>
            <a:endParaRPr lang="en-US" sz="1000" dirty="0"/>
          </a:p>
        </p:txBody>
      </p:sp>
      <p:sp>
        <p:nvSpPr>
          <p:cNvPr id="3" name="Content Placeholder 2"/>
          <p:cNvSpPr>
            <a:spLocks noGrp="1"/>
          </p:cNvSpPr>
          <p:nvPr>
            <p:ph idx="1"/>
          </p:nvPr>
        </p:nvSpPr>
        <p:spPr>
          <a:xfrm>
            <a:off x="457200" y="1626541"/>
            <a:ext cx="8610600" cy="467383"/>
          </a:xfrm>
        </p:spPr>
        <p:txBody>
          <a:bodyPr/>
          <a:lstStyle/>
          <a:p>
            <a:pPr>
              <a:spcBef>
                <a:spcPts val="0"/>
              </a:spcBef>
            </a:pPr>
            <a:r>
              <a:rPr lang="en-US" altLang="en-US" dirty="0"/>
              <a:t>Forces which </a:t>
            </a:r>
            <a:r>
              <a:rPr lang="en-US" altLang="en-US" i="1" dirty="0"/>
              <a:t>do not</a:t>
            </a:r>
            <a:r>
              <a:rPr lang="en-US" altLang="en-US" dirty="0"/>
              <a:t> do work</a:t>
            </a:r>
          </a:p>
        </p:txBody>
      </p:sp>
      <p:graphicFrame>
        <p:nvGraphicFramePr>
          <p:cNvPr id="11" name="Object 10"/>
          <p:cNvGraphicFramePr>
            <a:graphicFrameLocks noChangeAspect="1"/>
          </p:cNvGraphicFramePr>
          <p:nvPr>
            <p:extLst>
              <p:ext uri="{D42A27DB-BD31-4B8C-83A1-F6EECF244321}">
                <p14:modId xmlns:p14="http://schemas.microsoft.com/office/powerpoint/2010/main" val="1628521837"/>
              </p:ext>
            </p:extLst>
          </p:nvPr>
        </p:nvGraphicFramePr>
        <p:xfrm>
          <a:off x="4240222" y="1670273"/>
          <a:ext cx="2258676" cy="438578"/>
        </p:xfrm>
        <a:graphic>
          <a:graphicData uri="http://schemas.openxmlformats.org/presentationml/2006/ole">
            <mc:AlternateContent xmlns:mc="http://schemas.openxmlformats.org/markup-compatibility/2006">
              <mc:Choice xmlns:v="urn:schemas-microsoft-com:vml" Requires="v">
                <p:oleObj spid="_x0000_s96589" name="Equation" r:id="rId3" imgW="1307880" imgH="253800" progId="Equation.DSMT4">
                  <p:embed/>
                </p:oleObj>
              </mc:Choice>
              <mc:Fallback>
                <p:oleObj name="Equation" r:id="rId3" imgW="1307880" imgH="253800" progId="Equation.DSMT4">
                  <p:embed/>
                  <p:pic>
                    <p:nvPicPr>
                      <p:cNvPr id="0" name=""/>
                      <p:cNvPicPr/>
                      <p:nvPr/>
                    </p:nvPicPr>
                    <p:blipFill>
                      <a:blip r:embed="rId4"/>
                      <a:stretch>
                        <a:fillRect/>
                      </a:stretch>
                    </p:blipFill>
                    <p:spPr>
                      <a:xfrm>
                        <a:off x="4240222" y="1670273"/>
                        <a:ext cx="2258676" cy="438578"/>
                      </a:xfrm>
                      <a:prstGeom prst="rect">
                        <a:avLst/>
                      </a:prstGeom>
                    </p:spPr>
                  </p:pic>
                </p:oleObj>
              </mc:Fallback>
            </mc:AlternateContent>
          </a:graphicData>
        </a:graphic>
      </p:graphicFrame>
      <p:sp>
        <p:nvSpPr>
          <p:cNvPr id="6" name="Content Placeholder 5"/>
          <p:cNvSpPr>
            <a:spLocks noGrp="1"/>
          </p:cNvSpPr>
          <p:nvPr>
            <p:ph idx="13"/>
          </p:nvPr>
        </p:nvSpPr>
        <p:spPr>
          <a:xfrm>
            <a:off x="533400" y="2209800"/>
            <a:ext cx="6934200" cy="497670"/>
          </a:xfrm>
        </p:spPr>
        <p:txBody>
          <a:bodyPr/>
          <a:lstStyle/>
          <a:p>
            <a:pPr marL="292608" indent="-292608">
              <a:buFontTx/>
              <a:buChar char="•"/>
            </a:pPr>
            <a:r>
              <a:rPr lang="en-US" altLang="en-US" dirty="0"/>
              <a:t>Reaction at frictionless pin supporting rotating body,</a:t>
            </a:r>
          </a:p>
        </p:txBody>
      </p:sp>
      <p:sp>
        <p:nvSpPr>
          <p:cNvPr id="7" name="Content Placeholder 6"/>
          <p:cNvSpPr>
            <a:spLocks noGrp="1"/>
          </p:cNvSpPr>
          <p:nvPr>
            <p:ph idx="14"/>
          </p:nvPr>
        </p:nvSpPr>
        <p:spPr>
          <a:xfrm>
            <a:off x="533400" y="2819400"/>
            <a:ext cx="5943600" cy="836734"/>
          </a:xfrm>
        </p:spPr>
        <p:txBody>
          <a:bodyPr/>
          <a:lstStyle/>
          <a:p>
            <a:pPr marL="292608" indent="-292608">
              <a:buFontTx/>
              <a:buChar char="•"/>
            </a:pPr>
            <a:r>
              <a:rPr lang="en-US" altLang="en-US" dirty="0"/>
              <a:t>Reaction at frictionless surface when body in contact moves along surface,</a:t>
            </a:r>
          </a:p>
        </p:txBody>
      </p:sp>
      <p:sp>
        <p:nvSpPr>
          <p:cNvPr id="8" name="Content Placeholder 7"/>
          <p:cNvSpPr>
            <a:spLocks noGrp="1"/>
          </p:cNvSpPr>
          <p:nvPr>
            <p:ph idx="15"/>
          </p:nvPr>
        </p:nvSpPr>
        <p:spPr>
          <a:xfrm>
            <a:off x="533400" y="3657600"/>
            <a:ext cx="6248400" cy="520456"/>
          </a:xfrm>
        </p:spPr>
        <p:txBody>
          <a:bodyPr/>
          <a:lstStyle/>
          <a:p>
            <a:pPr marL="292608" indent="-292608">
              <a:buFontTx/>
              <a:buChar char="•"/>
            </a:pPr>
            <a:r>
              <a:rPr lang="en-US" altLang="en-US" dirty="0"/>
              <a:t>Reaction at a roller moving along its track, and</a:t>
            </a:r>
          </a:p>
        </p:txBody>
      </p:sp>
      <p:sp>
        <p:nvSpPr>
          <p:cNvPr id="9" name="Content Placeholder 8"/>
          <p:cNvSpPr>
            <a:spLocks noGrp="1"/>
          </p:cNvSpPr>
          <p:nvPr>
            <p:ph idx="16"/>
          </p:nvPr>
        </p:nvSpPr>
        <p:spPr>
          <a:xfrm>
            <a:off x="533400" y="4267200"/>
            <a:ext cx="5943600" cy="760667"/>
          </a:xfrm>
        </p:spPr>
        <p:txBody>
          <a:bodyPr/>
          <a:lstStyle/>
          <a:p>
            <a:pPr marL="292608" indent="-292608">
              <a:buFontTx/>
              <a:buChar char="•"/>
            </a:pPr>
            <a:r>
              <a:rPr lang="en-US" altLang="en-US" dirty="0"/>
              <a:t>Weight of a body when its center of gravity moves horizontally.</a:t>
            </a:r>
          </a:p>
        </p:txBody>
      </p:sp>
    </p:spTree>
    <p:extLst>
      <p:ext uri="{BB962C8B-B14F-4D97-AF65-F5344CB8AC3E}">
        <p14:creationId xmlns:p14="http://schemas.microsoft.com/office/powerpoint/2010/main" val="731240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D58ACC0-16A4-48AC-B396-E0CC1D08988A}"/>
              </a:ext>
            </a:extLst>
          </p:cNvPr>
          <p:cNvSpPr>
            <a:spLocks noGrp="1"/>
          </p:cNvSpPr>
          <p:nvPr>
            <p:ph type="ctrTitle"/>
          </p:nvPr>
        </p:nvSpPr>
        <p:spPr>
          <a:xfrm>
            <a:off x="65952" y="2700188"/>
            <a:ext cx="4293870" cy="609600"/>
          </a:xfrm>
        </p:spPr>
        <p:txBody>
          <a:bodyPr anchor="ctr"/>
          <a:lstStyle/>
          <a:p>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Chapter 13</a:t>
            </a:r>
            <a:endParaRPr lang="en-IN" dirty="0">
              <a:solidFill>
                <a:schemeClr val="tx1"/>
              </a:solidFill>
            </a:endParaRPr>
          </a:p>
        </p:txBody>
      </p:sp>
      <p:sp>
        <p:nvSpPr>
          <p:cNvPr id="11" name="Text Placeholder 2">
            <a:extLst>
              <a:ext uri="{FF2B5EF4-FFF2-40B4-BE49-F238E27FC236}">
                <a16:creationId xmlns:a16="http://schemas.microsoft.com/office/drawing/2014/main" id="{42370D86-29C5-4AEB-9488-3AD7A2AF252D}"/>
              </a:ext>
            </a:extLst>
          </p:cNvPr>
          <p:cNvSpPr>
            <a:spLocks noGrp="1"/>
          </p:cNvSpPr>
          <p:nvPr>
            <p:ph type="body" sz="quarter" idx="10"/>
          </p:nvPr>
        </p:nvSpPr>
        <p:spPr>
          <a:xfrm>
            <a:off x="65952" y="3376561"/>
            <a:ext cx="4293870" cy="990600"/>
          </a:xfrm>
        </p:spPr>
        <p:txBody>
          <a:bodyPr anchor="ctr"/>
          <a:lstStyle/>
          <a:p>
            <a:r>
              <a:rPr lang="en-US" altLang="en-US" sz="2800" dirty="0">
                <a:solidFill>
                  <a:schemeClr val="tx1"/>
                </a:solidFill>
                <a:latin typeface="Times New Roman" panose="02020603050405020304" pitchFamily="18" charset="0"/>
                <a:ea typeface="ＭＳ Ｐゴシック" pitchFamily="34" charset="-128"/>
                <a:cs typeface="Times New Roman" panose="02020603050405020304" pitchFamily="18" charset="0"/>
              </a:rPr>
              <a:t>Kinetics of Particles: Energy and Momentum Methods</a:t>
            </a:r>
          </a:p>
        </p:txBody>
      </p:sp>
      <p:pic>
        <p:nvPicPr>
          <p:cNvPr id="12" name="Picture 11">
            <a:extLst>
              <a:ext uri="{FF2B5EF4-FFF2-40B4-BE49-F238E27FC236}">
                <a16:creationId xmlns:a16="http://schemas.microsoft.com/office/drawing/2014/main" id="{68FFF42D-3041-4DD1-AC8C-11B7795B8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133600"/>
            <a:ext cx="4444826" cy="2827071"/>
          </a:xfrm>
          <a:prstGeom prst="rect">
            <a:avLst/>
          </a:prstGeom>
        </p:spPr>
      </p:pic>
    </p:spTree>
    <p:extLst>
      <p:ext uri="{BB962C8B-B14F-4D97-AF65-F5344CB8AC3E}">
        <p14:creationId xmlns:p14="http://schemas.microsoft.com/office/powerpoint/2010/main" val="692096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Principle of Work &amp; Energy</a:t>
            </a:r>
            <a:endParaRPr lang="en-US" sz="1000" b="1" dirty="0"/>
          </a:p>
        </p:txBody>
      </p:sp>
      <p:pic>
        <p:nvPicPr>
          <p:cNvPr id="35" name="Picture 34" descr="Force F is resolved into two components: the tangential component Ft acts in the direction of particle motion, while the normal component Fn acts perpendicular to particle mo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2435735" cy="1822543"/>
          </a:xfrm>
          <a:prstGeom prst="rect">
            <a:avLst/>
          </a:prstGeom>
        </p:spPr>
      </p:pic>
      <p:sp>
        <p:nvSpPr>
          <p:cNvPr id="3" name="Content Placeholder 2"/>
          <p:cNvSpPr>
            <a:spLocks noGrp="1"/>
          </p:cNvSpPr>
          <p:nvPr>
            <p:ph idx="1"/>
          </p:nvPr>
        </p:nvSpPr>
        <p:spPr>
          <a:xfrm>
            <a:off x="2895600" y="1028700"/>
            <a:ext cx="5791200" cy="457200"/>
          </a:xfrm>
        </p:spPr>
        <p:txBody>
          <a:bodyPr/>
          <a:lstStyle/>
          <a:p>
            <a:pPr marL="292608" indent="-292608">
              <a:spcBef>
                <a:spcPct val="50000"/>
              </a:spcBef>
              <a:buFontTx/>
              <a:buChar char="•"/>
            </a:pPr>
            <a:r>
              <a:rPr lang="en-US" altLang="en-US" sz="2000" dirty="0"/>
              <a:t>Consider a particle of mass </a:t>
            </a:r>
            <a:r>
              <a:rPr lang="en-US" altLang="en-US" sz="2000" i="1" dirty="0"/>
              <a:t>m </a:t>
            </a:r>
            <a:r>
              <a:rPr lang="en-US" altLang="en-US" sz="2000" dirty="0"/>
              <a:t>acted upon by force </a:t>
            </a:r>
          </a:p>
        </p:txBody>
      </p:sp>
      <p:graphicFrame>
        <p:nvGraphicFramePr>
          <p:cNvPr id="23" name="Object 6"/>
          <p:cNvGraphicFramePr>
            <a:graphicFrameLocks noChangeAspect="1"/>
          </p:cNvGraphicFramePr>
          <p:nvPr>
            <p:extLst>
              <p:ext uri="{D42A27DB-BD31-4B8C-83A1-F6EECF244321}">
                <p14:modId xmlns:p14="http://schemas.microsoft.com/office/powerpoint/2010/main" val="1848211350"/>
              </p:ext>
            </p:extLst>
          </p:nvPr>
        </p:nvGraphicFramePr>
        <p:xfrm>
          <a:off x="8390537" y="1100234"/>
          <a:ext cx="265895" cy="306803"/>
        </p:xfrm>
        <a:graphic>
          <a:graphicData uri="http://schemas.openxmlformats.org/presentationml/2006/ole">
            <mc:AlternateContent xmlns:mc="http://schemas.openxmlformats.org/markup-compatibility/2006">
              <mc:Choice xmlns:v="urn:schemas-microsoft-com:vml" Requires="v">
                <p:oleObj spid="_x0000_s195592" name="Equation" r:id="rId4" imgW="164880" imgH="190440" progId="Equation.DSMT4">
                  <p:embed/>
                </p:oleObj>
              </mc:Choice>
              <mc:Fallback>
                <p:oleObj name="Equation" r:id="rId4" imgW="164880" imgH="190440" progId="Equation.DSMT4">
                  <p:embed/>
                  <p:pic>
                    <p:nvPicPr>
                      <p:cNvPr id="0" name=""/>
                      <p:cNvPicPr>
                        <a:picLocks noChangeAspect="1" noChangeArrowheads="1"/>
                      </p:cNvPicPr>
                      <p:nvPr/>
                    </p:nvPicPr>
                    <p:blipFill>
                      <a:blip r:embed="rId5"/>
                      <a:srcRect/>
                      <a:stretch>
                        <a:fillRect/>
                      </a:stretch>
                    </p:blipFill>
                    <p:spPr bwMode="auto">
                      <a:xfrm>
                        <a:off x="8390537" y="1100234"/>
                        <a:ext cx="265895" cy="306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5"/>
          <p:cNvGraphicFramePr>
            <a:graphicFrameLocks noChangeAspect="1"/>
          </p:cNvGraphicFramePr>
          <p:nvPr>
            <p:extLst>
              <p:ext uri="{D42A27DB-BD31-4B8C-83A1-F6EECF244321}">
                <p14:modId xmlns:p14="http://schemas.microsoft.com/office/powerpoint/2010/main" val="909754637"/>
              </p:ext>
            </p:extLst>
          </p:nvPr>
        </p:nvGraphicFramePr>
        <p:xfrm>
          <a:off x="4195849" y="1543803"/>
          <a:ext cx="1717505" cy="1153677"/>
        </p:xfrm>
        <a:graphic>
          <a:graphicData uri="http://schemas.openxmlformats.org/presentationml/2006/ole">
            <mc:AlternateContent xmlns:mc="http://schemas.openxmlformats.org/markup-compatibility/2006">
              <mc:Choice xmlns:v="urn:schemas-microsoft-com:vml" Requires="v">
                <p:oleObj spid="_x0000_s195593" name="Equation" r:id="rId6" imgW="2514600" imgH="1689100" progId="Equation.3">
                  <p:embed/>
                </p:oleObj>
              </mc:Choice>
              <mc:Fallback>
                <p:oleObj name="Equation" r:id="rId6" imgW="2514600" imgH="168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5849" y="1543803"/>
                        <a:ext cx="1717505" cy="1153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3"/>
          </p:nvPr>
        </p:nvSpPr>
        <p:spPr>
          <a:xfrm>
            <a:off x="2895601" y="2769870"/>
            <a:ext cx="3262834" cy="457200"/>
          </a:xfrm>
        </p:spPr>
        <p:txBody>
          <a:bodyPr/>
          <a:lstStyle/>
          <a:p>
            <a:pPr marL="292608" indent="-292608">
              <a:buFont typeface="Arial" panose="020B0604020202020204" pitchFamily="34" charset="0"/>
              <a:buChar char="•"/>
            </a:pPr>
            <a:r>
              <a:rPr lang="en-US" altLang="en-US" sz="2000" dirty="0"/>
              <a:t>Integrating from </a:t>
            </a:r>
            <a:r>
              <a:rPr lang="en-US" altLang="en-US" sz="2000" i="1" dirty="0"/>
              <a:t>A</a:t>
            </a:r>
            <a:r>
              <a:rPr lang="en-US" altLang="en-US" sz="2000" baseline="-25000" dirty="0"/>
              <a:t>1</a:t>
            </a:r>
            <a:r>
              <a:rPr lang="en-US" altLang="en-US" sz="2000" dirty="0"/>
              <a:t> to </a:t>
            </a:r>
            <a:r>
              <a:rPr lang="en-US" altLang="en-US" sz="2000" i="1" dirty="0"/>
              <a:t>A</a:t>
            </a:r>
            <a:r>
              <a:rPr lang="en-US" altLang="en-US" sz="2000" baseline="-25000" dirty="0"/>
              <a:t>2</a:t>
            </a:r>
            <a:r>
              <a:rPr lang="en-US" altLang="en-US" sz="2000" dirty="0"/>
              <a:t> ,</a:t>
            </a:r>
          </a:p>
        </p:txBody>
      </p:sp>
      <p:graphicFrame>
        <p:nvGraphicFramePr>
          <p:cNvPr id="31" name="Object 4"/>
          <p:cNvGraphicFramePr>
            <a:graphicFrameLocks noChangeAspect="1"/>
          </p:cNvGraphicFramePr>
          <p:nvPr>
            <p:extLst>
              <p:ext uri="{D42A27DB-BD31-4B8C-83A1-F6EECF244321}">
                <p14:modId xmlns:p14="http://schemas.microsoft.com/office/powerpoint/2010/main" val="1848007379"/>
              </p:ext>
            </p:extLst>
          </p:nvPr>
        </p:nvGraphicFramePr>
        <p:xfrm>
          <a:off x="4208280" y="3282708"/>
          <a:ext cx="4019917" cy="1133554"/>
        </p:xfrm>
        <a:graphic>
          <a:graphicData uri="http://schemas.openxmlformats.org/presentationml/2006/ole">
            <mc:AlternateContent xmlns:mc="http://schemas.openxmlformats.org/markup-compatibility/2006">
              <mc:Choice xmlns:v="urn:schemas-microsoft-com:vml" Requires="v">
                <p:oleObj spid="_x0000_s195594" name="Equation" r:id="rId8" imgW="4864100" imgH="1371600" progId="Equation.3">
                  <p:embed/>
                </p:oleObj>
              </mc:Choice>
              <mc:Fallback>
                <p:oleObj name="Equation" r:id="rId8" imgW="4864100" imgH="1371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280" y="3282708"/>
                        <a:ext cx="4019917" cy="1133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Content Placeholder 15"/>
          <p:cNvSpPr>
            <a:spLocks noGrp="1"/>
          </p:cNvSpPr>
          <p:nvPr>
            <p:ph idx="14"/>
          </p:nvPr>
        </p:nvSpPr>
        <p:spPr>
          <a:xfrm>
            <a:off x="2895600" y="4548479"/>
            <a:ext cx="2808226" cy="377851"/>
          </a:xfrm>
        </p:spPr>
        <p:txBody>
          <a:bodyPr/>
          <a:lstStyle/>
          <a:p>
            <a:pPr marL="292608" indent="-292608">
              <a:buFont typeface="Arial" panose="020B0604020202020204" pitchFamily="34" charset="0"/>
              <a:buChar char="•"/>
            </a:pPr>
            <a:r>
              <a:rPr lang="en-US" altLang="en-US" sz="2000" i="1" dirty="0"/>
              <a:t>The work of the force</a:t>
            </a:r>
            <a:endParaRPr lang="en-US" sz="2000" dirty="0"/>
          </a:p>
        </p:txBody>
      </p:sp>
      <p:graphicFrame>
        <p:nvGraphicFramePr>
          <p:cNvPr id="24" name="Object 3"/>
          <p:cNvGraphicFramePr>
            <a:graphicFrameLocks noChangeAspect="1"/>
          </p:cNvGraphicFramePr>
          <p:nvPr>
            <p:extLst>
              <p:ext uri="{D42A27DB-BD31-4B8C-83A1-F6EECF244321}">
                <p14:modId xmlns:p14="http://schemas.microsoft.com/office/powerpoint/2010/main" val="1980183104"/>
              </p:ext>
            </p:extLst>
          </p:nvPr>
        </p:nvGraphicFramePr>
        <p:xfrm>
          <a:off x="5528310" y="4579620"/>
          <a:ext cx="228600" cy="279400"/>
        </p:xfrm>
        <a:graphic>
          <a:graphicData uri="http://schemas.openxmlformats.org/presentationml/2006/ole">
            <mc:AlternateContent xmlns:mc="http://schemas.openxmlformats.org/markup-compatibility/2006">
              <mc:Choice xmlns:v="urn:schemas-microsoft-com:vml" Requires="v">
                <p:oleObj spid="_x0000_s195595" name="Equation" r:id="rId10" imgW="228600" imgH="279400" progId="Equation.3">
                  <p:embed/>
                </p:oleObj>
              </mc:Choice>
              <mc:Fallback>
                <p:oleObj name="Equation" r:id="rId10" imgW="228600" imgH="279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8310" y="4579620"/>
                        <a:ext cx="2286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Content Placeholder 16"/>
          <p:cNvSpPr>
            <a:spLocks noGrp="1"/>
          </p:cNvSpPr>
          <p:nvPr>
            <p:ph idx="15"/>
          </p:nvPr>
        </p:nvSpPr>
        <p:spPr>
          <a:xfrm>
            <a:off x="5756910" y="4533554"/>
            <a:ext cx="2884426" cy="415636"/>
          </a:xfrm>
        </p:spPr>
        <p:txBody>
          <a:bodyPr/>
          <a:lstStyle/>
          <a:p>
            <a:pPr>
              <a:spcBef>
                <a:spcPct val="50000"/>
              </a:spcBef>
            </a:pPr>
            <a:r>
              <a:rPr lang="en-US" altLang="en-US" sz="2000" i="1" dirty="0"/>
              <a:t>is equal to the change in</a:t>
            </a:r>
            <a:endParaRPr lang="en-US" altLang="en-US" sz="2000" dirty="0"/>
          </a:p>
        </p:txBody>
      </p:sp>
      <p:sp>
        <p:nvSpPr>
          <p:cNvPr id="27" name="Content Placeholder 26"/>
          <p:cNvSpPr>
            <a:spLocks noGrp="1"/>
          </p:cNvSpPr>
          <p:nvPr>
            <p:ph idx="17"/>
          </p:nvPr>
        </p:nvSpPr>
        <p:spPr>
          <a:xfrm>
            <a:off x="3227933" y="4876800"/>
            <a:ext cx="3172867" cy="415636"/>
          </a:xfrm>
        </p:spPr>
        <p:txBody>
          <a:bodyPr/>
          <a:lstStyle/>
          <a:p>
            <a:r>
              <a:rPr lang="en-US" altLang="en-US" sz="2000" i="1" dirty="0"/>
              <a:t>kinetic energy of the particle</a:t>
            </a:r>
            <a:r>
              <a:rPr lang="en-US" altLang="en-US" sz="2000" dirty="0"/>
              <a:t>.</a:t>
            </a:r>
          </a:p>
        </p:txBody>
      </p:sp>
      <p:sp>
        <p:nvSpPr>
          <p:cNvPr id="18" name="Content Placeholder 17"/>
          <p:cNvSpPr>
            <a:spLocks noGrp="1"/>
          </p:cNvSpPr>
          <p:nvPr>
            <p:ph idx="16"/>
          </p:nvPr>
        </p:nvSpPr>
        <p:spPr>
          <a:xfrm>
            <a:off x="2895600" y="5402580"/>
            <a:ext cx="5791200" cy="457200"/>
          </a:xfrm>
        </p:spPr>
        <p:txBody>
          <a:bodyPr/>
          <a:lstStyle/>
          <a:p>
            <a:pPr marL="292608" indent="-292608">
              <a:buFont typeface="Arial" panose="020B0604020202020204" pitchFamily="34" charset="0"/>
              <a:buChar char="•"/>
            </a:pPr>
            <a:r>
              <a:rPr lang="en-US" altLang="en-US" sz="2000" dirty="0"/>
              <a:t>Units of work and kinetic energy are the same:</a:t>
            </a:r>
          </a:p>
        </p:txBody>
      </p:sp>
      <p:graphicFrame>
        <p:nvGraphicFramePr>
          <p:cNvPr id="33" name="Object 2"/>
          <p:cNvGraphicFramePr>
            <a:graphicFrameLocks noChangeAspect="1"/>
          </p:cNvGraphicFramePr>
          <p:nvPr>
            <p:extLst>
              <p:ext uri="{D42A27DB-BD31-4B8C-83A1-F6EECF244321}">
                <p14:modId xmlns:p14="http://schemas.microsoft.com/office/powerpoint/2010/main" val="2494681601"/>
              </p:ext>
            </p:extLst>
          </p:nvPr>
        </p:nvGraphicFramePr>
        <p:xfrm>
          <a:off x="4362578" y="5875873"/>
          <a:ext cx="3482720" cy="572502"/>
        </p:xfrm>
        <a:graphic>
          <a:graphicData uri="http://schemas.openxmlformats.org/presentationml/2006/ole">
            <mc:AlternateContent xmlns:mc="http://schemas.openxmlformats.org/markup-compatibility/2006">
              <mc:Choice xmlns:v="urn:schemas-microsoft-com:vml" Requires="v">
                <p:oleObj spid="_x0000_s195596" name="Equation" r:id="rId12" imgW="4635500" imgH="762000" progId="Equation.DSMT4">
                  <p:embed/>
                </p:oleObj>
              </mc:Choice>
              <mc:Fallback>
                <p:oleObj name="Equation" r:id="rId12" imgW="4635500" imgH="7620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62578" y="5875873"/>
                        <a:ext cx="3482720" cy="572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9099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460"/>
            <a:ext cx="8229600" cy="1187940"/>
          </a:xfrm>
        </p:spPr>
        <p:txBody>
          <a:bodyPr/>
          <a:lstStyle/>
          <a:p>
            <a:r>
              <a:rPr lang="en-US" altLang="en-US" b="1" dirty="0">
                <a:ea typeface="ＭＳ Ｐゴシック" pitchFamily="34" charset="-128"/>
              </a:rPr>
              <a:t>Applications of the Principle of Work and Energy </a:t>
            </a:r>
            <a:r>
              <a:rPr lang="en-US" altLang="en-US" sz="1000" dirty="0">
                <a:ea typeface="ＭＳ Ｐゴシック" pitchFamily="34" charset="-128"/>
              </a:rPr>
              <a:t>1</a:t>
            </a:r>
            <a:endParaRPr lang="en-US" sz="1000" dirty="0"/>
          </a:p>
        </p:txBody>
      </p:sp>
      <p:pic>
        <p:nvPicPr>
          <p:cNvPr id="29" name="Picture 28" descr="Position A1 is horizontal from the pivot of the pendulum. Position A2 is at the bottom of the pendulum swing. The pendulum length is l. Force P is the tension in the pendulum string and act towards the pivot. The weight of the bob acts downw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91" y="1676400"/>
            <a:ext cx="2748009" cy="1630069"/>
          </a:xfrm>
          <a:prstGeom prst="rect">
            <a:avLst/>
          </a:prstGeom>
        </p:spPr>
      </p:pic>
      <p:sp>
        <p:nvSpPr>
          <p:cNvPr id="18" name="Content Placeholder 17"/>
          <p:cNvSpPr>
            <a:spLocks noGrp="1"/>
          </p:cNvSpPr>
          <p:nvPr>
            <p:ph idx="17"/>
          </p:nvPr>
        </p:nvSpPr>
        <p:spPr>
          <a:xfrm>
            <a:off x="457200" y="3556495"/>
            <a:ext cx="2743200" cy="2310905"/>
          </a:xfrm>
        </p:spPr>
        <p:txBody>
          <a:bodyPr/>
          <a:lstStyle/>
          <a:p>
            <a:pPr marL="292608" indent="-292608" algn="just">
              <a:spcBef>
                <a:spcPct val="50000"/>
              </a:spcBef>
              <a:buFont typeface="Arial" panose="020B0604020202020204" pitchFamily="34" charset="0"/>
              <a:buChar char="•"/>
            </a:pPr>
            <a:r>
              <a:rPr lang="en-US" altLang="en-US" sz="2000" dirty="0"/>
              <a:t>The bob is released from rest at position </a:t>
            </a:r>
            <a:r>
              <a:rPr lang="en-US" altLang="en-US" sz="2000" i="1" dirty="0"/>
              <a:t>A</a:t>
            </a:r>
            <a:r>
              <a:rPr lang="en-US" altLang="en-US" sz="2000" baseline="-25000" dirty="0"/>
              <a:t>1</a:t>
            </a:r>
            <a:r>
              <a:rPr lang="en-US" altLang="en-US" sz="2000" dirty="0"/>
              <a:t>. Determine the velocity of the pendulum bob at </a:t>
            </a:r>
            <a:r>
              <a:rPr lang="en-US" altLang="en-US" sz="2000" i="1" dirty="0"/>
              <a:t>A</a:t>
            </a:r>
            <a:r>
              <a:rPr lang="en-US" altLang="en-US" sz="2000" baseline="-25000" dirty="0"/>
              <a:t>2</a:t>
            </a:r>
            <a:r>
              <a:rPr lang="en-US" altLang="en-US" sz="2000" dirty="0"/>
              <a:t>  using work &amp; kinetic energy.</a:t>
            </a:r>
          </a:p>
        </p:txBody>
      </p:sp>
      <p:sp>
        <p:nvSpPr>
          <p:cNvPr id="3" name="Content Placeholder 2"/>
          <p:cNvSpPr>
            <a:spLocks noGrp="1"/>
          </p:cNvSpPr>
          <p:nvPr>
            <p:ph idx="1"/>
          </p:nvPr>
        </p:nvSpPr>
        <p:spPr>
          <a:xfrm>
            <a:off x="3810000" y="1409099"/>
            <a:ext cx="1112071" cy="343501"/>
          </a:xfrm>
        </p:spPr>
        <p:txBody>
          <a:bodyPr/>
          <a:lstStyle/>
          <a:p>
            <a:pPr marL="292608" indent="-292608">
              <a:buFont typeface="Arial" panose="020B0604020202020204" pitchFamily="34" charset="0"/>
              <a:buChar char="•"/>
            </a:pPr>
            <a:r>
              <a:rPr lang="en-US" altLang="en-US" sz="2000" dirty="0"/>
              <a:t>Force</a:t>
            </a:r>
          </a:p>
        </p:txBody>
      </p:sp>
      <p:graphicFrame>
        <p:nvGraphicFramePr>
          <p:cNvPr id="27" name="Object 3"/>
          <p:cNvGraphicFramePr>
            <a:graphicFrameLocks noChangeAspect="1"/>
          </p:cNvGraphicFramePr>
          <p:nvPr>
            <p:extLst>
              <p:ext uri="{D42A27DB-BD31-4B8C-83A1-F6EECF244321}">
                <p14:modId xmlns:p14="http://schemas.microsoft.com/office/powerpoint/2010/main" val="271550269"/>
              </p:ext>
            </p:extLst>
          </p:nvPr>
        </p:nvGraphicFramePr>
        <p:xfrm>
          <a:off x="4866415" y="1459230"/>
          <a:ext cx="215900" cy="279400"/>
        </p:xfrm>
        <a:graphic>
          <a:graphicData uri="http://schemas.openxmlformats.org/presentationml/2006/ole">
            <mc:AlternateContent xmlns:mc="http://schemas.openxmlformats.org/markup-compatibility/2006">
              <mc:Choice xmlns:v="urn:schemas-microsoft-com:vml" Requires="v">
                <p:oleObj spid="_x0000_s188455" name="Equation" r:id="rId4" imgW="215806" imgH="279279" progId="Equation.DSMT4">
                  <p:embed/>
                </p:oleObj>
              </mc:Choice>
              <mc:Fallback>
                <p:oleObj name="Equation" r:id="rId4" imgW="215806" imgH="27927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6415" y="1459230"/>
                        <a:ext cx="2159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5028975" y="1394460"/>
            <a:ext cx="3490154" cy="457200"/>
          </a:xfrm>
        </p:spPr>
        <p:txBody>
          <a:bodyPr/>
          <a:lstStyle/>
          <a:p>
            <a:r>
              <a:rPr lang="en-US" altLang="en-US" sz="2000" dirty="0"/>
              <a:t>acts normal to path and does no</a:t>
            </a:r>
          </a:p>
        </p:txBody>
      </p:sp>
      <p:sp>
        <p:nvSpPr>
          <p:cNvPr id="24" name="Content Placeholder 23"/>
          <p:cNvSpPr>
            <a:spLocks noGrp="1"/>
          </p:cNvSpPr>
          <p:nvPr>
            <p:ph idx="18"/>
          </p:nvPr>
        </p:nvSpPr>
        <p:spPr>
          <a:xfrm>
            <a:off x="4109908" y="1741170"/>
            <a:ext cx="919067" cy="377851"/>
          </a:xfrm>
        </p:spPr>
        <p:txBody>
          <a:bodyPr/>
          <a:lstStyle/>
          <a:p>
            <a:r>
              <a:rPr lang="en-US" altLang="en-US" sz="2000" dirty="0"/>
              <a:t>work.</a:t>
            </a:r>
          </a:p>
        </p:txBody>
      </p:sp>
      <p:graphicFrame>
        <p:nvGraphicFramePr>
          <p:cNvPr id="28" name="Object 2"/>
          <p:cNvGraphicFramePr>
            <a:graphicFrameLocks noChangeAspect="1"/>
          </p:cNvGraphicFramePr>
          <p:nvPr>
            <p:extLst>
              <p:ext uri="{D42A27DB-BD31-4B8C-83A1-F6EECF244321}">
                <p14:modId xmlns:p14="http://schemas.microsoft.com/office/powerpoint/2010/main" val="91721792"/>
              </p:ext>
            </p:extLst>
          </p:nvPr>
        </p:nvGraphicFramePr>
        <p:xfrm>
          <a:off x="4902200" y="2209800"/>
          <a:ext cx="2070100" cy="1473200"/>
        </p:xfrm>
        <a:graphic>
          <a:graphicData uri="http://schemas.openxmlformats.org/presentationml/2006/ole">
            <mc:AlternateContent xmlns:mc="http://schemas.openxmlformats.org/markup-compatibility/2006">
              <mc:Choice xmlns:v="urn:schemas-microsoft-com:vml" Requires="v">
                <p:oleObj spid="_x0000_s188456" name="Equation" r:id="rId6" imgW="2070100" imgH="1473200" progId="Equation.3">
                  <p:embed/>
                </p:oleObj>
              </mc:Choice>
              <mc:Fallback>
                <p:oleObj name="Equation" r:id="rId6" imgW="2070100" imgH="147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200" y="2209800"/>
                        <a:ext cx="2070100" cy="147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4"/>
          </p:nvPr>
        </p:nvSpPr>
        <p:spPr>
          <a:xfrm>
            <a:off x="3810000" y="3793765"/>
            <a:ext cx="4876799" cy="736325"/>
          </a:xfrm>
        </p:spPr>
        <p:txBody>
          <a:bodyPr/>
          <a:lstStyle/>
          <a:p>
            <a:pPr marL="292608" indent="-292608">
              <a:buFont typeface="Arial" panose="020B0604020202020204" pitchFamily="34" charset="0"/>
              <a:buChar char="•"/>
            </a:pPr>
            <a:r>
              <a:rPr lang="en-US" altLang="en-US" sz="2000" dirty="0"/>
              <a:t>Velocity is found without determining expression for acceleration and integrating.</a:t>
            </a:r>
          </a:p>
        </p:txBody>
      </p:sp>
      <p:sp>
        <p:nvSpPr>
          <p:cNvPr id="16" name="Content Placeholder 15"/>
          <p:cNvSpPr>
            <a:spLocks noGrp="1"/>
          </p:cNvSpPr>
          <p:nvPr>
            <p:ph idx="15"/>
          </p:nvPr>
        </p:nvSpPr>
        <p:spPr>
          <a:xfrm>
            <a:off x="3810000" y="4664614"/>
            <a:ext cx="5029200" cy="669386"/>
          </a:xfrm>
        </p:spPr>
        <p:txBody>
          <a:bodyPr/>
          <a:lstStyle/>
          <a:p>
            <a:pPr marL="292608" indent="-292608">
              <a:buFont typeface="Arial" panose="020B0604020202020204" pitchFamily="34" charset="0"/>
              <a:buChar char="•"/>
            </a:pPr>
            <a:r>
              <a:rPr lang="en-US" altLang="en-US" sz="2000" dirty="0"/>
              <a:t>All quantities are scalars and can be added directly.</a:t>
            </a:r>
          </a:p>
        </p:txBody>
      </p:sp>
      <p:sp>
        <p:nvSpPr>
          <p:cNvPr id="17" name="Content Placeholder 16"/>
          <p:cNvSpPr>
            <a:spLocks noGrp="1"/>
          </p:cNvSpPr>
          <p:nvPr>
            <p:ph idx="16"/>
          </p:nvPr>
        </p:nvSpPr>
        <p:spPr>
          <a:xfrm>
            <a:off x="3810000" y="5486400"/>
            <a:ext cx="5128036" cy="669386"/>
          </a:xfrm>
        </p:spPr>
        <p:txBody>
          <a:bodyPr/>
          <a:lstStyle/>
          <a:p>
            <a:pPr marL="292608" indent="-292608">
              <a:spcBef>
                <a:spcPct val="50000"/>
              </a:spcBef>
              <a:buFont typeface="Arial" panose="020B0604020202020204" pitchFamily="34" charset="0"/>
              <a:buChar char="•"/>
            </a:pPr>
            <a:r>
              <a:rPr lang="en-US" altLang="en-US" sz="2000" dirty="0"/>
              <a:t>Forces which do no work are eliminated from the problem.</a:t>
            </a:r>
          </a:p>
        </p:txBody>
      </p:sp>
    </p:spTree>
    <p:extLst>
      <p:ext uri="{BB962C8B-B14F-4D97-AF65-F5344CB8AC3E}">
        <p14:creationId xmlns:p14="http://schemas.microsoft.com/office/powerpoint/2010/main" val="2976878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24" grpId="0" build="p"/>
      <p:bldP spid="9" grpId="0" build="p"/>
      <p:bldP spid="16" grpId="0" build="p"/>
      <p:bldP spid="1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5"/>
            <a:ext cx="8229600" cy="1224238"/>
          </a:xfrm>
        </p:spPr>
        <p:txBody>
          <a:bodyPr/>
          <a:lstStyle/>
          <a:p>
            <a:r>
              <a:rPr lang="en-US" altLang="en-US" b="1" dirty="0">
                <a:ea typeface="ＭＳ Ｐゴシック" pitchFamily="34" charset="-128"/>
              </a:rPr>
              <a:t>Applications of the Principle of Work and Energy </a:t>
            </a:r>
            <a:r>
              <a:rPr lang="en-US" altLang="en-US" sz="1000" dirty="0">
                <a:ea typeface="ＭＳ Ｐゴシック" pitchFamily="34" charset="-128"/>
              </a:rPr>
              <a:t>2</a:t>
            </a:r>
            <a:endParaRPr lang="en-US" sz="1000" b="1" dirty="0"/>
          </a:p>
        </p:txBody>
      </p:sp>
      <p:pic>
        <p:nvPicPr>
          <p:cNvPr id="24" name="Picture 23" descr="Position A1 is horizontal from the pivot of the pendulum. Position A2 is at the bottom of the pendulum swing. The pendulum length is l. Force P is the tension in the pendulum string and act towards the pivot. The weight of the bob acts downw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24197"/>
            <a:ext cx="2498190" cy="1476203"/>
          </a:xfrm>
          <a:prstGeom prst="rect">
            <a:avLst/>
          </a:prstGeom>
        </p:spPr>
      </p:pic>
      <p:pic>
        <p:nvPicPr>
          <p:cNvPr id="25" name="Picture 24" descr="The free body diagram of the  bob at the bottom of its arc shows rope tension P going up and weight W going down. The kinetic diagram shows normal acceleration up and tangential acceleration in the direction of trav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75" y="3430998"/>
            <a:ext cx="2508514" cy="1563949"/>
          </a:xfrm>
          <a:prstGeom prst="rect">
            <a:avLst/>
          </a:prstGeom>
        </p:spPr>
      </p:pic>
      <p:graphicFrame>
        <p:nvGraphicFramePr>
          <p:cNvPr id="21" name="Object 2"/>
          <p:cNvGraphicFramePr>
            <a:graphicFrameLocks noChangeAspect="1"/>
          </p:cNvGraphicFramePr>
          <p:nvPr>
            <p:extLst>
              <p:ext uri="{D42A27DB-BD31-4B8C-83A1-F6EECF244321}">
                <p14:modId xmlns:p14="http://schemas.microsoft.com/office/powerpoint/2010/main" val="2044631990"/>
              </p:ext>
            </p:extLst>
          </p:nvPr>
        </p:nvGraphicFramePr>
        <p:xfrm>
          <a:off x="1531938" y="5435600"/>
          <a:ext cx="1092200" cy="355600"/>
        </p:xfrm>
        <a:graphic>
          <a:graphicData uri="http://schemas.openxmlformats.org/presentationml/2006/ole">
            <mc:AlternateContent xmlns:mc="http://schemas.openxmlformats.org/markup-compatibility/2006">
              <mc:Choice xmlns:v="urn:schemas-microsoft-com:vml" Requires="v">
                <p:oleObj spid="_x0000_s189472" name="Equation" r:id="rId5" imgW="1091726" imgH="355446" progId="Equation.DSMT4">
                  <p:embed/>
                </p:oleObj>
              </mc:Choice>
              <mc:Fallback>
                <p:oleObj name="Equation" r:id="rId5" imgW="1091726" imgH="3554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1938" y="5435600"/>
                        <a:ext cx="10922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2971800" y="1692519"/>
            <a:ext cx="5181600" cy="980049"/>
          </a:xfrm>
        </p:spPr>
        <p:txBody>
          <a:bodyPr/>
          <a:lstStyle/>
          <a:p>
            <a:pPr marL="292608" indent="-292608">
              <a:buFont typeface="Arial" panose="020B0604020202020204" pitchFamily="34" charset="0"/>
              <a:buChar char="•"/>
            </a:pPr>
            <a:r>
              <a:rPr lang="en-US" altLang="en-US" sz="2000" dirty="0"/>
              <a:t>Principle of work and energy cannot be applied to directly determine the acceleration of the pendulum bob.</a:t>
            </a:r>
          </a:p>
        </p:txBody>
      </p:sp>
      <p:sp>
        <p:nvSpPr>
          <p:cNvPr id="6" name="Content Placeholder 5"/>
          <p:cNvSpPr>
            <a:spLocks noGrp="1"/>
          </p:cNvSpPr>
          <p:nvPr>
            <p:ph idx="13"/>
          </p:nvPr>
        </p:nvSpPr>
        <p:spPr>
          <a:xfrm>
            <a:off x="2971800" y="2730891"/>
            <a:ext cx="5943600" cy="980049"/>
          </a:xfrm>
        </p:spPr>
        <p:txBody>
          <a:bodyPr/>
          <a:lstStyle/>
          <a:p>
            <a:pPr marL="292608" indent="-292608">
              <a:spcBef>
                <a:spcPts val="0"/>
              </a:spcBef>
              <a:spcAft>
                <a:spcPts val="0"/>
              </a:spcAft>
              <a:buFont typeface="Arial" panose="020B0604020202020204" pitchFamily="34" charset="0"/>
              <a:buChar char="•"/>
            </a:pPr>
            <a:r>
              <a:rPr lang="en-US" altLang="en-US" sz="2000" dirty="0"/>
              <a:t>Calculating the tension in the cord requires supplementing the method of work and energy with an application of Newton’s second law.</a:t>
            </a:r>
          </a:p>
        </p:txBody>
      </p:sp>
      <p:sp>
        <p:nvSpPr>
          <p:cNvPr id="9" name="Content Placeholder 8"/>
          <p:cNvSpPr>
            <a:spLocks noGrp="1"/>
          </p:cNvSpPr>
          <p:nvPr>
            <p:ph idx="14"/>
          </p:nvPr>
        </p:nvSpPr>
        <p:spPr>
          <a:xfrm>
            <a:off x="2971800" y="3787140"/>
            <a:ext cx="3839169" cy="377851"/>
          </a:xfrm>
        </p:spPr>
        <p:txBody>
          <a:bodyPr/>
          <a:lstStyle/>
          <a:p>
            <a:pPr marL="292608" indent="-292608">
              <a:buFont typeface="Arial" panose="020B0604020202020204" pitchFamily="34" charset="0"/>
              <a:buChar char="•"/>
            </a:pPr>
            <a:r>
              <a:rPr lang="en-US" altLang="en-US" sz="2000" dirty="0"/>
              <a:t>As the bob passes through </a:t>
            </a:r>
            <a:r>
              <a:rPr lang="en-US" altLang="en-US" sz="2000" i="1" dirty="0"/>
              <a:t>A</a:t>
            </a:r>
            <a:r>
              <a:rPr lang="en-US" altLang="en-US" sz="2000" baseline="-25000" dirty="0"/>
              <a:t>2</a:t>
            </a:r>
            <a:r>
              <a:rPr lang="en-US" altLang="en-US" sz="2000" dirty="0"/>
              <a:t> ,</a:t>
            </a:r>
          </a:p>
        </p:txBody>
      </p:sp>
      <p:graphicFrame>
        <p:nvGraphicFramePr>
          <p:cNvPr id="23" name="Object 3"/>
          <p:cNvGraphicFramePr>
            <a:graphicFrameLocks noChangeAspect="1"/>
          </p:cNvGraphicFramePr>
          <p:nvPr>
            <p:extLst>
              <p:ext uri="{D42A27DB-BD31-4B8C-83A1-F6EECF244321}">
                <p14:modId xmlns:p14="http://schemas.microsoft.com/office/powerpoint/2010/main" val="503011406"/>
              </p:ext>
            </p:extLst>
          </p:nvPr>
        </p:nvGraphicFramePr>
        <p:xfrm>
          <a:off x="4724400" y="4299982"/>
          <a:ext cx="2193636" cy="1542893"/>
        </p:xfrm>
        <a:graphic>
          <a:graphicData uri="http://schemas.openxmlformats.org/presentationml/2006/ole">
            <mc:AlternateContent xmlns:mc="http://schemas.openxmlformats.org/markup-compatibility/2006">
              <mc:Choice xmlns:v="urn:schemas-microsoft-com:vml" Requires="v">
                <p:oleObj spid="_x0000_s189473" name="Equation" r:id="rId7" imgW="2654300" imgH="1866900" progId="Equation.DSMT4">
                  <p:embed/>
                </p:oleObj>
              </mc:Choice>
              <mc:Fallback>
                <p:oleObj name="Equation" r:id="rId7" imgW="2654300" imgH="18669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4299982"/>
                        <a:ext cx="2193636" cy="1542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Content Placeholder 14"/>
          <p:cNvSpPr>
            <a:spLocks noGrp="1"/>
          </p:cNvSpPr>
          <p:nvPr>
            <p:ph idx="15"/>
          </p:nvPr>
        </p:nvSpPr>
        <p:spPr>
          <a:xfrm>
            <a:off x="457200" y="6061364"/>
            <a:ext cx="8534400" cy="415636"/>
          </a:xfrm>
        </p:spPr>
        <p:txBody>
          <a:bodyPr/>
          <a:lstStyle/>
          <a:p>
            <a:r>
              <a:rPr lang="en-US" altLang="en-US" sz="2000" dirty="0">
                <a:solidFill>
                  <a:srgbClr val="C00000"/>
                </a:solidFill>
              </a:rPr>
              <a:t>If you designed the rope to hold twice the weight of the bob, what would happen?</a:t>
            </a:r>
          </a:p>
        </p:txBody>
      </p:sp>
    </p:spTree>
    <p:extLst>
      <p:ext uri="{BB962C8B-B14F-4D97-AF65-F5344CB8AC3E}">
        <p14:creationId xmlns:p14="http://schemas.microsoft.com/office/powerpoint/2010/main" val="1864479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28600"/>
            <a:ext cx="8229600" cy="670560"/>
          </a:xfrm>
        </p:spPr>
        <p:txBody>
          <a:bodyPr/>
          <a:lstStyle/>
          <a:p>
            <a:r>
              <a:rPr lang="en-US" altLang="en-US" sz="4000" b="1" dirty="0">
                <a:ea typeface="ＭＳ Ｐゴシック" pitchFamily="34" charset="-128"/>
              </a:rPr>
              <a:t>Power and Efficiency</a:t>
            </a:r>
            <a:endParaRPr lang="en-US" sz="1000" b="1" dirty="0"/>
          </a:p>
        </p:txBody>
      </p:sp>
      <p:sp>
        <p:nvSpPr>
          <p:cNvPr id="11" name="Content Placeholder 10"/>
          <p:cNvSpPr>
            <a:spLocks noGrp="1"/>
          </p:cNvSpPr>
          <p:nvPr>
            <p:ph idx="1"/>
          </p:nvPr>
        </p:nvSpPr>
        <p:spPr>
          <a:xfrm>
            <a:off x="2255520" y="1297787"/>
            <a:ext cx="5364480" cy="452427"/>
          </a:xfrm>
        </p:spPr>
        <p:txBody>
          <a:bodyPr/>
          <a:lstStyle/>
          <a:p>
            <a:pPr marL="292608" indent="-292608">
              <a:spcBef>
                <a:spcPct val="50000"/>
              </a:spcBef>
              <a:buFont typeface="Arial" panose="020B0604020202020204" pitchFamily="34" charset="0"/>
              <a:buChar char="•"/>
            </a:pPr>
            <a:r>
              <a:rPr lang="en-US" altLang="en-US" sz="2000" i="1" dirty="0"/>
              <a:t>Power</a:t>
            </a:r>
            <a:r>
              <a:rPr lang="en-US" altLang="en-US" sz="2000" dirty="0"/>
              <a:t> = rate at which work is done.</a:t>
            </a:r>
            <a:endParaRPr lang="en-US" altLang="en-US" sz="2000" i="1" dirty="0"/>
          </a:p>
        </p:txBody>
      </p:sp>
      <p:graphicFrame>
        <p:nvGraphicFramePr>
          <p:cNvPr id="31" name="Object 4"/>
          <p:cNvGraphicFramePr>
            <a:graphicFrameLocks noChangeAspect="1"/>
          </p:cNvGraphicFramePr>
          <p:nvPr>
            <p:extLst>
              <p:ext uri="{D42A27DB-BD31-4B8C-83A1-F6EECF244321}">
                <p14:modId xmlns:p14="http://schemas.microsoft.com/office/powerpoint/2010/main" val="3335591963"/>
              </p:ext>
            </p:extLst>
          </p:nvPr>
        </p:nvGraphicFramePr>
        <p:xfrm>
          <a:off x="3350130" y="1722935"/>
          <a:ext cx="1732410" cy="1237435"/>
        </p:xfrm>
        <a:graphic>
          <a:graphicData uri="http://schemas.openxmlformats.org/presentationml/2006/ole">
            <mc:AlternateContent xmlns:mc="http://schemas.openxmlformats.org/markup-compatibility/2006">
              <mc:Choice xmlns:v="urn:schemas-microsoft-com:vml" Requires="v">
                <p:oleObj spid="_x0000_s162368" name="Equation" r:id="rId3" imgW="888840" imgH="634680" progId="Equation.DSMT4">
                  <p:embed/>
                </p:oleObj>
              </mc:Choice>
              <mc:Fallback>
                <p:oleObj name="Equation" r:id="rId3" imgW="888840" imgH="634680" progId="Equation.DSMT4">
                  <p:embed/>
                  <p:pic>
                    <p:nvPicPr>
                      <p:cNvPr id="0" name=""/>
                      <p:cNvPicPr>
                        <a:picLocks noChangeAspect="1" noChangeArrowheads="1"/>
                      </p:cNvPicPr>
                      <p:nvPr/>
                    </p:nvPicPr>
                    <p:blipFill>
                      <a:blip r:embed="rId4"/>
                      <a:srcRect/>
                      <a:stretch>
                        <a:fillRect/>
                      </a:stretch>
                    </p:blipFill>
                    <p:spPr bwMode="auto">
                      <a:xfrm>
                        <a:off x="3350130" y="1722935"/>
                        <a:ext cx="1732410" cy="1237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Content Placeholder 13"/>
          <p:cNvSpPr>
            <a:spLocks noGrp="1"/>
          </p:cNvSpPr>
          <p:nvPr>
            <p:ph idx="13"/>
          </p:nvPr>
        </p:nvSpPr>
        <p:spPr>
          <a:xfrm>
            <a:off x="2286000" y="3081361"/>
            <a:ext cx="6553200" cy="728639"/>
          </a:xfrm>
        </p:spPr>
        <p:txBody>
          <a:bodyPr/>
          <a:lstStyle/>
          <a:p>
            <a:pPr marL="292608" indent="-292608">
              <a:spcBef>
                <a:spcPct val="50000"/>
              </a:spcBef>
              <a:buFontTx/>
              <a:buChar char="•"/>
            </a:pPr>
            <a:r>
              <a:rPr lang="en-US" altLang="en-US" sz="2000" dirty="0"/>
              <a:t>Dimensions of power are work/time or force*velocity.  Units for power are:</a:t>
            </a:r>
          </a:p>
        </p:txBody>
      </p:sp>
      <p:graphicFrame>
        <p:nvGraphicFramePr>
          <p:cNvPr id="33" name="Object 3"/>
          <p:cNvGraphicFramePr>
            <a:graphicFrameLocks noChangeAspect="1"/>
          </p:cNvGraphicFramePr>
          <p:nvPr>
            <p:extLst>
              <p:ext uri="{D42A27DB-BD31-4B8C-83A1-F6EECF244321}">
                <p14:modId xmlns:p14="http://schemas.microsoft.com/office/powerpoint/2010/main" val="931792550"/>
              </p:ext>
            </p:extLst>
          </p:nvPr>
        </p:nvGraphicFramePr>
        <p:xfrm>
          <a:off x="2286000" y="3899708"/>
          <a:ext cx="5160818" cy="554182"/>
        </p:xfrm>
        <a:graphic>
          <a:graphicData uri="http://schemas.openxmlformats.org/presentationml/2006/ole">
            <mc:AlternateContent xmlns:mc="http://schemas.openxmlformats.org/markup-compatibility/2006">
              <mc:Choice xmlns:v="urn:schemas-microsoft-com:vml" Requires="v">
                <p:oleObj spid="_x0000_s162369" name="Equation" r:id="rId5" imgW="5676900" imgH="609600" progId="Equation.3">
                  <p:embed/>
                </p:oleObj>
              </mc:Choice>
              <mc:Fallback>
                <p:oleObj name="Equation" r:id="rId5" imgW="5676900" imgH="60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899708"/>
                        <a:ext cx="5160818" cy="554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Content Placeholder 36"/>
          <p:cNvSpPr>
            <a:spLocks noGrp="1"/>
          </p:cNvSpPr>
          <p:nvPr>
            <p:ph idx="16"/>
          </p:nvPr>
        </p:nvSpPr>
        <p:spPr>
          <a:xfrm>
            <a:off x="2354265" y="4572000"/>
            <a:ext cx="259395" cy="354856"/>
          </a:xfrm>
        </p:spPr>
        <p:txBody>
          <a:bodyPr/>
          <a:lstStyle/>
          <a:p>
            <a:pPr marL="292608" indent="-292608">
              <a:buFont typeface="Arial" panose="020B0604020202020204" pitchFamily="34" charset="0"/>
              <a:buChar char="•"/>
            </a:pPr>
            <a:r>
              <a:rPr lang="en-US" dirty="0"/>
              <a:t> </a:t>
            </a:r>
          </a:p>
        </p:txBody>
      </p:sp>
      <p:graphicFrame>
        <p:nvGraphicFramePr>
          <p:cNvPr id="34" name="Object 2"/>
          <p:cNvGraphicFramePr>
            <a:graphicFrameLocks noChangeAspect="1"/>
          </p:cNvGraphicFramePr>
          <p:nvPr>
            <p:extLst>
              <p:ext uri="{D42A27DB-BD31-4B8C-83A1-F6EECF244321}">
                <p14:modId xmlns:p14="http://schemas.microsoft.com/office/powerpoint/2010/main" val="3447782985"/>
              </p:ext>
            </p:extLst>
          </p:nvPr>
        </p:nvGraphicFramePr>
        <p:xfrm>
          <a:off x="2832100" y="4616450"/>
          <a:ext cx="1816100" cy="1765300"/>
        </p:xfrm>
        <a:graphic>
          <a:graphicData uri="http://schemas.openxmlformats.org/presentationml/2006/ole">
            <mc:AlternateContent xmlns:mc="http://schemas.openxmlformats.org/markup-compatibility/2006">
              <mc:Choice xmlns:v="urn:schemas-microsoft-com:vml" Requires="v">
                <p:oleObj spid="_x0000_s162370" name="Equation" r:id="rId7" imgW="1816100" imgH="1765300" progId="Equation.3">
                  <p:embed/>
                </p:oleObj>
              </mc:Choice>
              <mc:Fallback>
                <p:oleObj name="Equation" r:id="rId7" imgW="1816100" imgH="1765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100" y="4616450"/>
                        <a:ext cx="1816100"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165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13.1 </a:t>
            </a:r>
            <a:r>
              <a:rPr lang="en-US" altLang="en-US" sz="1000" dirty="0">
                <a:ea typeface="ＭＳ Ｐゴシック" pitchFamily="34" charset="-128"/>
              </a:rPr>
              <a:t>1</a:t>
            </a:r>
            <a:endParaRPr lang="en-US" sz="1000" dirty="0"/>
          </a:p>
        </p:txBody>
      </p:sp>
      <p:sp>
        <p:nvSpPr>
          <p:cNvPr id="18" name="Text Box 4"/>
          <p:cNvSpPr txBox="1">
            <a:spLocks noChangeArrowheads="1"/>
          </p:cNvSpPr>
          <p:nvPr/>
        </p:nvSpPr>
        <p:spPr bwMode="auto">
          <a:xfrm>
            <a:off x="368300" y="3716338"/>
            <a:ext cx="4192588"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An automobile of mass 1000 kg is driven down a 5</a:t>
            </a:r>
            <a:r>
              <a:rPr lang="en-US" altLang="en-US" baseline="30000" dirty="0"/>
              <a:t>o</a:t>
            </a:r>
            <a:r>
              <a:rPr lang="en-US" altLang="en-US" dirty="0"/>
              <a:t> incline at a speed of 72 km/h when the brakes are applied causing a constant total breaking force of 5000 N.</a:t>
            </a:r>
          </a:p>
          <a:p>
            <a:pPr eaLnBrk="1" hangingPunct="1">
              <a:spcBef>
                <a:spcPct val="50000"/>
              </a:spcBef>
            </a:pPr>
            <a:r>
              <a:rPr lang="en-US" altLang="en-US" dirty="0"/>
              <a:t>Determine the distance traveled by the automobile as it comes to a stop.</a:t>
            </a:r>
          </a:p>
        </p:txBody>
      </p:sp>
      <p:sp>
        <p:nvSpPr>
          <p:cNvPr id="19" name="Text Box 5"/>
          <p:cNvSpPr txBox="1">
            <a:spLocks noChangeArrowheads="1"/>
          </p:cNvSpPr>
          <p:nvPr/>
        </p:nvSpPr>
        <p:spPr bwMode="auto">
          <a:xfrm>
            <a:off x="4597400" y="1152525"/>
            <a:ext cx="4368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Strategy: </a:t>
            </a:r>
            <a:endParaRPr lang="en-US" altLang="en-US" dirty="0"/>
          </a:p>
          <a:p>
            <a:pPr eaLnBrk="1" hangingPunct="1">
              <a:spcBef>
                <a:spcPct val="50000"/>
              </a:spcBef>
              <a:buFontTx/>
              <a:buChar char="•"/>
            </a:pPr>
            <a:r>
              <a:rPr lang="en-US" altLang="en-US" dirty="0"/>
              <a:t>Evaluate the change in kinetic energy.</a:t>
            </a:r>
          </a:p>
        </p:txBody>
      </p:sp>
      <p:sp>
        <p:nvSpPr>
          <p:cNvPr id="20" name="Text Box 6"/>
          <p:cNvSpPr txBox="1">
            <a:spLocks noChangeArrowheads="1"/>
          </p:cNvSpPr>
          <p:nvPr/>
        </p:nvSpPr>
        <p:spPr bwMode="auto">
          <a:xfrm>
            <a:off x="4597400" y="2066925"/>
            <a:ext cx="4545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p:pic>
        <p:nvPicPr>
          <p:cNvPr id="21" name="Picture 8" descr="bee29230_sp13001a"/>
          <p:cNvPicPr>
            <a:picLocks noChangeAspect="1" noChangeArrowheads="1"/>
          </p:cNvPicPr>
          <p:nvPr/>
        </p:nvPicPr>
        <p:blipFill>
          <a:blip r:embed="rId2">
            <a:extLst>
              <a:ext uri="{28A0092B-C50C-407E-A947-70E740481C1C}">
                <a14:useLocalDpi xmlns:a14="http://schemas.microsoft.com/office/drawing/2010/main" val="0"/>
              </a:ext>
            </a:extLst>
          </a:blip>
          <a:srcRect l="7599" t="9073"/>
          <a:stretch>
            <a:fillRect/>
          </a:stretch>
        </p:blipFill>
        <p:spPr bwMode="auto">
          <a:xfrm>
            <a:off x="452438" y="1177925"/>
            <a:ext cx="4024312"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24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13.1 </a:t>
            </a:r>
            <a:r>
              <a:rPr lang="en-US" altLang="en-US" sz="1000" dirty="0">
                <a:ea typeface="ＭＳ Ｐゴシック" pitchFamily="34" charset="-128"/>
              </a:rPr>
              <a:t>2</a:t>
            </a:r>
            <a:endParaRPr lang="en-US" sz="1000" dirty="0"/>
          </a:p>
        </p:txBody>
      </p:sp>
      <p:sp>
        <p:nvSpPr>
          <p:cNvPr id="13" name="Text Box 6"/>
          <p:cNvSpPr txBox="1">
            <a:spLocks noChangeArrowheads="1"/>
          </p:cNvSpPr>
          <p:nvPr/>
        </p:nvSpPr>
        <p:spPr bwMode="auto">
          <a:xfrm>
            <a:off x="3908425" y="960438"/>
            <a:ext cx="44513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Modeling and Analysis: </a:t>
            </a:r>
            <a:endParaRPr lang="en-US" altLang="en-US" b="1" dirty="0">
              <a:solidFill>
                <a:srgbClr val="00B050"/>
              </a:solidFill>
            </a:endParaRPr>
          </a:p>
          <a:p>
            <a:pPr eaLnBrk="1" hangingPunct="1">
              <a:spcBef>
                <a:spcPct val="50000"/>
              </a:spcBef>
              <a:buFontTx/>
              <a:buChar char="•"/>
            </a:pPr>
            <a:r>
              <a:rPr lang="en-US" altLang="en-US" dirty="0"/>
              <a:t>Evaluate the change in kinetic energy.</a:t>
            </a:r>
          </a:p>
        </p:txBody>
      </p:sp>
      <p:graphicFrame>
        <p:nvGraphicFramePr>
          <p:cNvPr id="21" name="Object 5"/>
          <p:cNvGraphicFramePr>
            <a:graphicFrameLocks noChangeAspect="1"/>
          </p:cNvGraphicFramePr>
          <p:nvPr/>
        </p:nvGraphicFramePr>
        <p:xfrm>
          <a:off x="7810500" y="6203947"/>
          <a:ext cx="1130300" cy="292100"/>
        </p:xfrm>
        <a:graphic>
          <a:graphicData uri="http://schemas.openxmlformats.org/presentationml/2006/ole">
            <mc:AlternateContent xmlns:mc="http://schemas.openxmlformats.org/markup-compatibility/2006">
              <mc:Choice xmlns:v="urn:schemas-microsoft-com:vml" Requires="v">
                <p:oleObj spid="_x0000_s163377" name="Equation" r:id="rId3" imgW="1130040" imgH="291960" progId="Equation.DSMT4">
                  <p:embed/>
                </p:oleObj>
              </mc:Choice>
              <mc:Fallback>
                <p:oleObj name="Equation" r:id="rId3" imgW="1130040" imgH="291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0" y="6203947"/>
                        <a:ext cx="1130300" cy="2921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 name="Picture 5" descr="msotw9_temp0"/>
          <p:cNvPicPr>
            <a:picLocks noChangeAspect="1" noChangeArrowheads="1"/>
          </p:cNvPicPr>
          <p:nvPr/>
        </p:nvPicPr>
        <p:blipFill>
          <a:blip r:embed="rId5"/>
          <a:stretch>
            <a:fillRect/>
          </a:stretch>
        </p:blipFill>
        <p:spPr bwMode="auto">
          <a:xfrm>
            <a:off x="796925" y="3900488"/>
            <a:ext cx="2597150"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8"/>
          <p:cNvSpPr txBox="1">
            <a:spLocks noChangeArrowheads="1"/>
          </p:cNvSpPr>
          <p:nvPr/>
        </p:nvSpPr>
        <p:spPr bwMode="auto">
          <a:xfrm>
            <a:off x="3908425" y="3716338"/>
            <a:ext cx="52339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p:graphicFrame>
        <p:nvGraphicFramePr>
          <p:cNvPr id="24" name="Object 2"/>
          <p:cNvGraphicFramePr>
            <a:graphicFrameLocks noChangeAspect="1"/>
          </p:cNvGraphicFramePr>
          <p:nvPr/>
        </p:nvGraphicFramePr>
        <p:xfrm>
          <a:off x="4305300" y="3324225"/>
          <a:ext cx="1816100" cy="317500"/>
        </p:xfrm>
        <a:graphic>
          <a:graphicData uri="http://schemas.openxmlformats.org/presentationml/2006/ole">
            <mc:AlternateContent xmlns:mc="http://schemas.openxmlformats.org/markup-compatibility/2006">
              <mc:Choice xmlns:v="urn:schemas-microsoft-com:vml" Requires="v">
                <p:oleObj spid="_x0000_s163378" name="Equation" r:id="rId6" imgW="1815312" imgH="317362" progId="Equation.3">
                  <p:embed/>
                </p:oleObj>
              </mc:Choice>
              <mc:Fallback>
                <p:oleObj name="Equation" r:id="rId6" imgW="1815312" imgH="31736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5300" y="3324225"/>
                        <a:ext cx="18161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 name="Picture 15" descr="bee29230_sp13001b"/>
          <p:cNvPicPr>
            <a:picLocks noChangeAspect="1" noChangeArrowheads="1"/>
          </p:cNvPicPr>
          <p:nvPr/>
        </p:nvPicPr>
        <p:blipFill>
          <a:blip r:embed="rId8"/>
          <a:stretch>
            <a:fillRect/>
          </a:stretch>
        </p:blipFill>
        <p:spPr bwMode="auto">
          <a:xfrm>
            <a:off x="379413" y="1152206"/>
            <a:ext cx="3432175" cy="1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Picture2.png"/>
          <p:cNvPicPr>
            <a:picLocks noChangeAspect="1"/>
          </p:cNvPicPr>
          <p:nvPr/>
        </p:nvPicPr>
        <p:blipFill>
          <a:blip r:embed="rId9"/>
          <a:stretch>
            <a:fillRect/>
          </a:stretch>
        </p:blipFill>
        <p:spPr>
          <a:xfrm>
            <a:off x="4276920" y="1934389"/>
            <a:ext cx="4724010" cy="1255672"/>
          </a:xfrm>
          <a:prstGeom prst="rect">
            <a:avLst/>
          </a:prstGeom>
        </p:spPr>
      </p:pic>
      <p:pic>
        <p:nvPicPr>
          <p:cNvPr id="27" name="Picture 26" descr="Picture6.png"/>
          <p:cNvPicPr>
            <a:picLocks noChangeAspect="1"/>
          </p:cNvPicPr>
          <p:nvPr/>
        </p:nvPicPr>
        <p:blipFill>
          <a:blip r:embed="rId10"/>
          <a:stretch>
            <a:fillRect/>
          </a:stretch>
        </p:blipFill>
        <p:spPr>
          <a:xfrm>
            <a:off x="3838032" y="4421540"/>
            <a:ext cx="5296986" cy="853370"/>
          </a:xfrm>
          <a:prstGeom prst="rect">
            <a:avLst/>
          </a:prstGeom>
        </p:spPr>
      </p:pic>
      <p:pic>
        <p:nvPicPr>
          <p:cNvPr id="28" name="Picture 27" descr="Picture6.png"/>
          <p:cNvPicPr>
            <a:picLocks noChangeAspect="1"/>
          </p:cNvPicPr>
          <p:nvPr/>
        </p:nvPicPr>
        <p:blipFill>
          <a:blip r:embed="rId11"/>
          <a:stretch>
            <a:fillRect/>
          </a:stretch>
        </p:blipFill>
        <p:spPr>
          <a:xfrm>
            <a:off x="4391902" y="5334031"/>
            <a:ext cx="2779546" cy="761937"/>
          </a:xfrm>
          <a:prstGeom prst="rect">
            <a:avLst/>
          </a:prstGeom>
        </p:spPr>
      </p:pic>
    </p:spTree>
    <p:extLst>
      <p:ext uri="{BB962C8B-B14F-4D97-AF65-F5344CB8AC3E}">
        <p14:creationId xmlns:p14="http://schemas.microsoft.com/office/powerpoint/2010/main" val="2652300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13.1 </a:t>
            </a:r>
            <a:r>
              <a:rPr lang="en-US" altLang="en-US" sz="1000" dirty="0">
                <a:ea typeface="ＭＳ Ｐゴシック" pitchFamily="34" charset="-128"/>
              </a:rPr>
              <a:t>3</a:t>
            </a:r>
            <a:endParaRPr lang="en-US" sz="10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71600"/>
            <a:ext cx="3840343" cy="1470185"/>
          </a:xfrm>
          <a:prstGeom prst="rect">
            <a:avLst/>
          </a:prstGeom>
        </p:spPr>
      </p:pic>
      <p:sp>
        <p:nvSpPr>
          <p:cNvPr id="3" name="Content Placeholder 2"/>
          <p:cNvSpPr>
            <a:spLocks noGrp="1"/>
          </p:cNvSpPr>
          <p:nvPr>
            <p:ph idx="1"/>
          </p:nvPr>
        </p:nvSpPr>
        <p:spPr>
          <a:xfrm>
            <a:off x="4267200" y="1452526"/>
            <a:ext cx="4419600" cy="3348074"/>
          </a:xfrm>
        </p:spPr>
        <p:txBody>
          <a:bodyPr/>
          <a:lstStyle/>
          <a:p>
            <a:pPr>
              <a:spcBef>
                <a:spcPct val="50000"/>
              </a:spcBef>
            </a:pPr>
            <a:r>
              <a:rPr lang="en-US" altLang="en-US" sz="2000" b="1" dirty="0">
                <a:solidFill>
                  <a:srgbClr val="C00000"/>
                </a:solidFill>
              </a:rPr>
              <a:t>Reflect and Think</a:t>
            </a:r>
            <a:endParaRPr lang="en-US" altLang="en-US" sz="2000" dirty="0">
              <a:solidFill>
                <a:srgbClr val="C00000"/>
              </a:solidFill>
            </a:endParaRPr>
          </a:p>
          <a:p>
            <a:pPr marL="292608" indent="-292608">
              <a:spcBef>
                <a:spcPct val="50000"/>
              </a:spcBef>
              <a:buFontTx/>
              <a:buChar char="•"/>
            </a:pPr>
            <a:r>
              <a:rPr lang="en-US" altLang="en-US" sz="2000" dirty="0"/>
              <a:t>Solving this problem using Newton’s second law would require determining the car’s deceleration from the free-body diagram and then integrating this to use the given velocity information. </a:t>
            </a:r>
          </a:p>
          <a:p>
            <a:pPr marL="292608" indent="-292608">
              <a:spcBef>
                <a:spcPct val="50000"/>
              </a:spcBef>
              <a:buFontTx/>
              <a:buChar char="•"/>
            </a:pPr>
            <a:r>
              <a:rPr lang="en-US" altLang="en-US" sz="2000" dirty="0"/>
              <a:t>Using the principle of work and energy allows you to avoid that calculation.</a:t>
            </a:r>
          </a:p>
        </p:txBody>
      </p:sp>
    </p:spTree>
    <p:extLst>
      <p:ext uri="{BB962C8B-B14F-4D97-AF65-F5344CB8AC3E}">
        <p14:creationId xmlns:p14="http://schemas.microsoft.com/office/powerpoint/2010/main" val="2076399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13.2 </a:t>
            </a:r>
            <a:r>
              <a:rPr lang="en-US" altLang="en-US" sz="1000" dirty="0">
                <a:ea typeface="ＭＳ Ｐゴシック" pitchFamily="34" charset="-128"/>
              </a:rPr>
              <a:t>1</a:t>
            </a:r>
            <a:endParaRPr lang="en-US" sz="1000" dirty="0"/>
          </a:p>
        </p:txBody>
      </p:sp>
      <p:pic>
        <p:nvPicPr>
          <p:cNvPr id="17" name="Picture 16" descr="Block A lies on a horizontal surface and has mass 200 kg. The cable goes from the right of Block A, over a pulley, and down to the top of Block B, which is a 300 kg mass suspended from the c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23" y="1295400"/>
            <a:ext cx="3344168" cy="1958808"/>
          </a:xfrm>
          <a:prstGeom prst="rect">
            <a:avLst/>
          </a:prstGeom>
        </p:spPr>
      </p:pic>
      <p:sp>
        <p:nvSpPr>
          <p:cNvPr id="7" name="Content Placeholder 6"/>
          <p:cNvSpPr>
            <a:spLocks noGrp="1"/>
          </p:cNvSpPr>
          <p:nvPr>
            <p:ph idx="14"/>
          </p:nvPr>
        </p:nvSpPr>
        <p:spPr>
          <a:xfrm>
            <a:off x="217170" y="3463290"/>
            <a:ext cx="4572000" cy="2327910"/>
          </a:xfrm>
        </p:spPr>
        <p:txBody>
          <a:bodyPr/>
          <a:lstStyle/>
          <a:p>
            <a:r>
              <a:rPr lang="en-US" altLang="en-US" sz="2000" dirty="0"/>
              <a:t>Two blocks are joined by an inextensible cable as shown. If the system is released from rest, determine the velocity of block </a:t>
            </a:r>
            <a:r>
              <a:rPr lang="en-US" altLang="en-US" sz="2000" i="1" dirty="0"/>
              <a:t>A</a:t>
            </a:r>
            <a:r>
              <a:rPr lang="en-US" altLang="en-US" sz="2000" dirty="0"/>
              <a:t> after it has moved 2 m. Assume that the coefficient of friction between block </a:t>
            </a:r>
            <a:r>
              <a:rPr lang="en-US" altLang="en-US" sz="2000" i="1" dirty="0"/>
              <a:t>A </a:t>
            </a:r>
            <a:r>
              <a:rPr lang="en-US" altLang="en-US" sz="2000" dirty="0"/>
              <a:t>and the plane is </a:t>
            </a:r>
            <a:r>
              <a:rPr lang="el-GR" altLang="en-US" sz="2000" i="1" dirty="0"/>
              <a:t>μ</a:t>
            </a:r>
            <a:r>
              <a:rPr lang="en-IN" altLang="en-US" sz="2000" i="1" baseline="-25000" dirty="0"/>
              <a:t>k </a:t>
            </a:r>
            <a:r>
              <a:rPr lang="en-IN" altLang="en-US" sz="2000" dirty="0"/>
              <a:t>= 0.25 </a:t>
            </a:r>
            <a:r>
              <a:rPr lang="en-US" altLang="en-US" sz="2000" dirty="0"/>
              <a:t>and that the pulley is weightless and frictionless.</a:t>
            </a:r>
            <a:endParaRPr lang="en-US" sz="2000" dirty="0"/>
          </a:p>
        </p:txBody>
      </p:sp>
      <p:sp>
        <p:nvSpPr>
          <p:cNvPr id="3" name="Content Placeholder 2"/>
          <p:cNvSpPr>
            <a:spLocks noGrp="1"/>
          </p:cNvSpPr>
          <p:nvPr>
            <p:ph idx="1"/>
          </p:nvPr>
        </p:nvSpPr>
        <p:spPr>
          <a:xfrm>
            <a:off x="4419600" y="991353"/>
            <a:ext cx="4267200" cy="1304445"/>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Apply the principle of work and energy separately to blocks </a:t>
            </a:r>
            <a:r>
              <a:rPr lang="en-US" altLang="en-US" sz="2000" i="1" dirty="0"/>
              <a:t>A</a:t>
            </a:r>
            <a:r>
              <a:rPr lang="en-US" altLang="en-US" sz="2000" dirty="0"/>
              <a:t> and </a:t>
            </a:r>
            <a:r>
              <a:rPr lang="en-US" altLang="en-US" sz="2000" i="1" dirty="0"/>
              <a:t>B</a:t>
            </a:r>
            <a:r>
              <a:rPr lang="en-US" altLang="en-US" sz="2000" dirty="0"/>
              <a:t>.</a:t>
            </a:r>
          </a:p>
        </p:txBody>
      </p:sp>
      <p:sp>
        <p:nvSpPr>
          <p:cNvPr id="6" name="Content Placeholder 5"/>
          <p:cNvSpPr>
            <a:spLocks noGrp="1"/>
          </p:cNvSpPr>
          <p:nvPr>
            <p:ph idx="13"/>
          </p:nvPr>
        </p:nvSpPr>
        <p:spPr>
          <a:xfrm>
            <a:off x="4419600" y="2372751"/>
            <a:ext cx="4343400" cy="980049"/>
          </a:xfrm>
        </p:spPr>
        <p:txBody>
          <a:bodyPr/>
          <a:lstStyle/>
          <a:p>
            <a:pPr marL="292608" indent="-292608">
              <a:buFont typeface="Arial" panose="020B0604020202020204" pitchFamily="34" charset="0"/>
              <a:buChar char="•"/>
            </a:pPr>
            <a:r>
              <a:rPr lang="en-US" altLang="en-US" sz="2000" dirty="0"/>
              <a:t>When the two relations are combined, the work of the cable forces cancel.  Solve for the velocity.</a:t>
            </a:r>
          </a:p>
        </p:txBody>
      </p:sp>
    </p:spTree>
    <p:extLst>
      <p:ext uri="{BB962C8B-B14F-4D97-AF65-F5344CB8AC3E}">
        <p14:creationId xmlns:p14="http://schemas.microsoft.com/office/powerpoint/2010/main" val="1880686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13.2 </a:t>
            </a:r>
            <a:r>
              <a:rPr lang="en-US" altLang="en-US" sz="1000" dirty="0">
                <a:ea typeface="ＭＳ Ｐゴシック" pitchFamily="34" charset="-128"/>
              </a:rPr>
              <a:t>2</a:t>
            </a:r>
            <a:endParaRPr lang="en-US" sz="1000" dirty="0"/>
          </a:p>
        </p:txBody>
      </p:sp>
      <p:pic>
        <p:nvPicPr>
          <p:cNvPr id="12" name="Picture 11" descr="Block A lies on a horizontal surface and has mass 200 kg. The cable goes from the right of Block A, over a pulley, and down to the top of Block B, which is a 300 kg mass suspended from the cab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23" y="1003494"/>
            <a:ext cx="2373280" cy="1392741"/>
          </a:xfrm>
          <a:prstGeom prst="rect">
            <a:avLst/>
          </a:prstGeom>
        </p:spPr>
      </p:pic>
      <p:pic>
        <p:nvPicPr>
          <p:cNvPr id="13" name="Picture 12" descr="The FBD of Block A shows its weight going down, the normal force going up, the tension of the cable FC going to the right, and friction FA going to the left. The distance between the block's initial and final positions is 2 meters. Its initial velocity is zero, and its final velocity is v."/>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697" y="2520539"/>
            <a:ext cx="2184667" cy="1545755"/>
          </a:xfrm>
          <a:prstGeom prst="rect">
            <a:avLst/>
          </a:prstGeom>
        </p:spPr>
      </p:pic>
      <p:sp>
        <p:nvSpPr>
          <p:cNvPr id="3" name="Content Placeholder 2"/>
          <p:cNvSpPr>
            <a:spLocks noGrp="1"/>
          </p:cNvSpPr>
          <p:nvPr>
            <p:ph idx="1"/>
          </p:nvPr>
        </p:nvSpPr>
        <p:spPr>
          <a:xfrm>
            <a:off x="2971800" y="1066800"/>
            <a:ext cx="5715000" cy="1066800"/>
          </a:xfrm>
        </p:spPr>
        <p:txBody>
          <a:bodyPr/>
          <a:lstStyle/>
          <a:p>
            <a:pPr>
              <a:spcBef>
                <a:spcPct val="50000"/>
              </a:spcBef>
            </a:pPr>
            <a:r>
              <a:rPr lang="en-US" altLang="en-US" sz="2000" b="1" dirty="0">
                <a:solidFill>
                  <a:srgbClr val="C00000"/>
                </a:solidFill>
              </a:rPr>
              <a:t>Modeling and Analysis</a:t>
            </a:r>
          </a:p>
          <a:p>
            <a:pPr marL="292608" indent="-292608">
              <a:buFontTx/>
              <a:buChar char="•"/>
            </a:pPr>
            <a:r>
              <a:rPr lang="en-US" altLang="en-US" sz="2000" dirty="0"/>
              <a:t>Apply the principle of work and energy separately to blocks </a:t>
            </a:r>
            <a:r>
              <a:rPr lang="en-US" altLang="en-US" sz="2000" i="1" dirty="0"/>
              <a:t>A</a:t>
            </a:r>
            <a:r>
              <a:rPr lang="en-US" altLang="en-US" sz="2000" dirty="0"/>
              <a:t> and </a:t>
            </a:r>
            <a:r>
              <a:rPr lang="en-US" altLang="en-US" sz="2000" i="1" dirty="0"/>
              <a:t>B</a:t>
            </a:r>
            <a:r>
              <a:rPr lang="en-US" altLang="en-US" sz="2000" dirty="0"/>
              <a:t>.</a:t>
            </a:r>
          </a:p>
        </p:txBody>
      </p:sp>
      <p:graphicFrame>
        <p:nvGraphicFramePr>
          <p:cNvPr id="10" name="Object 3"/>
          <p:cNvGraphicFramePr>
            <a:graphicFrameLocks noChangeAspect="1"/>
          </p:cNvGraphicFramePr>
          <p:nvPr>
            <p:extLst>
              <p:ext uri="{D42A27DB-BD31-4B8C-83A1-F6EECF244321}">
                <p14:modId xmlns:p14="http://schemas.microsoft.com/office/powerpoint/2010/main" val="658868655"/>
              </p:ext>
            </p:extLst>
          </p:nvPr>
        </p:nvGraphicFramePr>
        <p:xfrm>
          <a:off x="4054043" y="2422236"/>
          <a:ext cx="4214091" cy="1997364"/>
        </p:xfrm>
        <a:graphic>
          <a:graphicData uri="http://schemas.openxmlformats.org/presentationml/2006/ole">
            <mc:AlternateContent xmlns:mc="http://schemas.openxmlformats.org/markup-compatibility/2006">
              <mc:Choice xmlns:v="urn:schemas-microsoft-com:vml" Requires="v">
                <p:oleObj spid="_x0000_s98946" name="Equation" r:id="rId5" imgW="4635500" imgH="2197100" progId="Equation.DSMT4">
                  <p:embed/>
                </p:oleObj>
              </mc:Choice>
              <mc:Fallback>
                <p:oleObj name="Equation" r:id="rId5" imgW="4635500" imgH="2197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043" y="2422236"/>
                        <a:ext cx="4214091" cy="1997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 name="Picture 13" descr="The FBD for Block B shows its weight going down and the tension of the cable FC going up. The distance between its inital and final positions is 2 meters. Its initial velocity is zero, and its final velocity is v."/>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959" y="4133850"/>
            <a:ext cx="1586976" cy="2445728"/>
          </a:xfrm>
          <a:prstGeom prst="rect">
            <a:avLst/>
          </a:prstGeom>
        </p:spPr>
      </p:pic>
      <p:graphicFrame>
        <p:nvGraphicFramePr>
          <p:cNvPr id="11" name="Object 2"/>
          <p:cNvGraphicFramePr>
            <a:graphicFrameLocks noChangeAspect="1"/>
          </p:cNvGraphicFramePr>
          <p:nvPr/>
        </p:nvGraphicFramePr>
        <p:xfrm>
          <a:off x="3756711" y="4630382"/>
          <a:ext cx="4406900" cy="1803400"/>
        </p:xfrm>
        <a:graphic>
          <a:graphicData uri="http://schemas.openxmlformats.org/presentationml/2006/ole">
            <mc:AlternateContent xmlns:mc="http://schemas.openxmlformats.org/markup-compatibility/2006">
              <mc:Choice xmlns:v="urn:schemas-microsoft-com:vml" Requires="v">
                <p:oleObj spid="_x0000_s98947" name="Equation" r:id="rId8" imgW="4406900" imgH="1803400" progId="Equation.3">
                  <p:embed/>
                </p:oleObj>
              </mc:Choice>
              <mc:Fallback>
                <p:oleObj name="Equation" r:id="rId8" imgW="4406900" imgH="1803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6711" y="4630382"/>
                        <a:ext cx="4406900" cy="180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16729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13.2 </a:t>
            </a:r>
            <a:r>
              <a:rPr lang="en-US" altLang="en-US" sz="1000" dirty="0">
                <a:ea typeface="ＭＳ Ｐゴシック" pitchFamily="34" charset="-128"/>
              </a:rPr>
              <a:t>3</a:t>
            </a:r>
            <a:endParaRPr lang="en-US" sz="10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56" y="1287385"/>
            <a:ext cx="2610608" cy="1532015"/>
          </a:xfrm>
          <a:prstGeom prst="rect">
            <a:avLst/>
          </a:prstGeom>
        </p:spPr>
      </p:pic>
      <p:sp>
        <p:nvSpPr>
          <p:cNvPr id="3" name="Content Placeholder 2"/>
          <p:cNvSpPr>
            <a:spLocks noGrp="1"/>
          </p:cNvSpPr>
          <p:nvPr>
            <p:ph idx="1"/>
          </p:nvPr>
        </p:nvSpPr>
        <p:spPr>
          <a:xfrm>
            <a:off x="2743200" y="914400"/>
            <a:ext cx="5943600" cy="801503"/>
          </a:xfrm>
        </p:spPr>
        <p:txBody>
          <a:bodyPr/>
          <a:lstStyle/>
          <a:p>
            <a:pPr marL="292608" indent="-292608">
              <a:buFont typeface="Arial" panose="020B0604020202020204" pitchFamily="34" charset="0"/>
              <a:buChar char="•"/>
            </a:pPr>
            <a:r>
              <a:rPr lang="en-US" altLang="en-US" sz="2000" dirty="0"/>
              <a:t>When the two relations are combined, the work of the cable forces cancel. Solve for the velocity.</a:t>
            </a:r>
          </a:p>
        </p:txBody>
      </p:sp>
      <p:graphicFrame>
        <p:nvGraphicFramePr>
          <p:cNvPr id="10" name="Object 2"/>
          <p:cNvGraphicFramePr>
            <a:graphicFrameLocks noChangeAspect="1"/>
          </p:cNvGraphicFramePr>
          <p:nvPr>
            <p:extLst>
              <p:ext uri="{D42A27DB-BD31-4B8C-83A1-F6EECF244321}">
                <p14:modId xmlns:p14="http://schemas.microsoft.com/office/powerpoint/2010/main" val="2120716734"/>
              </p:ext>
            </p:extLst>
          </p:nvPr>
        </p:nvGraphicFramePr>
        <p:xfrm>
          <a:off x="3927476" y="1775460"/>
          <a:ext cx="3898900" cy="457200"/>
        </p:xfrm>
        <a:graphic>
          <a:graphicData uri="http://schemas.openxmlformats.org/presentationml/2006/ole">
            <mc:AlternateContent xmlns:mc="http://schemas.openxmlformats.org/markup-compatibility/2006">
              <mc:Choice xmlns:v="urn:schemas-microsoft-com:vml" Requires="v">
                <p:oleObj spid="_x0000_s179446" name="Equation" r:id="rId4" imgW="3898900" imgH="457200" progId="Equation.3">
                  <p:embed/>
                </p:oleObj>
              </mc:Choice>
              <mc:Fallback>
                <p:oleObj name="Equation" r:id="rId4" imgW="38989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476" y="1775460"/>
                        <a:ext cx="3898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3309202065"/>
              </p:ext>
            </p:extLst>
          </p:nvPr>
        </p:nvGraphicFramePr>
        <p:xfrm>
          <a:off x="3673476" y="2373630"/>
          <a:ext cx="4152900" cy="457200"/>
        </p:xfrm>
        <a:graphic>
          <a:graphicData uri="http://schemas.openxmlformats.org/presentationml/2006/ole">
            <mc:AlternateContent xmlns:mc="http://schemas.openxmlformats.org/markup-compatibility/2006">
              <mc:Choice xmlns:v="urn:schemas-microsoft-com:vml" Requires="v">
                <p:oleObj spid="_x0000_s179447" name="Equation" r:id="rId6" imgW="4152900" imgH="457200" progId="Equation.3">
                  <p:embed/>
                </p:oleObj>
              </mc:Choice>
              <mc:Fallback>
                <p:oleObj name="Equation" r:id="rId6" imgW="41529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3476" y="2373630"/>
                        <a:ext cx="415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3773416073"/>
              </p:ext>
            </p:extLst>
          </p:nvPr>
        </p:nvGraphicFramePr>
        <p:xfrm>
          <a:off x="3355976" y="2941320"/>
          <a:ext cx="5359400" cy="965200"/>
        </p:xfrm>
        <a:graphic>
          <a:graphicData uri="http://schemas.openxmlformats.org/presentationml/2006/ole">
            <mc:AlternateContent xmlns:mc="http://schemas.openxmlformats.org/markup-compatibility/2006">
              <mc:Choice xmlns:v="urn:schemas-microsoft-com:vml" Requires="v">
                <p:oleObj spid="_x0000_s179448" name="Equation" r:id="rId8" imgW="5359400" imgH="965200" progId="Equation.3">
                  <p:embed/>
                </p:oleObj>
              </mc:Choice>
              <mc:Fallback>
                <p:oleObj name="Equation" r:id="rId8" imgW="5359400" imgH="965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5976" y="2941320"/>
                        <a:ext cx="53594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3706966258"/>
              </p:ext>
            </p:extLst>
          </p:nvPr>
        </p:nvGraphicFramePr>
        <p:xfrm>
          <a:off x="7226301" y="4038600"/>
          <a:ext cx="1295400" cy="317500"/>
        </p:xfrm>
        <a:graphic>
          <a:graphicData uri="http://schemas.openxmlformats.org/presentationml/2006/ole">
            <mc:AlternateContent xmlns:mc="http://schemas.openxmlformats.org/markup-compatibility/2006">
              <mc:Choice xmlns:v="urn:schemas-microsoft-com:vml" Requires="v">
                <p:oleObj spid="_x0000_s179449" name="Equation" r:id="rId10" imgW="1294838" imgH="317362" progId="Equation.DSMT4">
                  <p:embed/>
                </p:oleObj>
              </mc:Choice>
              <mc:Fallback>
                <p:oleObj name="Equation" r:id="rId10" imgW="1294838" imgH="31736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26301" y="4038600"/>
                        <a:ext cx="1295400" cy="317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04800" y="4190220"/>
            <a:ext cx="6172200" cy="2286780"/>
          </a:xfrm>
        </p:spPr>
        <p:txBody>
          <a:bodyPr/>
          <a:lstStyle/>
          <a:p>
            <a:pPr>
              <a:spcBef>
                <a:spcPts val="0"/>
              </a:spcBef>
              <a:spcAft>
                <a:spcPts val="1000"/>
              </a:spcAft>
            </a:pPr>
            <a:r>
              <a:rPr lang="en-US" altLang="en-US" sz="2000" b="1" dirty="0">
                <a:solidFill>
                  <a:srgbClr val="C00000"/>
                </a:solidFill>
              </a:rPr>
              <a:t>Reflect and Think:</a:t>
            </a:r>
          </a:p>
          <a:p>
            <a:pPr>
              <a:spcBef>
                <a:spcPts val="0"/>
              </a:spcBef>
              <a:spcAft>
                <a:spcPts val="1000"/>
              </a:spcAft>
            </a:pPr>
            <a:r>
              <a:rPr lang="en-US" altLang="en-US" sz="2000" dirty="0"/>
              <a:t>This problem can also be solved by applying the principle of work and energy to the combined system of blocks.</a:t>
            </a:r>
          </a:p>
          <a:p>
            <a:pPr>
              <a:spcBef>
                <a:spcPts val="0"/>
              </a:spcBef>
              <a:spcAft>
                <a:spcPts val="1000"/>
              </a:spcAft>
            </a:pPr>
            <a:r>
              <a:rPr lang="en-US" altLang="en-US" sz="2000" dirty="0"/>
              <a:t>When using the principle of work and energy, it usually saves time to choose your system to be everything that moves. </a:t>
            </a:r>
          </a:p>
        </p:txBody>
      </p:sp>
    </p:spTree>
    <p:extLst>
      <p:ext uri="{BB962C8B-B14F-4D97-AF65-F5344CB8AC3E}">
        <p14:creationId xmlns:p14="http://schemas.microsoft.com/office/powerpoint/2010/main" val="3568168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solidFill>
                  <a:srgbClr val="AD0B1E"/>
                </a:solidFill>
                <a:latin typeface="Times New Roman" panose="02020603050405020304" pitchFamily="18" charset="0"/>
                <a:ea typeface="ＭＳ Ｐゴシック" panose="020B0600070205080204" pitchFamily="34" charset="-128"/>
                <a:cs typeface="Times New Roman" panose="02020603050405020304" pitchFamily="18" charset="0"/>
              </a:rPr>
              <a:t>Contents</a:t>
            </a:r>
            <a:endParaRPr lang="en-IN" sz="4000" b="1" dirty="0">
              <a:solidFill>
                <a:srgbClr val="AD0B1E"/>
              </a:solidFill>
              <a:latin typeface="Times New Roman" panose="02020603050405020304" pitchFamily="18" charset="0"/>
              <a:cs typeface="Times New Roman" panose="02020603050405020304" pitchFamily="18" charset="0"/>
            </a:endParaRPr>
          </a:p>
        </p:txBody>
      </p:sp>
      <p:sp>
        <p:nvSpPr>
          <p:cNvPr id="37" name="Content Placeholder 36"/>
          <p:cNvSpPr>
            <a:spLocks noGrp="1"/>
          </p:cNvSpPr>
          <p:nvPr>
            <p:ph sz="half" idx="1"/>
          </p:nvPr>
        </p:nvSpPr>
        <p:spPr/>
        <p:txBody>
          <a:bodyPr/>
          <a:lstStyle/>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2" action="ppaction://hlinksldjump"/>
              </a:rPr>
              <a:t>Introduction</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3" action="ppaction://hlinksldjump"/>
              </a:rPr>
              <a:t>Work of a Force</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4" action="ppaction://hlinksldjump"/>
              </a:rPr>
              <a:t>Principle of Work &amp; Energy</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5" action="ppaction://hlinksldjump"/>
              </a:rPr>
              <a:t>Applications of the Principle of Work &amp; Energy</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6" action="ppaction://hlinksldjump"/>
              </a:rPr>
              <a:t>Power and Efficiency</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7" action="ppaction://hlinksldjump"/>
              </a:rPr>
              <a:t>Sample Problem 13.1</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8" action="ppaction://hlinksldjump"/>
              </a:rPr>
              <a:t>Sample Problem 13.2</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9" action="ppaction://hlinksldjump"/>
              </a:rPr>
              <a:t>Sample Problem 13.3</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10" action="ppaction://hlinksldjump"/>
              </a:rPr>
              <a:t>Sample Problem 13.6</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11" action="ppaction://hlinksldjump"/>
              </a:rPr>
              <a:t>Sample Problem 13.7</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12" action="ppaction://hlinksldjump"/>
              </a:rPr>
              <a:t>Potential Energy</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13" action="ppaction://hlinksldjump"/>
              </a:rPr>
              <a:t>Conservative Forces</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14" action="ppaction://hlinksldjump"/>
              </a:rPr>
              <a:t>Conservation of Energy</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15" action="ppaction://hlinksldjump"/>
              </a:rPr>
              <a:t>Motion Under a Conservative Central Force</a:t>
            </a:r>
            <a:endParaRPr lang="en-US" altLang="en-US" sz="2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2"/>
          </p:nvPr>
        </p:nvSpPr>
        <p:spPr>
          <a:xfrm>
            <a:off x="4648200" y="914400"/>
            <a:ext cx="4343400" cy="5715000"/>
          </a:xfrm>
        </p:spPr>
        <p:txBody>
          <a:bodyPr/>
          <a:lstStyle/>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16" action="ppaction://hlinksldjump"/>
              </a:rPr>
              <a:t>Sample Problem 13.8</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17" action="ppaction://hlinksldjump"/>
              </a:rPr>
              <a:t>Sample Problem 13.10</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18" action="ppaction://hlinksldjump"/>
              </a:rPr>
              <a:t>Sample Problem 13.12</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19" action="ppaction://hlinksldjump"/>
              </a:rPr>
              <a:t>Principle of Impulse and Momentum</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20" action="ppaction://hlinksldjump"/>
              </a:rPr>
              <a:t>Impulsive Motion</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21" action="ppaction://hlinksldjump"/>
              </a:rPr>
              <a:t>Sample Problem 13.13</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22" action="ppaction://hlinksldjump"/>
              </a:rPr>
              <a:t>Sample Problem 13.16</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23" action="ppaction://hlinksldjump"/>
              </a:rPr>
              <a:t>Sample Problem 13.17</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24" action="ppaction://hlinksldjump"/>
              </a:rPr>
              <a:t>Impact</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25" action="ppaction://hlinksldjump"/>
              </a:rPr>
              <a:t>Direct Central Impact</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26" action="ppaction://hlinksldjump"/>
              </a:rPr>
              <a:t>Oblique Central Impact</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27" action="ppaction://hlinksldjump"/>
              </a:rPr>
              <a:t>Problems Involving Multiple Principles </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28" action="ppaction://hlinksldjump"/>
              </a:rPr>
              <a:t>Sample Problem 13.19</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29" action="ppaction://hlinksldjump"/>
              </a:rPr>
              <a:t>Sample Problem 13.20</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30" action="ppaction://hlinksldjump"/>
              </a:rPr>
              <a:t>Sample Problem 13.21</a:t>
            </a:r>
            <a:endParaRPr lang="en-US" altLang="en-US" sz="2000" dirty="0">
              <a:latin typeface="Times New Roman" panose="02020603050405020304" pitchFamily="18" charset="0"/>
              <a:cs typeface="Times New Roman" panose="02020603050405020304" pitchFamily="18" charset="0"/>
            </a:endParaRPr>
          </a:p>
          <a:p>
            <a:pPr>
              <a:spcBef>
                <a:spcPts val="400"/>
              </a:spcBef>
              <a:spcAft>
                <a:spcPts val="0"/>
              </a:spcAft>
            </a:pPr>
            <a:r>
              <a:rPr lang="en-US" altLang="en-US" sz="2000" dirty="0">
                <a:latin typeface="Times New Roman" panose="02020603050405020304" pitchFamily="18" charset="0"/>
                <a:cs typeface="Times New Roman" panose="02020603050405020304" pitchFamily="18" charset="0"/>
                <a:hlinkClick r:id="rId31" action="ppaction://hlinksldjump"/>
              </a:rPr>
              <a:t>Sample Problem 13.22</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86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055"/>
            <a:ext cx="8229600" cy="1079945"/>
          </a:xfrm>
        </p:spPr>
        <p:txBody>
          <a:bodyPr/>
          <a:lstStyle/>
          <a:p>
            <a:r>
              <a:rPr lang="en-US" altLang="en-US" sz="3200" b="1" dirty="0">
                <a:ea typeface="ＭＳ Ｐゴシック" pitchFamily="34" charset="-128"/>
              </a:rPr>
              <a:t>13.2 – Alternate Solution, Group Problem Solving</a:t>
            </a:r>
            <a:endParaRPr lang="en-US" sz="3200" b="1" dirty="0"/>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64" y="1329473"/>
            <a:ext cx="2585936" cy="2023327"/>
          </a:xfrm>
          <a:prstGeom prst="rect">
            <a:avLst/>
          </a:prstGeom>
        </p:spPr>
      </p:pic>
      <p:sp>
        <p:nvSpPr>
          <p:cNvPr id="10" name="Content Placeholder 9"/>
          <p:cNvSpPr>
            <a:spLocks noGrp="1"/>
          </p:cNvSpPr>
          <p:nvPr>
            <p:ph idx="1"/>
          </p:nvPr>
        </p:nvSpPr>
        <p:spPr>
          <a:xfrm>
            <a:off x="3106716" y="1235614"/>
            <a:ext cx="5410200" cy="669386"/>
          </a:xfrm>
        </p:spPr>
        <p:txBody>
          <a:bodyPr/>
          <a:lstStyle/>
          <a:p>
            <a:r>
              <a:rPr lang="en-US" altLang="en-US" sz="2000" b="1" dirty="0"/>
              <a:t>Could you apply work-energy to the combined system of blocks?</a:t>
            </a:r>
          </a:p>
        </p:txBody>
      </p:sp>
      <p:sp>
        <p:nvSpPr>
          <p:cNvPr id="13" name="Content Placeholder 12"/>
          <p:cNvSpPr>
            <a:spLocks noGrp="1"/>
          </p:cNvSpPr>
          <p:nvPr>
            <p:ph idx="13"/>
          </p:nvPr>
        </p:nvSpPr>
        <p:spPr>
          <a:xfrm>
            <a:off x="3640116" y="1870109"/>
            <a:ext cx="1112071" cy="343501"/>
          </a:xfrm>
        </p:spPr>
        <p:txBody>
          <a:bodyPr/>
          <a:lstStyle/>
          <a:p>
            <a:r>
              <a:rPr lang="en-US" altLang="en-US" sz="2000" dirty="0"/>
              <a:t>Given:</a:t>
            </a:r>
            <a:endParaRPr lang="en-US" sz="2000" dirty="0"/>
          </a:p>
        </p:txBody>
      </p:sp>
      <p:graphicFrame>
        <p:nvGraphicFramePr>
          <p:cNvPr id="21" name="Object 20"/>
          <p:cNvGraphicFramePr>
            <a:graphicFrameLocks noChangeAspect="1"/>
          </p:cNvGraphicFramePr>
          <p:nvPr>
            <p:extLst>
              <p:ext uri="{D42A27DB-BD31-4B8C-83A1-F6EECF244321}">
                <p14:modId xmlns:p14="http://schemas.microsoft.com/office/powerpoint/2010/main" val="1133755345"/>
              </p:ext>
            </p:extLst>
          </p:nvPr>
        </p:nvGraphicFramePr>
        <p:xfrm>
          <a:off x="4500563" y="1908175"/>
          <a:ext cx="3579812" cy="368300"/>
        </p:xfrm>
        <a:graphic>
          <a:graphicData uri="http://schemas.openxmlformats.org/presentationml/2006/ole">
            <mc:AlternateContent xmlns:mc="http://schemas.openxmlformats.org/markup-compatibility/2006">
              <mc:Choice xmlns:v="urn:schemas-microsoft-com:vml" Requires="v">
                <p:oleObj spid="_x0000_s186541" name="Equation" r:id="rId4" imgW="2222280" imgH="228600" progId="Equation.DSMT4">
                  <p:embed/>
                </p:oleObj>
              </mc:Choice>
              <mc:Fallback>
                <p:oleObj name="Equation" r:id="rId4" imgW="2222280" imgH="228600" progId="Equation.DSMT4">
                  <p:embed/>
                  <p:pic>
                    <p:nvPicPr>
                      <p:cNvPr id="0" name=""/>
                      <p:cNvPicPr/>
                      <p:nvPr/>
                    </p:nvPicPr>
                    <p:blipFill>
                      <a:blip r:embed="rId5"/>
                      <a:stretch>
                        <a:fillRect/>
                      </a:stretch>
                    </p:blipFill>
                    <p:spPr>
                      <a:xfrm>
                        <a:off x="4500563" y="1908175"/>
                        <a:ext cx="3579812" cy="368300"/>
                      </a:xfrm>
                      <a:prstGeom prst="rect">
                        <a:avLst/>
                      </a:prstGeom>
                    </p:spPr>
                  </p:pic>
                </p:oleObj>
              </mc:Fallback>
            </mc:AlternateContent>
          </a:graphicData>
        </a:graphic>
      </p:graphicFrame>
      <p:sp>
        <p:nvSpPr>
          <p:cNvPr id="14" name="Content Placeholder 13"/>
          <p:cNvSpPr>
            <a:spLocks noGrp="1"/>
          </p:cNvSpPr>
          <p:nvPr>
            <p:ph idx="14"/>
          </p:nvPr>
        </p:nvSpPr>
        <p:spPr>
          <a:xfrm>
            <a:off x="3306147" y="2362200"/>
            <a:ext cx="3839169" cy="457200"/>
          </a:xfrm>
        </p:spPr>
        <p:txBody>
          <a:bodyPr/>
          <a:lstStyle/>
          <a:p>
            <a:pPr>
              <a:spcBef>
                <a:spcPct val="50000"/>
              </a:spcBef>
            </a:pPr>
            <a:r>
              <a:rPr lang="en-US" altLang="en-US" b="1" dirty="0">
                <a:solidFill>
                  <a:srgbClr val="C00000"/>
                </a:solidFill>
              </a:rPr>
              <a:t>What is </a:t>
            </a:r>
            <a:r>
              <a:rPr lang="en-US" altLang="en-US" i="1" dirty="0">
                <a:solidFill>
                  <a:srgbClr val="C00000"/>
                </a:solidFill>
              </a:rPr>
              <a:t>T</a:t>
            </a:r>
            <a:r>
              <a:rPr lang="en-US" altLang="en-US" i="1" baseline="-25000" dirty="0">
                <a:solidFill>
                  <a:srgbClr val="C00000"/>
                </a:solidFill>
              </a:rPr>
              <a:t>1</a:t>
            </a:r>
            <a:r>
              <a:rPr lang="en-US" altLang="en-US" b="1" dirty="0">
                <a:solidFill>
                  <a:srgbClr val="C00000"/>
                </a:solidFill>
              </a:rPr>
              <a:t> of the system?</a:t>
            </a:r>
          </a:p>
        </p:txBody>
      </p:sp>
      <p:graphicFrame>
        <p:nvGraphicFramePr>
          <p:cNvPr id="22" name="Object 21"/>
          <p:cNvGraphicFramePr>
            <a:graphicFrameLocks noChangeAspect="1"/>
          </p:cNvGraphicFramePr>
          <p:nvPr>
            <p:extLst>
              <p:ext uri="{D42A27DB-BD31-4B8C-83A1-F6EECF244321}">
                <p14:modId xmlns:p14="http://schemas.microsoft.com/office/powerpoint/2010/main" val="4241544463"/>
              </p:ext>
            </p:extLst>
          </p:nvPr>
        </p:nvGraphicFramePr>
        <p:xfrm>
          <a:off x="5122553" y="2934797"/>
          <a:ext cx="692727" cy="415636"/>
        </p:xfrm>
        <a:graphic>
          <a:graphicData uri="http://schemas.openxmlformats.org/presentationml/2006/ole">
            <mc:AlternateContent xmlns:mc="http://schemas.openxmlformats.org/markup-compatibility/2006">
              <mc:Choice xmlns:v="urn:schemas-microsoft-com:vml" Requires="v">
                <p:oleObj spid="_x0000_s186542" name="Equation" r:id="rId6" imgW="381000" imgH="228600" progId="Equation.DSMT4">
                  <p:embed/>
                </p:oleObj>
              </mc:Choice>
              <mc:Fallback>
                <p:oleObj name="Equation" r:id="rId6" imgW="3810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2553" y="2934797"/>
                        <a:ext cx="692727" cy="415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Content Placeholder 14"/>
          <p:cNvSpPr>
            <a:spLocks noGrp="1"/>
          </p:cNvSpPr>
          <p:nvPr>
            <p:ph idx="15"/>
          </p:nvPr>
        </p:nvSpPr>
        <p:spPr>
          <a:xfrm>
            <a:off x="996669" y="3429000"/>
            <a:ext cx="7481455" cy="457200"/>
          </a:xfrm>
        </p:spPr>
        <p:txBody>
          <a:bodyPr/>
          <a:lstStyle/>
          <a:p>
            <a:r>
              <a:rPr lang="en-US" altLang="en-US" b="1" dirty="0">
                <a:solidFill>
                  <a:srgbClr val="C00000"/>
                </a:solidFill>
              </a:rPr>
              <a:t>What is the total work done between points 1 and 2?</a:t>
            </a:r>
          </a:p>
        </p:txBody>
      </p:sp>
      <p:graphicFrame>
        <p:nvGraphicFramePr>
          <p:cNvPr id="23" name="Object 22"/>
          <p:cNvGraphicFramePr>
            <a:graphicFrameLocks noChangeAspect="1"/>
          </p:cNvGraphicFramePr>
          <p:nvPr>
            <p:extLst>
              <p:ext uri="{D42A27DB-BD31-4B8C-83A1-F6EECF244321}">
                <p14:modId xmlns:p14="http://schemas.microsoft.com/office/powerpoint/2010/main" val="2347512079"/>
              </p:ext>
            </p:extLst>
          </p:nvPr>
        </p:nvGraphicFramePr>
        <p:xfrm>
          <a:off x="1304996" y="3983392"/>
          <a:ext cx="6360495" cy="419835"/>
        </p:xfrm>
        <a:graphic>
          <a:graphicData uri="http://schemas.openxmlformats.org/presentationml/2006/ole">
            <mc:AlternateContent xmlns:mc="http://schemas.openxmlformats.org/markup-compatibility/2006">
              <mc:Choice xmlns:v="urn:schemas-microsoft-com:vml" Requires="v">
                <p:oleObj spid="_x0000_s186543" name="Equation" r:id="rId8" imgW="3848100" imgH="254000" progId="Equation.DSMT4">
                  <p:embed/>
                </p:oleObj>
              </mc:Choice>
              <mc:Fallback>
                <p:oleObj name="Equation" r:id="rId8" imgW="3848100" imgH="254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4996" y="3983392"/>
                        <a:ext cx="6360495" cy="419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Content Placeholder 15"/>
          <p:cNvSpPr>
            <a:spLocks noGrp="1"/>
          </p:cNvSpPr>
          <p:nvPr>
            <p:ph idx="16"/>
          </p:nvPr>
        </p:nvSpPr>
        <p:spPr>
          <a:xfrm>
            <a:off x="1079796" y="4495800"/>
            <a:ext cx="4223086" cy="457200"/>
          </a:xfrm>
        </p:spPr>
        <p:txBody>
          <a:bodyPr/>
          <a:lstStyle/>
          <a:p>
            <a:r>
              <a:rPr lang="en-US" altLang="en-US" b="1" dirty="0">
                <a:solidFill>
                  <a:srgbClr val="C00000"/>
                </a:solidFill>
              </a:rPr>
              <a:t>What is </a:t>
            </a:r>
            <a:r>
              <a:rPr lang="en-US" altLang="en-US" i="1" dirty="0">
                <a:solidFill>
                  <a:srgbClr val="C00000"/>
                </a:solidFill>
              </a:rPr>
              <a:t>T</a:t>
            </a:r>
            <a:r>
              <a:rPr lang="en-US" altLang="en-US" i="1" baseline="-25000" dirty="0">
                <a:solidFill>
                  <a:srgbClr val="C00000"/>
                </a:solidFill>
              </a:rPr>
              <a:t>2</a:t>
            </a:r>
            <a:r>
              <a:rPr lang="en-US" altLang="en-US" b="1" dirty="0">
                <a:solidFill>
                  <a:srgbClr val="C00000"/>
                </a:solidFill>
              </a:rPr>
              <a:t> of the system?</a:t>
            </a:r>
          </a:p>
        </p:txBody>
      </p:sp>
      <p:graphicFrame>
        <p:nvGraphicFramePr>
          <p:cNvPr id="24" name="Object 23"/>
          <p:cNvGraphicFramePr>
            <a:graphicFrameLocks noChangeAspect="1"/>
          </p:cNvGraphicFramePr>
          <p:nvPr>
            <p:extLst>
              <p:ext uri="{D42A27DB-BD31-4B8C-83A1-F6EECF244321}">
                <p14:modId xmlns:p14="http://schemas.microsoft.com/office/powerpoint/2010/main" val="3064462732"/>
              </p:ext>
            </p:extLst>
          </p:nvPr>
        </p:nvGraphicFramePr>
        <p:xfrm>
          <a:off x="7450116" y="4419600"/>
          <a:ext cx="1617684" cy="334694"/>
        </p:xfrm>
        <a:graphic>
          <a:graphicData uri="http://schemas.openxmlformats.org/presentationml/2006/ole">
            <mc:AlternateContent xmlns:mc="http://schemas.openxmlformats.org/markup-compatibility/2006">
              <mc:Choice xmlns:v="urn:schemas-microsoft-com:vml" Requires="v">
                <p:oleObj spid="_x0000_s186544" name="Equation" r:id="rId10" imgW="1104840" imgH="228600" progId="Equation.DSMT4">
                  <p:embed/>
                </p:oleObj>
              </mc:Choice>
              <mc:Fallback>
                <p:oleObj name="Equation" r:id="rId10" imgW="1104840" imgH="228600" progId="Equation.DSMT4">
                  <p:embed/>
                  <p:pic>
                    <p:nvPicPr>
                      <p:cNvPr id="0" name=""/>
                      <p:cNvPicPr/>
                      <p:nvPr/>
                    </p:nvPicPr>
                    <p:blipFill>
                      <a:blip r:embed="rId11"/>
                      <a:stretch>
                        <a:fillRect/>
                      </a:stretch>
                    </p:blipFill>
                    <p:spPr>
                      <a:xfrm>
                        <a:off x="7450116" y="4419600"/>
                        <a:ext cx="1617684" cy="334694"/>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979943042"/>
              </p:ext>
            </p:extLst>
          </p:nvPr>
        </p:nvGraphicFramePr>
        <p:xfrm>
          <a:off x="2290125" y="5050192"/>
          <a:ext cx="5059008" cy="419835"/>
        </p:xfrm>
        <a:graphic>
          <a:graphicData uri="http://schemas.openxmlformats.org/presentationml/2006/ole">
            <mc:AlternateContent xmlns:mc="http://schemas.openxmlformats.org/markup-compatibility/2006">
              <mc:Choice xmlns:v="urn:schemas-microsoft-com:vml" Requires="v">
                <p:oleObj spid="_x0000_s186545" name="Equation" r:id="rId12" imgW="3060700" imgH="254000" progId="Equation.DSMT4">
                  <p:embed/>
                </p:oleObj>
              </mc:Choice>
              <mc:Fallback>
                <p:oleObj name="Equation" r:id="rId12" imgW="3060700" imgH="2540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90125" y="5050192"/>
                        <a:ext cx="5059008" cy="419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Content Placeholder 16"/>
          <p:cNvSpPr>
            <a:spLocks noGrp="1"/>
          </p:cNvSpPr>
          <p:nvPr>
            <p:ph idx="17"/>
          </p:nvPr>
        </p:nvSpPr>
        <p:spPr>
          <a:xfrm>
            <a:off x="1125516" y="5527964"/>
            <a:ext cx="2884425" cy="415636"/>
          </a:xfrm>
        </p:spPr>
        <p:txBody>
          <a:bodyPr/>
          <a:lstStyle/>
          <a:p>
            <a:r>
              <a:rPr lang="en-US" altLang="en-US" b="1" dirty="0">
                <a:solidFill>
                  <a:srgbClr val="C00000"/>
                </a:solidFill>
              </a:rPr>
              <a:t>Solve for v</a:t>
            </a:r>
          </a:p>
        </p:txBody>
      </p:sp>
      <p:graphicFrame>
        <p:nvGraphicFramePr>
          <p:cNvPr id="26" name="Object 2"/>
          <p:cNvGraphicFramePr>
            <a:graphicFrameLocks noChangeAspect="1"/>
          </p:cNvGraphicFramePr>
          <p:nvPr>
            <p:extLst>
              <p:ext uri="{D42A27DB-BD31-4B8C-83A1-F6EECF244321}">
                <p14:modId xmlns:p14="http://schemas.microsoft.com/office/powerpoint/2010/main" val="948258940"/>
              </p:ext>
            </p:extLst>
          </p:nvPr>
        </p:nvGraphicFramePr>
        <p:xfrm>
          <a:off x="2573316" y="5987683"/>
          <a:ext cx="2225124" cy="419835"/>
        </p:xfrm>
        <a:graphic>
          <a:graphicData uri="http://schemas.openxmlformats.org/presentationml/2006/ole">
            <mc:AlternateContent xmlns:mc="http://schemas.openxmlformats.org/markup-compatibility/2006">
              <mc:Choice xmlns:v="urn:schemas-microsoft-com:vml" Requires="v">
                <p:oleObj spid="_x0000_s186546" name="Equation" r:id="rId14" imgW="1345616" imgH="253890" progId="Equation.DSMT4">
                  <p:embed/>
                </p:oleObj>
              </mc:Choice>
              <mc:Fallback>
                <p:oleObj name="Equation" r:id="rId14" imgW="1345616"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73316" y="5987683"/>
                        <a:ext cx="2225124" cy="419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5"/>
          <p:cNvGraphicFramePr>
            <a:graphicFrameLocks noChangeAspect="1"/>
          </p:cNvGraphicFramePr>
          <p:nvPr>
            <p:extLst>
              <p:ext uri="{D42A27DB-BD31-4B8C-83A1-F6EECF244321}">
                <p14:modId xmlns:p14="http://schemas.microsoft.com/office/powerpoint/2010/main" val="46564766"/>
              </p:ext>
            </p:extLst>
          </p:nvPr>
        </p:nvGraphicFramePr>
        <p:xfrm>
          <a:off x="7653316" y="6210300"/>
          <a:ext cx="1295400" cy="317500"/>
        </p:xfrm>
        <a:graphic>
          <a:graphicData uri="http://schemas.openxmlformats.org/presentationml/2006/ole">
            <mc:AlternateContent xmlns:mc="http://schemas.openxmlformats.org/markup-compatibility/2006">
              <mc:Choice xmlns:v="urn:schemas-microsoft-com:vml" Requires="v">
                <p:oleObj spid="_x0000_s186547" name="Equation" r:id="rId16" imgW="1294838" imgH="317362" progId="Equation.3">
                  <p:embed/>
                </p:oleObj>
              </mc:Choice>
              <mc:Fallback>
                <p:oleObj name="Equation" r:id="rId16" imgW="1294838" imgH="31736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53316" y="6210300"/>
                        <a:ext cx="1295400" cy="317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33974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P spid="1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13.3 </a:t>
            </a:r>
            <a:r>
              <a:rPr lang="en-US" altLang="en-US" sz="1000" dirty="0">
                <a:ea typeface="ＭＳ Ｐゴシック" pitchFamily="34" charset="-128"/>
              </a:rPr>
              <a:t>1</a:t>
            </a:r>
            <a:endParaRPr lang="en-US" sz="1000" dirty="0"/>
          </a:p>
        </p:txBody>
      </p:sp>
      <p:pic>
        <p:nvPicPr>
          <p:cNvPr id="10" name="Picture 9" descr="The initial distance between the package and spring is 600 m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98" y="1030045"/>
            <a:ext cx="3201431" cy="1408355"/>
          </a:xfrm>
          <a:prstGeom prst="rect">
            <a:avLst/>
          </a:prstGeom>
        </p:spPr>
      </p:pic>
      <p:sp>
        <p:nvSpPr>
          <p:cNvPr id="7" name="Content Placeholder 6"/>
          <p:cNvSpPr>
            <a:spLocks noGrp="1"/>
          </p:cNvSpPr>
          <p:nvPr>
            <p:ph idx="14"/>
          </p:nvPr>
        </p:nvSpPr>
        <p:spPr>
          <a:xfrm>
            <a:off x="152400" y="2613660"/>
            <a:ext cx="4419600" cy="3810000"/>
          </a:xfrm>
        </p:spPr>
        <p:txBody>
          <a:bodyPr/>
          <a:lstStyle/>
          <a:p>
            <a:pPr>
              <a:spcBef>
                <a:spcPts val="0"/>
              </a:spcBef>
              <a:spcAft>
                <a:spcPts val="0"/>
              </a:spcAft>
            </a:pPr>
            <a:r>
              <a:rPr lang="en-US" altLang="en-US" sz="2000" dirty="0"/>
              <a:t>A spring is used to stop a 60 kg package which is sliding on a horizontal surface.  The spring has a constant </a:t>
            </a:r>
            <a:r>
              <a:rPr lang="en-US" altLang="en-US" sz="2000" i="1" dirty="0"/>
              <a:t>k </a:t>
            </a:r>
            <a:r>
              <a:rPr lang="en-US" altLang="en-US" sz="2000" dirty="0"/>
              <a:t>= 20 </a:t>
            </a:r>
            <a:r>
              <a:rPr lang="en-US" altLang="en-US" sz="2000" dirty="0" err="1"/>
              <a:t>kN</a:t>
            </a:r>
            <a:r>
              <a:rPr lang="en-US" altLang="en-US" sz="2000" dirty="0"/>
              <a:t>/m and is held by cables so that it is initially compressed 120 mm. The package has a velocity of 2.5 m/s in the position shown and the maximum deflection of the spring is 40 mm.</a:t>
            </a:r>
          </a:p>
          <a:p>
            <a:pPr>
              <a:spcBef>
                <a:spcPts val="0"/>
              </a:spcBef>
              <a:spcAft>
                <a:spcPts val="0"/>
              </a:spcAft>
            </a:pPr>
            <a:r>
              <a:rPr lang="en-US" altLang="en-US" sz="2000" dirty="0"/>
              <a:t>Determine </a:t>
            </a:r>
            <a:r>
              <a:rPr lang="en-US" altLang="en-US" sz="2000" i="1" dirty="0"/>
              <a:t>(a)</a:t>
            </a:r>
            <a:r>
              <a:rPr lang="en-US" altLang="en-US" sz="2000" dirty="0"/>
              <a:t> the coefficient of kinetic friction between the package and surface and </a:t>
            </a:r>
            <a:r>
              <a:rPr lang="en-US" altLang="en-US" sz="2000" i="1" dirty="0"/>
              <a:t>(b)</a:t>
            </a:r>
            <a:r>
              <a:rPr lang="en-US" altLang="en-US" sz="2000" dirty="0"/>
              <a:t> the velocity of the package as it passes again through the position shown.</a:t>
            </a:r>
          </a:p>
        </p:txBody>
      </p:sp>
      <p:sp>
        <p:nvSpPr>
          <p:cNvPr id="3" name="Content Placeholder 2"/>
          <p:cNvSpPr>
            <a:spLocks noGrp="1"/>
          </p:cNvSpPr>
          <p:nvPr>
            <p:ph idx="1"/>
          </p:nvPr>
        </p:nvSpPr>
        <p:spPr>
          <a:xfrm>
            <a:off x="4572000" y="1142142"/>
            <a:ext cx="4343400" cy="2515458"/>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Apply the principle of work and energy between the initial position and the point at which the spring is fully compressed and the velocity is zero. The only unknown in the relation is the friction coefficient.</a:t>
            </a:r>
          </a:p>
        </p:txBody>
      </p:sp>
      <p:sp>
        <p:nvSpPr>
          <p:cNvPr id="6" name="Content Placeholder 5"/>
          <p:cNvSpPr>
            <a:spLocks noGrp="1"/>
          </p:cNvSpPr>
          <p:nvPr>
            <p:ph idx="13"/>
          </p:nvPr>
        </p:nvSpPr>
        <p:spPr>
          <a:xfrm>
            <a:off x="4572000" y="3738372"/>
            <a:ext cx="4495800" cy="1290828"/>
          </a:xfrm>
        </p:spPr>
        <p:txBody>
          <a:bodyPr/>
          <a:lstStyle/>
          <a:p>
            <a:pPr marL="292608" indent="-292608">
              <a:buFont typeface="Arial" panose="020B0604020202020204" pitchFamily="34" charset="0"/>
              <a:buChar char="•"/>
            </a:pPr>
            <a:r>
              <a:rPr lang="en-US" altLang="en-US" sz="2000" dirty="0"/>
              <a:t>Apply the principle of work and energy for the rebound of the package. The only unknown in the relation is the velocity at the final position.</a:t>
            </a:r>
          </a:p>
        </p:txBody>
      </p:sp>
    </p:spTree>
    <p:extLst>
      <p:ext uri="{BB962C8B-B14F-4D97-AF65-F5344CB8AC3E}">
        <p14:creationId xmlns:p14="http://schemas.microsoft.com/office/powerpoint/2010/main" val="2850202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37616"/>
          </a:xfrm>
        </p:spPr>
        <p:txBody>
          <a:bodyPr/>
          <a:lstStyle/>
          <a:p>
            <a:r>
              <a:rPr lang="en-US" altLang="en-US" sz="4000" b="1" dirty="0">
                <a:ea typeface="ＭＳ Ｐゴシック" pitchFamily="34" charset="-128"/>
              </a:rPr>
              <a:t>Sample Problem 13.3 </a:t>
            </a:r>
            <a:r>
              <a:rPr lang="en-US" altLang="en-US" sz="1000" dirty="0">
                <a:ea typeface="ＭＳ Ｐゴシック" pitchFamily="34" charset="-128"/>
              </a:rPr>
              <a:t>2</a:t>
            </a:r>
            <a:endParaRPr lang="en-US" sz="1000" dirty="0"/>
          </a:p>
        </p:txBody>
      </p:sp>
      <p:pic>
        <p:nvPicPr>
          <p:cNvPr id="17" name="Picture 16" descr="In position 1 the package does not touch the spring and has velocity v1. In position 2 the package is in contact with the spring, has compressed the spring an additional 40 mm, and has zero velocit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1" y="990600"/>
            <a:ext cx="2809839" cy="1202254"/>
          </a:xfrm>
          <a:prstGeom prst="rect">
            <a:avLst/>
          </a:prstGeom>
        </p:spPr>
      </p:pic>
      <p:sp>
        <p:nvSpPr>
          <p:cNvPr id="3" name="Content Placeholder 2"/>
          <p:cNvSpPr>
            <a:spLocks noGrp="1"/>
          </p:cNvSpPr>
          <p:nvPr>
            <p:ph idx="1"/>
          </p:nvPr>
        </p:nvSpPr>
        <p:spPr>
          <a:xfrm>
            <a:off x="3048000" y="914400"/>
            <a:ext cx="5867400" cy="1066800"/>
          </a:xfrm>
        </p:spPr>
        <p:txBody>
          <a:bodyPr/>
          <a:lstStyle/>
          <a:p>
            <a:pPr>
              <a:spcBef>
                <a:spcPct val="50000"/>
              </a:spcBef>
            </a:pPr>
            <a:r>
              <a:rPr lang="en-US" altLang="en-US" sz="1800" b="1" dirty="0">
                <a:solidFill>
                  <a:srgbClr val="C00000"/>
                </a:solidFill>
              </a:rPr>
              <a:t>Modeling and Analysis:</a:t>
            </a:r>
          </a:p>
          <a:p>
            <a:pPr marL="292608" indent="-292608">
              <a:buFontTx/>
              <a:buChar char="•"/>
            </a:pPr>
            <a:r>
              <a:rPr lang="en-US" altLang="en-US" sz="1800" dirty="0"/>
              <a:t>Apply principle of work and energy between initial position and the point at which spring is fully compressed.</a:t>
            </a:r>
          </a:p>
        </p:txBody>
      </p:sp>
      <p:graphicFrame>
        <p:nvGraphicFramePr>
          <p:cNvPr id="10" name="Object 7"/>
          <p:cNvGraphicFramePr>
            <a:graphicFrameLocks noChangeAspect="1"/>
          </p:cNvGraphicFramePr>
          <p:nvPr>
            <p:extLst>
              <p:ext uri="{D42A27DB-BD31-4B8C-83A1-F6EECF244321}">
                <p14:modId xmlns:p14="http://schemas.microsoft.com/office/powerpoint/2010/main" val="1259371936"/>
              </p:ext>
            </p:extLst>
          </p:nvPr>
        </p:nvGraphicFramePr>
        <p:xfrm>
          <a:off x="3616325" y="2057400"/>
          <a:ext cx="4737100" cy="419100"/>
        </p:xfrm>
        <a:graphic>
          <a:graphicData uri="http://schemas.openxmlformats.org/presentationml/2006/ole">
            <mc:AlternateContent xmlns:mc="http://schemas.openxmlformats.org/markup-compatibility/2006">
              <mc:Choice xmlns:v="urn:schemas-microsoft-com:vml" Requires="v">
                <p:oleObj spid="_x0000_s167786" name="Equation" r:id="rId4" imgW="4737100" imgH="419100" progId="Equation.3">
                  <p:embed/>
                </p:oleObj>
              </mc:Choice>
              <mc:Fallback>
                <p:oleObj name="Equation" r:id="rId4" imgW="47371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6325" y="2057400"/>
                        <a:ext cx="4737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 name="Picture 15" descr="The FBD shows the weight on the package acting downward, the normal force acting upward, the frictional force F opposing the motion, and the spring force P also opposing the motion when the package is in contact with the spr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2589415"/>
            <a:ext cx="1604356" cy="1679171"/>
          </a:xfrm>
          <a:prstGeom prst="rect">
            <a:avLst/>
          </a:prstGeom>
        </p:spPr>
      </p:pic>
      <p:graphicFrame>
        <p:nvGraphicFramePr>
          <p:cNvPr id="11" name="Object 6"/>
          <p:cNvGraphicFramePr>
            <a:graphicFrameLocks noChangeAspect="1"/>
          </p:cNvGraphicFramePr>
          <p:nvPr>
            <p:extLst>
              <p:ext uri="{D42A27DB-BD31-4B8C-83A1-F6EECF244321}">
                <p14:modId xmlns:p14="http://schemas.microsoft.com/office/powerpoint/2010/main" val="848210865"/>
              </p:ext>
            </p:extLst>
          </p:nvPr>
        </p:nvGraphicFramePr>
        <p:xfrm>
          <a:off x="3594100" y="2579687"/>
          <a:ext cx="5168900" cy="774700"/>
        </p:xfrm>
        <a:graphic>
          <a:graphicData uri="http://schemas.openxmlformats.org/presentationml/2006/ole">
            <mc:AlternateContent xmlns:mc="http://schemas.openxmlformats.org/markup-compatibility/2006">
              <mc:Choice xmlns:v="urn:schemas-microsoft-com:vml" Requires="v">
                <p:oleObj spid="_x0000_s167787" name="Equation" r:id="rId7" imgW="5168900" imgH="774700" progId="Equation.3">
                  <p:embed/>
                </p:oleObj>
              </mc:Choice>
              <mc:Fallback>
                <p:oleObj name="Equation" r:id="rId7" imgW="5168900" imgH="774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4100" y="2579687"/>
                        <a:ext cx="51689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0200" y="2895600"/>
            <a:ext cx="1617577" cy="743212"/>
          </a:xfrm>
          <a:prstGeom prst="rect">
            <a:avLst/>
          </a:prstGeom>
        </p:spPr>
      </p:pic>
      <p:pic>
        <p:nvPicPr>
          <p:cNvPr id="19" name="Picture 18" descr="After the package hits the spring, the spring force increases from an initial value of Pmin to a final value of Pmax after 40 mm of spring comressio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 y="4572000"/>
            <a:ext cx="2285844" cy="1798696"/>
          </a:xfrm>
          <a:prstGeom prst="rect">
            <a:avLst/>
          </a:prstGeom>
        </p:spPr>
      </p:pic>
      <p:graphicFrame>
        <p:nvGraphicFramePr>
          <p:cNvPr id="12" name="Object 5"/>
          <p:cNvGraphicFramePr>
            <a:graphicFrameLocks noChangeAspect="1"/>
          </p:cNvGraphicFramePr>
          <p:nvPr>
            <p:extLst>
              <p:ext uri="{D42A27DB-BD31-4B8C-83A1-F6EECF244321}">
                <p14:modId xmlns:p14="http://schemas.microsoft.com/office/powerpoint/2010/main" val="2617371093"/>
              </p:ext>
            </p:extLst>
          </p:nvPr>
        </p:nvGraphicFramePr>
        <p:xfrm>
          <a:off x="3616325" y="3517900"/>
          <a:ext cx="4864100" cy="1511300"/>
        </p:xfrm>
        <a:graphic>
          <a:graphicData uri="http://schemas.openxmlformats.org/presentationml/2006/ole">
            <mc:AlternateContent xmlns:mc="http://schemas.openxmlformats.org/markup-compatibility/2006">
              <mc:Choice xmlns:v="urn:schemas-microsoft-com:vml" Requires="v">
                <p:oleObj spid="_x0000_s167788" name="Equation" r:id="rId11" imgW="4864100" imgH="1511300" progId="Equation.3">
                  <p:embed/>
                </p:oleObj>
              </mc:Choice>
              <mc:Fallback>
                <p:oleObj name="Equation" r:id="rId11" imgW="4864100" imgH="151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6325" y="3517900"/>
                        <a:ext cx="4864100"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4172026722"/>
              </p:ext>
            </p:extLst>
          </p:nvPr>
        </p:nvGraphicFramePr>
        <p:xfrm>
          <a:off x="3616325" y="5207000"/>
          <a:ext cx="4457700" cy="355600"/>
        </p:xfrm>
        <a:graphic>
          <a:graphicData uri="http://schemas.openxmlformats.org/presentationml/2006/ole">
            <mc:AlternateContent xmlns:mc="http://schemas.openxmlformats.org/markup-compatibility/2006">
              <mc:Choice xmlns:v="urn:schemas-microsoft-com:vml" Requires="v">
                <p:oleObj spid="_x0000_s167789" name="Equation" r:id="rId13" imgW="4457700" imgH="355600" progId="Equation.3">
                  <p:embed/>
                </p:oleObj>
              </mc:Choice>
              <mc:Fallback>
                <p:oleObj name="Equation" r:id="rId13" imgW="4457700" imgH="355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16325" y="5207000"/>
                        <a:ext cx="44577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2983452650"/>
              </p:ext>
            </p:extLst>
          </p:nvPr>
        </p:nvGraphicFramePr>
        <p:xfrm>
          <a:off x="3616325" y="5715000"/>
          <a:ext cx="2908300" cy="647700"/>
        </p:xfrm>
        <a:graphic>
          <a:graphicData uri="http://schemas.openxmlformats.org/presentationml/2006/ole">
            <mc:AlternateContent xmlns:mc="http://schemas.openxmlformats.org/markup-compatibility/2006">
              <mc:Choice xmlns:v="urn:schemas-microsoft-com:vml" Requires="v">
                <p:oleObj spid="_x0000_s167790" name="Equation" r:id="rId15" imgW="2908300" imgH="647700" progId="Equation.DSMT4">
                  <p:embed/>
                </p:oleObj>
              </mc:Choice>
              <mc:Fallback>
                <p:oleObj name="Equation" r:id="rId15" imgW="2908300" imgH="6477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16325" y="5715000"/>
                        <a:ext cx="29083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4"/>
          <p:cNvGraphicFramePr>
            <a:graphicFrameLocks noChangeAspect="1"/>
          </p:cNvGraphicFramePr>
          <p:nvPr/>
        </p:nvGraphicFramePr>
        <p:xfrm>
          <a:off x="7961313" y="6205538"/>
          <a:ext cx="939800" cy="292100"/>
        </p:xfrm>
        <a:graphic>
          <a:graphicData uri="http://schemas.openxmlformats.org/presentationml/2006/ole">
            <mc:AlternateContent xmlns:mc="http://schemas.openxmlformats.org/markup-compatibility/2006">
              <mc:Choice xmlns:v="urn:schemas-microsoft-com:vml" Requires="v">
                <p:oleObj spid="_x0000_s167791" name="Equation" r:id="rId17" imgW="939392" imgH="291973" progId="Equation.3">
                  <p:embed/>
                </p:oleObj>
              </mc:Choice>
              <mc:Fallback>
                <p:oleObj name="Equation" r:id="rId17" imgW="939392" imgH="291973"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61313" y="6205538"/>
                        <a:ext cx="939800" cy="292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8657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13.3 </a:t>
            </a:r>
            <a:r>
              <a:rPr lang="en-US" altLang="en-US" sz="1000" dirty="0">
                <a:ea typeface="ＭＳ Ｐゴシック" pitchFamily="34" charset="-128"/>
              </a:rPr>
              <a:t>3</a:t>
            </a:r>
            <a:endParaRPr lang="en-US" sz="1000" dirty="0"/>
          </a:p>
        </p:txBody>
      </p:sp>
      <p:pic>
        <p:nvPicPr>
          <p:cNvPr id="14" name="Picture 13" descr="Position 2 is when the package has come to a complete stop and has fully compressed the spring. Position 3 is after the package has rebounded and reached its original position, 640 mm away from positio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2941619" cy="1311550"/>
          </a:xfrm>
          <a:prstGeom prst="rect">
            <a:avLst/>
          </a:prstGeom>
        </p:spPr>
      </p:pic>
      <p:sp>
        <p:nvSpPr>
          <p:cNvPr id="3" name="Content Placeholder 2"/>
          <p:cNvSpPr>
            <a:spLocks noGrp="1"/>
          </p:cNvSpPr>
          <p:nvPr>
            <p:ph idx="1"/>
          </p:nvPr>
        </p:nvSpPr>
        <p:spPr>
          <a:xfrm>
            <a:off x="3124200" y="1143000"/>
            <a:ext cx="5791200" cy="602181"/>
          </a:xfrm>
        </p:spPr>
        <p:txBody>
          <a:bodyPr/>
          <a:lstStyle/>
          <a:p>
            <a:pPr marL="292608" indent="-292608">
              <a:buFont typeface="Arial" panose="020B0604020202020204" pitchFamily="34" charset="0"/>
              <a:buChar char="•"/>
            </a:pPr>
            <a:r>
              <a:rPr lang="en-US" altLang="en-US" sz="1800" dirty="0"/>
              <a:t>Apply the principle of work and energy for the rebound of the package.</a:t>
            </a:r>
          </a:p>
        </p:txBody>
      </p:sp>
      <p:graphicFrame>
        <p:nvGraphicFramePr>
          <p:cNvPr id="10" name="Object 5"/>
          <p:cNvGraphicFramePr>
            <a:graphicFrameLocks noChangeAspect="1"/>
          </p:cNvGraphicFramePr>
          <p:nvPr>
            <p:extLst>
              <p:ext uri="{D42A27DB-BD31-4B8C-83A1-F6EECF244321}">
                <p14:modId xmlns:p14="http://schemas.microsoft.com/office/powerpoint/2010/main" val="1750554530"/>
              </p:ext>
            </p:extLst>
          </p:nvPr>
        </p:nvGraphicFramePr>
        <p:xfrm>
          <a:off x="3829051" y="1879600"/>
          <a:ext cx="3149600" cy="406400"/>
        </p:xfrm>
        <a:graphic>
          <a:graphicData uri="http://schemas.openxmlformats.org/presentationml/2006/ole">
            <mc:AlternateContent xmlns:mc="http://schemas.openxmlformats.org/markup-compatibility/2006">
              <mc:Choice xmlns:v="urn:schemas-microsoft-com:vml" Requires="v">
                <p:oleObj spid="_x0000_s180454" name="Equation" r:id="rId4" imgW="3149600" imgH="406400" progId="Equation.3">
                  <p:embed/>
                </p:oleObj>
              </mc:Choice>
              <mc:Fallback>
                <p:oleObj name="Equation" r:id="rId4" imgW="31496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9051" y="1879600"/>
                        <a:ext cx="3149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 name="Picture 14" descr="During the rebound, the FBD diagram shows the weight acting downward, the normal force acting upward, the frictional force F opposing the motion, but now the spring force P is in the direction of motio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476" y="2720139"/>
            <a:ext cx="1829924" cy="1417723"/>
          </a:xfrm>
          <a:prstGeom prst="rect">
            <a:avLst/>
          </a:prstGeom>
        </p:spPr>
      </p:pic>
      <p:graphicFrame>
        <p:nvGraphicFramePr>
          <p:cNvPr id="11" name="Object 4"/>
          <p:cNvGraphicFramePr>
            <a:graphicFrameLocks noChangeAspect="1"/>
          </p:cNvGraphicFramePr>
          <p:nvPr>
            <p:extLst>
              <p:ext uri="{D42A27DB-BD31-4B8C-83A1-F6EECF244321}">
                <p14:modId xmlns:p14="http://schemas.microsoft.com/office/powerpoint/2010/main" val="2902551054"/>
              </p:ext>
            </p:extLst>
          </p:nvPr>
        </p:nvGraphicFramePr>
        <p:xfrm>
          <a:off x="3800175" y="2425700"/>
          <a:ext cx="4533900" cy="698500"/>
        </p:xfrm>
        <a:graphic>
          <a:graphicData uri="http://schemas.openxmlformats.org/presentationml/2006/ole">
            <mc:AlternateContent xmlns:mc="http://schemas.openxmlformats.org/markup-compatibility/2006">
              <mc:Choice xmlns:v="urn:schemas-microsoft-com:vml" Requires="v">
                <p:oleObj spid="_x0000_s180455" name="Equation" r:id="rId7" imgW="4533900" imgH="698500" progId="Equation.3">
                  <p:embed/>
                </p:oleObj>
              </mc:Choice>
              <mc:Fallback>
                <p:oleObj name="Equation" r:id="rId7" imgW="4533900" imgH="698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0175" y="2425700"/>
                        <a:ext cx="45339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1181391136"/>
              </p:ext>
            </p:extLst>
          </p:nvPr>
        </p:nvGraphicFramePr>
        <p:xfrm>
          <a:off x="3829050" y="3244850"/>
          <a:ext cx="2311400" cy="749300"/>
        </p:xfrm>
        <a:graphic>
          <a:graphicData uri="http://schemas.openxmlformats.org/presentationml/2006/ole">
            <mc:AlternateContent xmlns:mc="http://schemas.openxmlformats.org/markup-compatibility/2006">
              <mc:Choice xmlns:v="urn:schemas-microsoft-com:vml" Requires="v">
                <p:oleObj spid="_x0000_s180456" name="Equation" r:id="rId9" imgW="2311400" imgH="749300" progId="Equation.3">
                  <p:embed/>
                </p:oleObj>
              </mc:Choice>
              <mc:Fallback>
                <p:oleObj name="Equation" r:id="rId9" imgW="2311400" imgH="749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9050" y="3244850"/>
                        <a:ext cx="23114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3002462696"/>
              </p:ext>
            </p:extLst>
          </p:nvPr>
        </p:nvGraphicFramePr>
        <p:xfrm>
          <a:off x="7396163" y="3581400"/>
          <a:ext cx="1333500" cy="292100"/>
        </p:xfrm>
        <a:graphic>
          <a:graphicData uri="http://schemas.openxmlformats.org/presentationml/2006/ole">
            <mc:AlternateContent xmlns:mc="http://schemas.openxmlformats.org/markup-compatibility/2006">
              <mc:Choice xmlns:v="urn:schemas-microsoft-com:vml" Requires="v">
                <p:oleObj spid="_x0000_s180457" name="Equation" r:id="rId11" imgW="1333500" imgH="292100" progId="Equation.3">
                  <p:embed/>
                </p:oleObj>
              </mc:Choice>
              <mc:Fallback>
                <p:oleObj name="Equation" r:id="rId11" imgW="13335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6163" y="3581400"/>
                        <a:ext cx="1333500" cy="292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457200" y="4198214"/>
            <a:ext cx="8382000" cy="2278786"/>
          </a:xfrm>
        </p:spPr>
        <p:txBody>
          <a:bodyPr/>
          <a:lstStyle/>
          <a:p>
            <a:pPr>
              <a:spcBef>
                <a:spcPct val="50000"/>
              </a:spcBef>
            </a:pPr>
            <a:r>
              <a:rPr lang="en-US" altLang="en-US" sz="1800" b="1" dirty="0">
                <a:solidFill>
                  <a:srgbClr val="C00000"/>
                </a:solidFill>
              </a:rPr>
              <a:t>Reflect and Think:</a:t>
            </a:r>
          </a:p>
          <a:p>
            <a:pPr>
              <a:spcBef>
                <a:spcPct val="50000"/>
              </a:spcBef>
            </a:pPr>
            <a:r>
              <a:rPr lang="en-US" altLang="en-US" sz="1800" dirty="0"/>
              <a:t>You needed to break this problem into two segments. From the first segment you were able to determine the coefficient of friction. Then you could use the principle of work and energy to determine the velocity of the package at any other location. Note that the system does not lose any energy due to the spring; it returns all of its energy back to the package. You would need to design something that could absorb the kinetic energy of the package in order to bring it to rest.</a:t>
            </a:r>
          </a:p>
        </p:txBody>
      </p:sp>
    </p:spTree>
    <p:extLst>
      <p:ext uri="{BB962C8B-B14F-4D97-AF65-F5344CB8AC3E}">
        <p14:creationId xmlns:p14="http://schemas.microsoft.com/office/powerpoint/2010/main" val="237960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13.6 </a:t>
            </a:r>
            <a:r>
              <a:rPr lang="en-US" altLang="en-US" sz="1000" dirty="0">
                <a:ea typeface="ＭＳ Ｐゴシック" pitchFamily="34" charset="-128"/>
              </a:rPr>
              <a:t>1</a:t>
            </a:r>
            <a:endParaRPr lang="en-US" sz="1000" dirty="0"/>
          </a:p>
        </p:txBody>
      </p:sp>
      <p:pic>
        <p:nvPicPr>
          <p:cNvPr id="19" name="Picture 3" descr="msotw9_temp0"/>
          <p:cNvPicPr>
            <a:picLocks noChangeAspect="1" noChangeArrowheads="1"/>
          </p:cNvPicPr>
          <p:nvPr/>
        </p:nvPicPr>
        <p:blipFill>
          <a:blip r:embed="rId2"/>
          <a:stretch>
            <a:fillRect/>
          </a:stretch>
        </p:blipFill>
        <p:spPr bwMode="auto">
          <a:xfrm>
            <a:off x="646113" y="1064101"/>
            <a:ext cx="3190875" cy="161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4"/>
          <p:cNvSpPr txBox="1">
            <a:spLocks noChangeArrowheads="1"/>
          </p:cNvSpPr>
          <p:nvPr/>
        </p:nvSpPr>
        <p:spPr bwMode="auto">
          <a:xfrm>
            <a:off x="333375" y="2825750"/>
            <a:ext cx="42037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A 1000 kg car starts from rest at point 1 and moves without friction down the track shown.</a:t>
            </a:r>
          </a:p>
        </p:txBody>
      </p:sp>
      <p:sp>
        <p:nvSpPr>
          <p:cNvPr id="22" name="Text Box 5"/>
          <p:cNvSpPr txBox="1">
            <a:spLocks noChangeArrowheads="1"/>
          </p:cNvSpPr>
          <p:nvPr/>
        </p:nvSpPr>
        <p:spPr bwMode="auto">
          <a:xfrm>
            <a:off x="320675" y="3929063"/>
            <a:ext cx="384651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Determine:</a:t>
            </a:r>
          </a:p>
          <a:p>
            <a:pPr eaLnBrk="1" hangingPunct="1">
              <a:spcBef>
                <a:spcPct val="50000"/>
              </a:spcBef>
              <a:buFontTx/>
              <a:buAutoNum type="alphaLcParenR"/>
            </a:pPr>
            <a:r>
              <a:rPr lang="en-US" altLang="en-US" dirty="0"/>
              <a:t>the force exerted by the track on the car at point 2, and </a:t>
            </a:r>
          </a:p>
          <a:p>
            <a:pPr eaLnBrk="1" hangingPunct="1">
              <a:spcBef>
                <a:spcPct val="50000"/>
              </a:spcBef>
              <a:buFontTx/>
              <a:buAutoNum type="alphaLcParenR"/>
            </a:pPr>
            <a:r>
              <a:rPr lang="en-US" altLang="en-US" dirty="0"/>
              <a:t>the minimum safe value of the radius of curvature at point 3.</a:t>
            </a:r>
          </a:p>
        </p:txBody>
      </p:sp>
      <p:sp>
        <p:nvSpPr>
          <p:cNvPr id="23" name="Text Box 6"/>
          <p:cNvSpPr txBox="1">
            <a:spLocks noChangeArrowheads="1"/>
          </p:cNvSpPr>
          <p:nvPr/>
        </p:nvSpPr>
        <p:spPr bwMode="auto">
          <a:xfrm>
            <a:off x="4549775" y="1068388"/>
            <a:ext cx="4570413"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Strategy: </a:t>
            </a:r>
            <a:endParaRPr lang="en-US" altLang="en-US" b="1" dirty="0">
              <a:solidFill>
                <a:srgbClr val="00B050"/>
              </a:solidFill>
            </a:endParaRPr>
          </a:p>
          <a:p>
            <a:pPr eaLnBrk="1" hangingPunct="1">
              <a:spcBef>
                <a:spcPct val="50000"/>
              </a:spcBef>
              <a:buFontTx/>
              <a:buChar char="•"/>
            </a:pPr>
            <a:r>
              <a:rPr lang="en-US" altLang="en-US" dirty="0"/>
              <a:t>Apply principle of work and energy to determine velocity at point 2.</a:t>
            </a:r>
          </a:p>
        </p:txBody>
      </p:sp>
      <p:sp>
        <p:nvSpPr>
          <p:cNvPr id="24" name="Text Box 8"/>
          <p:cNvSpPr txBox="1">
            <a:spLocks noChangeArrowheads="1"/>
          </p:cNvSpPr>
          <p:nvPr/>
        </p:nvSpPr>
        <p:spPr bwMode="auto">
          <a:xfrm>
            <a:off x="4549775" y="2274888"/>
            <a:ext cx="4546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Apply Newton’s second law to find normal force by the track at point 2.</a:t>
            </a:r>
          </a:p>
        </p:txBody>
      </p:sp>
      <p:sp>
        <p:nvSpPr>
          <p:cNvPr id="25" name="Text Box 9"/>
          <p:cNvSpPr txBox="1">
            <a:spLocks noChangeArrowheads="1"/>
          </p:cNvSpPr>
          <p:nvPr/>
        </p:nvSpPr>
        <p:spPr bwMode="auto">
          <a:xfrm>
            <a:off x="4549775" y="3024188"/>
            <a:ext cx="45926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Apply principle of work and energy to determine velocity at point 3.</a:t>
            </a:r>
          </a:p>
        </p:txBody>
      </p:sp>
      <p:sp>
        <p:nvSpPr>
          <p:cNvPr id="26" name="Text Box 10"/>
          <p:cNvSpPr txBox="1">
            <a:spLocks noChangeArrowheads="1"/>
          </p:cNvSpPr>
          <p:nvPr/>
        </p:nvSpPr>
        <p:spPr bwMode="auto">
          <a:xfrm>
            <a:off x="4549775" y="3775075"/>
            <a:ext cx="459263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Apply Newton’s second law to find minimum radius of curvature at point 3 such that a positive normal force is exerted by the track.</a:t>
            </a:r>
          </a:p>
        </p:txBody>
      </p:sp>
    </p:spTree>
    <p:extLst>
      <p:ext uri="{BB962C8B-B14F-4D97-AF65-F5344CB8AC3E}">
        <p14:creationId xmlns:p14="http://schemas.microsoft.com/office/powerpoint/2010/main" val="3610301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4" grpId="0" autoUpdateAnimBg="0"/>
      <p:bldP spid="25" grpId="0" autoUpdateAnimBg="0"/>
      <p:bldP spid="26"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13.6 </a:t>
            </a:r>
            <a:r>
              <a:rPr lang="en-US" altLang="en-US" sz="1000" dirty="0">
                <a:ea typeface="ＭＳ Ｐゴシック" pitchFamily="34" charset="-128"/>
              </a:rPr>
              <a:t>2</a:t>
            </a:r>
            <a:endParaRPr lang="en-US" dirty="0"/>
          </a:p>
        </p:txBody>
      </p:sp>
      <p:pic>
        <p:nvPicPr>
          <p:cNvPr id="16" name="Picture 3" descr="msotw9_temp0"/>
          <p:cNvPicPr>
            <a:picLocks noChangeAspect="1" noChangeArrowheads="1"/>
          </p:cNvPicPr>
          <p:nvPr/>
        </p:nvPicPr>
        <p:blipFill>
          <a:blip r:embed="rId3"/>
          <a:stretch>
            <a:fillRect/>
          </a:stretch>
        </p:blipFill>
        <p:spPr bwMode="auto">
          <a:xfrm>
            <a:off x="422275" y="1106488"/>
            <a:ext cx="29083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6"/>
          <p:cNvSpPr txBox="1">
            <a:spLocks noChangeArrowheads="1"/>
          </p:cNvSpPr>
          <p:nvPr/>
        </p:nvSpPr>
        <p:spPr bwMode="auto">
          <a:xfrm>
            <a:off x="3646488" y="925513"/>
            <a:ext cx="548481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b="1" dirty="0">
                <a:solidFill>
                  <a:srgbClr val="C00000"/>
                </a:solidFill>
              </a:rPr>
              <a:t>Modeling and Analysis:</a:t>
            </a:r>
            <a:endParaRPr lang="en-US" altLang="en-US" sz="1800" b="1" dirty="0">
              <a:solidFill>
                <a:srgbClr val="00B050"/>
              </a:solidFill>
            </a:endParaRPr>
          </a:p>
          <a:p>
            <a:pPr eaLnBrk="1" hangingPunct="1">
              <a:spcBef>
                <a:spcPct val="20000"/>
              </a:spcBef>
              <a:buFontTx/>
              <a:buChar char="•"/>
            </a:pPr>
            <a:r>
              <a:rPr lang="en-US" altLang="en-US" sz="1800" dirty="0"/>
              <a:t>Apply principle of work and energy to determine velocity at point 2.</a:t>
            </a:r>
          </a:p>
        </p:txBody>
      </p:sp>
      <p:pic>
        <p:nvPicPr>
          <p:cNvPr id="18" name="Picture 4"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325" y="4365625"/>
            <a:ext cx="2176463"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8"/>
          <p:cNvSpPr txBox="1">
            <a:spLocks noChangeArrowheads="1"/>
          </p:cNvSpPr>
          <p:nvPr/>
        </p:nvSpPr>
        <p:spPr bwMode="auto">
          <a:xfrm>
            <a:off x="3646488" y="4246563"/>
            <a:ext cx="5495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normal force by the track at point 2.</a:t>
            </a:r>
          </a:p>
        </p:txBody>
      </p:sp>
      <p:graphicFrame>
        <p:nvGraphicFramePr>
          <p:cNvPr id="20" name="Object 2"/>
          <p:cNvGraphicFramePr>
            <a:graphicFrameLocks noChangeAspect="1"/>
          </p:cNvGraphicFramePr>
          <p:nvPr/>
        </p:nvGraphicFramePr>
        <p:xfrm>
          <a:off x="3981450" y="4938713"/>
          <a:ext cx="1612900" cy="330200"/>
        </p:xfrm>
        <a:graphic>
          <a:graphicData uri="http://schemas.openxmlformats.org/presentationml/2006/ole">
            <mc:AlternateContent xmlns:mc="http://schemas.openxmlformats.org/markup-compatibility/2006">
              <mc:Choice xmlns:v="urn:schemas-microsoft-com:vml" Requires="v">
                <p:oleObj spid="_x0000_s191502" name="Equation" r:id="rId5" imgW="1612900" imgH="330200" progId="Equation.3">
                  <p:embed/>
                </p:oleObj>
              </mc:Choice>
              <mc:Fallback>
                <p:oleObj name="Equation" r:id="rId5" imgW="16129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1450" y="4938713"/>
                        <a:ext cx="1612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4"/>
          <p:cNvGraphicFramePr>
            <a:graphicFrameLocks noChangeAspect="1"/>
          </p:cNvGraphicFramePr>
          <p:nvPr/>
        </p:nvGraphicFramePr>
        <p:xfrm>
          <a:off x="7639050" y="6140450"/>
          <a:ext cx="1447800" cy="304800"/>
        </p:xfrm>
        <a:graphic>
          <a:graphicData uri="http://schemas.openxmlformats.org/presentationml/2006/ole">
            <mc:AlternateContent xmlns:mc="http://schemas.openxmlformats.org/markup-compatibility/2006">
              <mc:Choice xmlns:v="urn:schemas-microsoft-com:vml" Requires="v">
                <p:oleObj spid="_x0000_s191503" name="Equation" r:id="rId7" imgW="1447560" imgH="304560" progId="Equation.DSMT4">
                  <p:embed/>
                </p:oleObj>
              </mc:Choice>
              <mc:Fallback>
                <p:oleObj name="Equation" r:id="rId7" imgW="1447560" imgH="3045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9050" y="6140450"/>
                        <a:ext cx="1447800" cy="304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 name="Picture 21" descr="Picture6.png"/>
          <p:cNvPicPr>
            <a:picLocks noChangeAspect="1"/>
          </p:cNvPicPr>
          <p:nvPr/>
        </p:nvPicPr>
        <p:blipFill>
          <a:blip r:embed="rId9"/>
          <a:stretch>
            <a:fillRect/>
          </a:stretch>
        </p:blipFill>
        <p:spPr>
          <a:xfrm>
            <a:off x="3640142" y="1944709"/>
            <a:ext cx="5437183" cy="2054182"/>
          </a:xfrm>
          <a:prstGeom prst="rect">
            <a:avLst/>
          </a:prstGeom>
        </p:spPr>
      </p:pic>
      <p:pic>
        <p:nvPicPr>
          <p:cNvPr id="23" name="Picture 22" descr="Picture6.png"/>
          <p:cNvPicPr>
            <a:picLocks noChangeAspect="1"/>
          </p:cNvPicPr>
          <p:nvPr/>
        </p:nvPicPr>
        <p:blipFill>
          <a:blip r:embed="rId10"/>
          <a:stretch>
            <a:fillRect/>
          </a:stretch>
        </p:blipFill>
        <p:spPr>
          <a:xfrm>
            <a:off x="3267276" y="5261280"/>
            <a:ext cx="4876397" cy="1231290"/>
          </a:xfrm>
          <a:prstGeom prst="rect">
            <a:avLst/>
          </a:prstGeom>
        </p:spPr>
      </p:pic>
    </p:spTree>
    <p:extLst>
      <p:ext uri="{BB962C8B-B14F-4D97-AF65-F5344CB8AC3E}">
        <p14:creationId xmlns:p14="http://schemas.microsoft.com/office/powerpoint/2010/main" val="3571697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13.6 </a:t>
            </a:r>
            <a:r>
              <a:rPr lang="en-US" altLang="en-US" sz="1000" dirty="0">
                <a:ea typeface="ＭＳ Ｐゴシック" pitchFamily="34" charset="-128"/>
              </a:rPr>
              <a:t>3</a:t>
            </a:r>
            <a:endParaRPr lang="en-US" sz="1000" dirty="0"/>
          </a:p>
        </p:txBody>
      </p:sp>
      <p:pic>
        <p:nvPicPr>
          <p:cNvPr id="16" name="Picture 1030" descr="C:\DOCUME~1\WALTOL~1\LOCALS~1\Temp\\msotw9_temp0.jpg"/>
          <p:cNvPicPr>
            <a:picLocks noChangeAspect="1" noChangeArrowheads="1"/>
          </p:cNvPicPr>
          <p:nvPr/>
        </p:nvPicPr>
        <p:blipFill>
          <a:blip r:embed="rId3"/>
          <a:stretch>
            <a:fillRect/>
          </a:stretch>
        </p:blipFill>
        <p:spPr bwMode="auto">
          <a:xfrm>
            <a:off x="422275" y="1106488"/>
            <a:ext cx="2908300" cy="147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038"/>
          <p:cNvSpPr txBox="1">
            <a:spLocks noChangeArrowheads="1"/>
          </p:cNvSpPr>
          <p:nvPr/>
        </p:nvSpPr>
        <p:spPr bwMode="auto">
          <a:xfrm>
            <a:off x="3492500" y="933450"/>
            <a:ext cx="5649913"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principle of work and energy to determine velocity at point 3</a:t>
            </a:r>
            <a:r>
              <a:rPr lang="en-US" altLang="en-US" dirty="0"/>
              <a:t>.</a:t>
            </a:r>
          </a:p>
        </p:txBody>
      </p:sp>
      <p:pic>
        <p:nvPicPr>
          <p:cNvPr id="18" name="Picture 1028"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50" y="3079751"/>
            <a:ext cx="2439988"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39"/>
          <p:cNvSpPr txBox="1">
            <a:spLocks noChangeArrowheads="1"/>
          </p:cNvSpPr>
          <p:nvPr/>
        </p:nvSpPr>
        <p:spPr bwMode="auto">
          <a:xfrm>
            <a:off x="3505200" y="3016251"/>
            <a:ext cx="5638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minimum radius of curvature at point 3 such that a positive normal force is exerted by the track.</a:t>
            </a:r>
          </a:p>
        </p:txBody>
      </p:sp>
      <p:graphicFrame>
        <p:nvGraphicFramePr>
          <p:cNvPr id="20" name="Object 2"/>
          <p:cNvGraphicFramePr>
            <a:graphicFrameLocks noChangeAspect="1"/>
          </p:cNvGraphicFramePr>
          <p:nvPr/>
        </p:nvGraphicFramePr>
        <p:xfrm>
          <a:off x="3910013" y="4094164"/>
          <a:ext cx="1612900" cy="330200"/>
        </p:xfrm>
        <a:graphic>
          <a:graphicData uri="http://schemas.openxmlformats.org/presentationml/2006/ole">
            <mc:AlternateContent xmlns:mc="http://schemas.openxmlformats.org/markup-compatibility/2006">
              <mc:Choice xmlns:v="urn:schemas-microsoft-com:vml" Requires="v">
                <p:oleObj spid="_x0000_s105379" name="Equation" r:id="rId5" imgW="1612900" imgH="330200" progId="Equation.3">
                  <p:embed/>
                </p:oleObj>
              </mc:Choice>
              <mc:Fallback>
                <p:oleObj name="Equation" r:id="rId5" imgW="16129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0013" y="4094164"/>
                        <a:ext cx="1612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 name="Picture 20" descr="Picture6.png"/>
          <p:cNvPicPr>
            <a:picLocks noChangeAspect="1"/>
          </p:cNvPicPr>
          <p:nvPr/>
        </p:nvPicPr>
        <p:blipFill>
          <a:blip r:embed="rId7"/>
          <a:stretch>
            <a:fillRect/>
          </a:stretch>
        </p:blipFill>
        <p:spPr>
          <a:xfrm>
            <a:off x="3350612" y="1545384"/>
            <a:ext cx="5802913" cy="1176431"/>
          </a:xfrm>
          <a:prstGeom prst="rect">
            <a:avLst/>
          </a:prstGeom>
        </p:spPr>
      </p:pic>
      <p:pic>
        <p:nvPicPr>
          <p:cNvPr id="22" name="Picture 21" descr="Picture6.png"/>
          <p:cNvPicPr>
            <a:picLocks noChangeAspect="1"/>
          </p:cNvPicPr>
          <p:nvPr/>
        </p:nvPicPr>
        <p:blipFill>
          <a:blip r:embed="rId8"/>
          <a:stretch>
            <a:fillRect/>
          </a:stretch>
        </p:blipFill>
        <p:spPr>
          <a:xfrm>
            <a:off x="3813536" y="4573571"/>
            <a:ext cx="2602777" cy="1139858"/>
          </a:xfrm>
          <a:prstGeom prst="rect">
            <a:avLst/>
          </a:prstGeom>
        </p:spPr>
      </p:pic>
      <p:pic>
        <p:nvPicPr>
          <p:cNvPr id="23" name="Picture 22" descr="Picture6.png"/>
          <p:cNvPicPr>
            <a:picLocks noChangeAspect="1"/>
          </p:cNvPicPr>
          <p:nvPr/>
        </p:nvPicPr>
        <p:blipFill>
          <a:blip r:embed="rId9"/>
          <a:stretch>
            <a:fillRect/>
          </a:stretch>
        </p:blipFill>
        <p:spPr>
          <a:xfrm>
            <a:off x="7584228" y="5138180"/>
            <a:ext cx="1024043" cy="353539"/>
          </a:xfrm>
          <a:prstGeom prst="rect">
            <a:avLst/>
          </a:prstGeom>
        </p:spPr>
      </p:pic>
    </p:spTree>
    <p:extLst>
      <p:ext uri="{BB962C8B-B14F-4D97-AF65-F5344CB8AC3E}">
        <p14:creationId xmlns:p14="http://schemas.microsoft.com/office/powerpoint/2010/main" val="424693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13.6 </a:t>
            </a:r>
            <a:r>
              <a:rPr lang="en-US" altLang="en-US" sz="1000" dirty="0">
                <a:ea typeface="ＭＳ Ｐゴシック" pitchFamily="34" charset="-128"/>
              </a:rPr>
              <a:t>4</a:t>
            </a:r>
            <a:endParaRPr lang="en-US" sz="1000" dirty="0"/>
          </a:p>
        </p:txBody>
      </p:sp>
      <p:pic>
        <p:nvPicPr>
          <p:cNvPr id="8" name="Picture 3" descr="msotw9_temp0"/>
          <p:cNvPicPr>
            <a:picLocks noChangeAspect="1" noChangeArrowheads="1"/>
          </p:cNvPicPr>
          <p:nvPr/>
        </p:nvPicPr>
        <p:blipFill>
          <a:blip r:embed="rId2"/>
          <a:stretch>
            <a:fillRect/>
          </a:stretch>
        </p:blipFill>
        <p:spPr bwMode="auto">
          <a:xfrm>
            <a:off x="646113" y="1064101"/>
            <a:ext cx="3190875" cy="161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4549775" y="1068388"/>
            <a:ext cx="4570413"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C00000"/>
                </a:solidFill>
              </a:rPr>
              <a:t>Reflect and Think</a:t>
            </a:r>
            <a:endParaRPr lang="en-US" altLang="en-US" b="1" dirty="0">
              <a:solidFill>
                <a:srgbClr val="00B050"/>
              </a:solidFill>
            </a:endParaRPr>
          </a:p>
          <a:p>
            <a:pPr marL="0" indent="0" eaLnBrk="1" hangingPunct="1">
              <a:spcBef>
                <a:spcPct val="50000"/>
              </a:spcBef>
            </a:pPr>
            <a:r>
              <a:rPr lang="en-US" altLang="en-US" dirty="0"/>
              <a:t>This is an example where you need both Newton’s second law and the principle of work and energy. </a:t>
            </a:r>
          </a:p>
          <a:p>
            <a:pPr marL="0" indent="0" eaLnBrk="1" hangingPunct="1">
              <a:spcBef>
                <a:spcPct val="50000"/>
              </a:spcBef>
            </a:pPr>
            <a:r>
              <a:rPr lang="en-US" altLang="en-US" dirty="0"/>
              <a:t>Work–energy is used to determine the speed of the car, and Newton’s second law is used to determine the normal force. </a:t>
            </a:r>
          </a:p>
          <a:p>
            <a:pPr marL="0" indent="0" eaLnBrk="1" hangingPunct="1">
              <a:spcBef>
                <a:spcPct val="50000"/>
              </a:spcBef>
            </a:pPr>
            <a:r>
              <a:rPr lang="en-US" altLang="en-US" dirty="0"/>
              <a:t>A normal force of 5W is equivalent to a fighter pilot pulling 5g’s and should only be experienced for a very short time.</a:t>
            </a:r>
          </a:p>
          <a:p>
            <a:pPr marL="0" indent="0" eaLnBrk="1" hangingPunct="1">
              <a:spcBef>
                <a:spcPct val="50000"/>
              </a:spcBef>
            </a:pPr>
            <a:r>
              <a:rPr lang="en-US" altLang="en-US" dirty="0"/>
              <a:t> For safety, you would also want to make sure your radius of curvature was quite a bit larger than 15 m.</a:t>
            </a:r>
          </a:p>
        </p:txBody>
      </p:sp>
    </p:spTree>
    <p:extLst>
      <p:ext uri="{BB962C8B-B14F-4D97-AF65-F5344CB8AC3E}">
        <p14:creationId xmlns:p14="http://schemas.microsoft.com/office/powerpoint/2010/main" val="1383544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13.7 </a:t>
            </a:r>
            <a:r>
              <a:rPr lang="en-US" altLang="en-US" sz="1000" dirty="0">
                <a:ea typeface="ＭＳ Ｐゴシック" pitchFamily="34" charset="-128"/>
              </a:rPr>
              <a:t>1</a:t>
            </a:r>
            <a:endParaRPr lang="en-US" sz="1000" dirty="0"/>
          </a:p>
        </p:txBody>
      </p:sp>
      <p:pic>
        <p:nvPicPr>
          <p:cNvPr id="19" name="Picture 3" descr="msotw9_tem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4775" y="981075"/>
            <a:ext cx="1571625"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4"/>
          <p:cNvSpPr txBox="1">
            <a:spLocks noChangeArrowheads="1"/>
          </p:cNvSpPr>
          <p:nvPr/>
        </p:nvSpPr>
        <p:spPr bwMode="auto">
          <a:xfrm>
            <a:off x="296863" y="3502025"/>
            <a:ext cx="4429125"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dumbwaiter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its load have a combined mass of 300 kg, while the counterweight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has a mass of 400 kg.</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power delivered by the electric motor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M</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when the dumbwaiter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is moving up at a constant speed of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2.5 m/s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has an instantaneous velocity of 2.5 m/s and an acceleration of 1 m/s</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2</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both directed upwards.</a:t>
            </a:r>
          </a:p>
        </p:txBody>
      </p:sp>
      <p:grpSp>
        <p:nvGrpSpPr>
          <p:cNvPr id="23" name="Group 12"/>
          <p:cNvGrpSpPr>
            <a:grpSpLocks/>
          </p:cNvGrpSpPr>
          <p:nvPr/>
        </p:nvGrpSpPr>
        <p:grpSpPr bwMode="auto">
          <a:xfrm>
            <a:off x="4776788" y="1092200"/>
            <a:ext cx="4291012" cy="2246313"/>
            <a:chOff x="3009" y="688"/>
            <a:chExt cx="2703" cy="1415"/>
          </a:xfrm>
        </p:grpSpPr>
        <p:graphicFrame>
          <p:nvGraphicFramePr>
            <p:cNvPr id="24" name="Object 2"/>
            <p:cNvGraphicFramePr>
              <a:graphicFrameLocks noChangeAspect="1"/>
            </p:cNvGraphicFramePr>
            <p:nvPr/>
          </p:nvGraphicFramePr>
          <p:xfrm>
            <a:off x="3009" y="976"/>
            <a:ext cx="577" cy="1127"/>
          </p:xfrm>
          <a:graphic>
            <a:graphicData uri="http://schemas.openxmlformats.org/presentationml/2006/ole">
              <mc:AlternateContent xmlns:mc="http://schemas.openxmlformats.org/markup-compatibility/2006">
                <mc:Choice xmlns:v="urn:schemas-microsoft-com:vml" Requires="v">
                  <p:oleObj spid="_x0000_s106129" name="Bitmap Image" r:id="rId4" imgW="1657581" imgH="3238952" progId="PBrush">
                    <p:embed/>
                  </p:oleObj>
                </mc:Choice>
                <mc:Fallback>
                  <p:oleObj name="Bitmap Image" r:id="rId4" imgW="1657581" imgH="3238952"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9" y="976"/>
                          <a:ext cx="577" cy="1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 Box 6"/>
            <p:cNvSpPr txBox="1">
              <a:spLocks noChangeArrowheads="1"/>
            </p:cNvSpPr>
            <p:nvPr/>
          </p:nvSpPr>
          <p:spPr bwMode="auto">
            <a:xfrm>
              <a:off x="3058" y="688"/>
              <a:ext cx="2654"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17575" indent="-9175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Strategy:</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Force exerted by the motor cable has same direction as the dumbwaiter velocity.  Power delivered by motor is equal to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Fv</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v</a:t>
              </a:r>
              <a:r>
                <a:rPr kumimoji="0" lang="en-US" altLang="en-US" sz="20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2.5 m/s.</a:t>
              </a:r>
            </a:p>
          </p:txBody>
        </p:sp>
      </p:grpSp>
      <p:sp>
        <p:nvSpPr>
          <p:cNvPr id="26" name="Text Box 8"/>
          <p:cNvSpPr txBox="1">
            <a:spLocks noChangeArrowheads="1"/>
          </p:cNvSpPr>
          <p:nvPr/>
        </p:nvSpPr>
        <p:spPr bwMode="auto">
          <a:xfrm>
            <a:off x="4854575" y="3406775"/>
            <a:ext cx="428783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In the first case, bodies are in uniform motion.  Determine force exerted by motor cable from conditions for static equilibrium.</a:t>
            </a:r>
          </a:p>
        </p:txBody>
      </p:sp>
      <p:sp>
        <p:nvSpPr>
          <p:cNvPr id="27" name="Text Box 9"/>
          <p:cNvSpPr txBox="1">
            <a:spLocks noChangeArrowheads="1"/>
          </p:cNvSpPr>
          <p:nvPr/>
        </p:nvSpPr>
        <p:spPr bwMode="auto">
          <a:xfrm>
            <a:off x="4854575" y="4760913"/>
            <a:ext cx="42005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In the second case, both bodies are accelerating.  Apply Newton’s second law to each body to determine the required motor cable force.</a:t>
            </a:r>
          </a:p>
        </p:txBody>
      </p:sp>
    </p:spTree>
    <p:extLst>
      <p:ext uri="{BB962C8B-B14F-4D97-AF65-F5344CB8AC3E}">
        <p14:creationId xmlns:p14="http://schemas.microsoft.com/office/powerpoint/2010/main" val="756933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7"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13.7 </a:t>
            </a:r>
            <a:r>
              <a:rPr lang="en-US" altLang="en-US" sz="1000" dirty="0">
                <a:ea typeface="ＭＳ Ｐゴシック" pitchFamily="34" charset="-128"/>
              </a:rPr>
              <a:t>2</a:t>
            </a:r>
            <a:endParaRPr lang="en-US" sz="1000" dirty="0"/>
          </a:p>
        </p:txBody>
      </p:sp>
      <p:grpSp>
        <p:nvGrpSpPr>
          <p:cNvPr id="18" name="Group 23"/>
          <p:cNvGrpSpPr>
            <a:grpSpLocks/>
          </p:cNvGrpSpPr>
          <p:nvPr/>
        </p:nvGrpSpPr>
        <p:grpSpPr bwMode="auto">
          <a:xfrm>
            <a:off x="838200" y="985838"/>
            <a:ext cx="8304213" cy="2516187"/>
            <a:chOff x="528" y="621"/>
            <a:chExt cx="5231" cy="1585"/>
          </a:xfrm>
        </p:grpSpPr>
        <p:pic>
          <p:nvPicPr>
            <p:cNvPr id="19" name="Picture 3" descr="C:\DOCUME~1\WALTOL~1\LOCALS~1\Temp\\msotw9_tem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 y="668"/>
              <a:ext cx="910" cy="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7"/>
            <p:cNvSpPr txBox="1">
              <a:spLocks noChangeArrowheads="1"/>
            </p:cNvSpPr>
            <p:nvPr/>
          </p:nvSpPr>
          <p:spPr bwMode="auto">
            <a:xfrm>
              <a:off x="1906" y="621"/>
              <a:ext cx="385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lvl="0" indent="0" eaLnBrk="1" hangingPunct="1"/>
              <a:r>
                <a:rPr lang="en-US" altLang="en-US" b="1" dirty="0">
                  <a:solidFill>
                    <a:srgbClr val="C00000"/>
                  </a:solidFill>
                </a:rPr>
                <a:t>Modeling and Analysis:</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ts val="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In the first case, bodies are in uniform motion.  Determine force exerted by motor cable from conditions for static equilibrium.</a:t>
              </a:r>
            </a:p>
          </p:txBody>
        </p:sp>
      </p:grpSp>
      <p:grpSp>
        <p:nvGrpSpPr>
          <p:cNvPr id="21" name="Group 22"/>
          <p:cNvGrpSpPr>
            <a:grpSpLocks/>
          </p:cNvGrpSpPr>
          <p:nvPr/>
        </p:nvGrpSpPr>
        <p:grpSpPr bwMode="auto">
          <a:xfrm>
            <a:off x="3448050" y="4819650"/>
            <a:ext cx="3403600" cy="1390650"/>
            <a:chOff x="2172" y="3036"/>
            <a:chExt cx="2144" cy="876"/>
          </a:xfrm>
        </p:grpSpPr>
        <p:graphicFrame>
          <p:nvGraphicFramePr>
            <p:cNvPr id="22" name="Object 8"/>
            <p:cNvGraphicFramePr>
              <a:graphicFrameLocks noChangeAspect="1"/>
            </p:cNvGraphicFramePr>
            <p:nvPr/>
          </p:nvGraphicFramePr>
          <p:xfrm>
            <a:off x="2172" y="3036"/>
            <a:ext cx="2144" cy="472"/>
          </p:xfrm>
          <a:graphic>
            <a:graphicData uri="http://schemas.openxmlformats.org/presentationml/2006/ole">
              <mc:AlternateContent xmlns:mc="http://schemas.openxmlformats.org/markup-compatibility/2006">
                <mc:Choice xmlns:v="urn:schemas-microsoft-com:vml" Requires="v">
                  <p:oleObj spid="_x0000_s169780" name="Equation" r:id="rId4" imgW="3403440" imgH="749160" progId="Equation.DSMT4">
                    <p:embed/>
                  </p:oleObj>
                </mc:Choice>
                <mc:Fallback>
                  <p:oleObj name="Equation" r:id="rId4" imgW="3403440" imgH="7491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2" y="3036"/>
                          <a:ext cx="2144" cy="4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9"/>
            <p:cNvGraphicFramePr>
              <a:graphicFrameLocks noChangeAspect="1"/>
            </p:cNvGraphicFramePr>
            <p:nvPr/>
          </p:nvGraphicFramePr>
          <p:xfrm>
            <a:off x="3084" y="3728"/>
            <a:ext cx="1136" cy="184"/>
          </p:xfrm>
          <a:graphic>
            <a:graphicData uri="http://schemas.openxmlformats.org/presentationml/2006/ole">
              <mc:AlternateContent xmlns:mc="http://schemas.openxmlformats.org/markup-compatibility/2006">
                <mc:Choice xmlns:v="urn:schemas-microsoft-com:vml" Requires="v">
                  <p:oleObj spid="_x0000_s169781" name="Equation" r:id="rId6" imgW="1803240" imgH="291960" progId="Equation.DSMT4">
                    <p:embed/>
                  </p:oleObj>
                </mc:Choice>
                <mc:Fallback>
                  <p:oleObj name="Equation" r:id="rId6" imgW="1803240" imgH="2919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4" y="3728"/>
                          <a:ext cx="1136" cy="18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4" name="Group 24"/>
          <p:cNvGrpSpPr>
            <a:grpSpLocks/>
          </p:cNvGrpSpPr>
          <p:nvPr/>
        </p:nvGrpSpPr>
        <p:grpSpPr bwMode="auto">
          <a:xfrm>
            <a:off x="3336924" y="2400300"/>
            <a:ext cx="5387974" cy="820738"/>
            <a:chOff x="2102" y="1512"/>
            <a:chExt cx="3394" cy="517"/>
          </a:xfrm>
        </p:grpSpPr>
        <p:sp>
          <p:nvSpPr>
            <p:cNvPr id="25" name="Text Box 8"/>
            <p:cNvSpPr txBox="1">
              <a:spLocks noChangeArrowheads="1"/>
            </p:cNvSpPr>
            <p:nvPr/>
          </p:nvSpPr>
          <p:spPr bwMode="auto">
            <a:xfrm>
              <a:off x="2102" y="1512"/>
              <a:ext cx="9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Free-body C:</a:t>
              </a:r>
            </a:p>
          </p:txBody>
        </p:sp>
        <p:graphicFrame>
          <p:nvGraphicFramePr>
            <p:cNvPr id="26" name="Object 5"/>
            <p:cNvGraphicFramePr>
              <a:graphicFrameLocks noChangeAspect="1"/>
            </p:cNvGraphicFramePr>
            <p:nvPr>
              <p:extLst>
                <p:ext uri="{D42A27DB-BD31-4B8C-83A1-F6EECF244321}">
                  <p14:modId xmlns:p14="http://schemas.microsoft.com/office/powerpoint/2010/main" val="1130312757"/>
                </p:ext>
              </p:extLst>
            </p:nvPr>
          </p:nvGraphicFramePr>
          <p:xfrm>
            <a:off x="2152" y="1781"/>
            <a:ext cx="936" cy="248"/>
          </p:xfrm>
          <a:graphic>
            <a:graphicData uri="http://schemas.openxmlformats.org/presentationml/2006/ole">
              <mc:AlternateContent xmlns:mc="http://schemas.openxmlformats.org/markup-compatibility/2006">
                <mc:Choice xmlns:v="urn:schemas-microsoft-com:vml" Requires="v">
                  <p:oleObj spid="_x0000_s169782" name="Equation" r:id="rId8" imgW="1485900" imgH="393700" progId="Equation.3">
                    <p:embed/>
                  </p:oleObj>
                </mc:Choice>
                <mc:Fallback>
                  <p:oleObj name="Equation" r:id="rId8" imgW="14859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2" y="1781"/>
                          <a:ext cx="936"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6"/>
            <p:cNvGraphicFramePr>
              <a:graphicFrameLocks noChangeAspect="1"/>
            </p:cNvGraphicFramePr>
            <p:nvPr>
              <p:extLst>
                <p:ext uri="{D42A27DB-BD31-4B8C-83A1-F6EECF244321}">
                  <p14:modId xmlns:p14="http://schemas.microsoft.com/office/powerpoint/2010/main" val="2582318502"/>
                </p:ext>
              </p:extLst>
            </p:nvPr>
          </p:nvGraphicFramePr>
          <p:xfrm>
            <a:off x="3040" y="1804"/>
            <a:ext cx="2456" cy="184"/>
          </p:xfrm>
          <a:graphic>
            <a:graphicData uri="http://schemas.openxmlformats.org/presentationml/2006/ole">
              <mc:AlternateContent xmlns:mc="http://schemas.openxmlformats.org/markup-compatibility/2006">
                <mc:Choice xmlns:v="urn:schemas-microsoft-com:vml" Requires="v">
                  <p:oleObj spid="_x0000_s169783" name="Equation" r:id="rId10" imgW="3898800" imgH="291960" progId="Equation.DSMT4">
                    <p:embed/>
                  </p:oleObj>
                </mc:Choice>
                <mc:Fallback>
                  <p:oleObj name="Equation" r:id="rId10" imgW="3898800" imgH="2919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0" y="1804"/>
                          <a:ext cx="2456"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8" name="Group 25"/>
          <p:cNvGrpSpPr>
            <a:grpSpLocks/>
          </p:cNvGrpSpPr>
          <p:nvPr/>
        </p:nvGrpSpPr>
        <p:grpSpPr bwMode="auto">
          <a:xfrm>
            <a:off x="3336925" y="3192295"/>
            <a:ext cx="5699125" cy="1500188"/>
            <a:chOff x="2102" y="1940"/>
            <a:chExt cx="3590" cy="945"/>
          </a:xfrm>
        </p:grpSpPr>
        <p:sp>
          <p:nvSpPr>
            <p:cNvPr id="29" name="Text Box 9"/>
            <p:cNvSpPr txBox="1">
              <a:spLocks noChangeArrowheads="1"/>
            </p:cNvSpPr>
            <p:nvPr/>
          </p:nvSpPr>
          <p:spPr bwMode="auto">
            <a:xfrm>
              <a:off x="2102" y="1940"/>
              <a:ext cx="9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Free-body D:</a:t>
              </a:r>
            </a:p>
          </p:txBody>
        </p:sp>
        <p:graphicFrame>
          <p:nvGraphicFramePr>
            <p:cNvPr id="30" name="Object 2"/>
            <p:cNvGraphicFramePr>
              <a:graphicFrameLocks noChangeAspect="1"/>
            </p:cNvGraphicFramePr>
            <p:nvPr/>
          </p:nvGraphicFramePr>
          <p:xfrm>
            <a:off x="2122" y="2191"/>
            <a:ext cx="936" cy="248"/>
          </p:xfrm>
          <a:graphic>
            <a:graphicData uri="http://schemas.openxmlformats.org/presentationml/2006/ole">
              <mc:AlternateContent xmlns:mc="http://schemas.openxmlformats.org/markup-compatibility/2006">
                <mc:Choice xmlns:v="urn:schemas-microsoft-com:vml" Requires="v">
                  <p:oleObj spid="_x0000_s169784" name="Equation" r:id="rId12" imgW="1485900" imgH="393700" progId="Equation.3">
                    <p:embed/>
                  </p:oleObj>
                </mc:Choice>
                <mc:Fallback>
                  <p:oleObj name="Equation" r:id="rId12" imgW="14859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22" y="2191"/>
                          <a:ext cx="936"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3"/>
            <p:cNvGraphicFramePr>
              <a:graphicFrameLocks noChangeAspect="1"/>
            </p:cNvGraphicFramePr>
            <p:nvPr/>
          </p:nvGraphicFramePr>
          <p:xfrm>
            <a:off x="3220" y="2221"/>
            <a:ext cx="2472" cy="664"/>
          </p:xfrm>
          <a:graphic>
            <a:graphicData uri="http://schemas.openxmlformats.org/presentationml/2006/ole">
              <mc:AlternateContent xmlns:mc="http://schemas.openxmlformats.org/markup-compatibility/2006">
                <mc:Choice xmlns:v="urn:schemas-microsoft-com:vml" Requires="v">
                  <p:oleObj spid="_x0000_s169785" name="Equation" r:id="rId14" imgW="3924000" imgH="1054080" progId="Equation.DSMT4">
                    <p:embed/>
                  </p:oleObj>
                </mc:Choice>
                <mc:Fallback>
                  <p:oleObj name="Equation" r:id="rId14" imgW="3924000" imgH="105408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20" y="2221"/>
                          <a:ext cx="2472" cy="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32" name="Picture 31" descr="13.jpg"/>
          <p:cNvPicPr>
            <a:picLocks noChangeAspect="1"/>
          </p:cNvPicPr>
          <p:nvPr/>
        </p:nvPicPr>
        <p:blipFill>
          <a:blip r:embed="rId16"/>
          <a:stretch>
            <a:fillRect/>
          </a:stretch>
        </p:blipFill>
        <p:spPr>
          <a:xfrm>
            <a:off x="694944" y="4184396"/>
            <a:ext cx="2024482" cy="2035454"/>
          </a:xfrm>
          <a:prstGeom prst="rect">
            <a:avLst/>
          </a:prstGeom>
        </p:spPr>
      </p:pic>
    </p:spTree>
    <p:extLst>
      <p:ext uri="{BB962C8B-B14F-4D97-AF65-F5344CB8AC3E}">
        <p14:creationId xmlns:p14="http://schemas.microsoft.com/office/powerpoint/2010/main" val="118709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7"/>
          <p:cNvSpPr>
            <a:spLocks noGrp="1"/>
          </p:cNvSpPr>
          <p:nvPr>
            <p:ph type="title"/>
          </p:nvPr>
        </p:nvSpPr>
        <p:spPr>
          <a:xfrm>
            <a:off x="457200" y="228600"/>
            <a:ext cx="8229600" cy="609600"/>
          </a:xfrm>
        </p:spPr>
        <p:txBody>
          <a:bodyPr/>
          <a:lstStyle/>
          <a:p>
            <a:r>
              <a:rPr lang="en-US" altLang="en-US" sz="4000" b="1" dirty="0">
                <a:ea typeface="ＭＳ Ｐゴシック" pitchFamily="34" charset="-128"/>
              </a:rPr>
              <a:t>Energy and Momentum Methods</a:t>
            </a:r>
            <a:endParaRPr lang="en-IN" sz="1000" dirty="0">
              <a:solidFill>
                <a:srgbClr val="AD0B1E"/>
              </a:solidFill>
            </a:endParaRPr>
          </a:p>
        </p:txBody>
      </p:sp>
      <p:sp>
        <p:nvSpPr>
          <p:cNvPr id="4" name="Content Placeholder 3"/>
          <p:cNvSpPr>
            <a:spLocks noGrp="1"/>
          </p:cNvSpPr>
          <p:nvPr>
            <p:ph idx="1"/>
          </p:nvPr>
        </p:nvSpPr>
        <p:spPr>
          <a:xfrm>
            <a:off x="457200" y="1181298"/>
            <a:ext cx="4114800" cy="1561902"/>
          </a:xfrm>
        </p:spPr>
        <p:txBody>
          <a:bodyPr/>
          <a:lstStyle/>
          <a:p>
            <a:r>
              <a:rPr lang="en-US" altLang="en-US" b="1" dirty="0"/>
              <a:t>The potential energy of the roller coaster car is converted into kinetic energy as it descends the track.</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869" y="3329681"/>
            <a:ext cx="3890931" cy="2585626"/>
          </a:xfrm>
          <a:prstGeom prst="rect">
            <a:avLst/>
          </a:prstGeom>
        </p:spPr>
      </p:pic>
      <p:sp>
        <p:nvSpPr>
          <p:cNvPr id="10" name="Content Placeholder 9"/>
          <p:cNvSpPr>
            <a:spLocks noGrp="1"/>
          </p:cNvSpPr>
          <p:nvPr>
            <p:ph idx="13"/>
          </p:nvPr>
        </p:nvSpPr>
        <p:spPr>
          <a:xfrm>
            <a:off x="4800600" y="1200150"/>
            <a:ext cx="4038600" cy="1173480"/>
          </a:xfrm>
        </p:spPr>
        <p:txBody>
          <a:bodyPr/>
          <a:lstStyle/>
          <a:p>
            <a:r>
              <a:rPr lang="en-US" altLang="en-US" b="1" dirty="0"/>
              <a:t>Impact tests are often analyzed by using momentum methods.</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776" y="2819400"/>
            <a:ext cx="2160935" cy="3503712"/>
          </a:xfrm>
          <a:prstGeom prst="rect">
            <a:avLst/>
          </a:prstGeom>
        </p:spPr>
      </p:pic>
      <p:sp>
        <p:nvSpPr>
          <p:cNvPr id="14" name="Text Placeholder 3"/>
          <p:cNvSpPr>
            <a:spLocks noGrp="1"/>
          </p:cNvSpPr>
          <p:nvPr>
            <p:ph type="body" sz="quarter" idx="11"/>
          </p:nvPr>
        </p:nvSpPr>
        <p:spPr/>
        <p:txBody>
          <a:bodyPr/>
          <a:lstStyle/>
          <a:p>
            <a:pPr lvl="0"/>
            <a:r>
              <a:rPr lang="en-US" dirty="0"/>
              <a:t>© Dynamic Graphics/</a:t>
            </a:r>
            <a:r>
              <a:rPr lang="en-US" dirty="0" err="1"/>
              <a:t>Superstock</a:t>
            </a:r>
            <a:r>
              <a:rPr lang="en-US" dirty="0"/>
              <a:t> RF, © Sandia National Laboratories/Getty Images RF</a:t>
            </a:r>
            <a:endParaRPr lang="en-IN" dirty="0"/>
          </a:p>
        </p:txBody>
      </p:sp>
    </p:spTree>
    <p:extLst>
      <p:ext uri="{BB962C8B-B14F-4D97-AF65-F5344CB8AC3E}">
        <p14:creationId xmlns:p14="http://schemas.microsoft.com/office/powerpoint/2010/main" val="3420359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13.7 </a:t>
            </a:r>
            <a:r>
              <a:rPr lang="en-US" altLang="en-US" sz="1000" dirty="0">
                <a:ea typeface="ＭＳ Ｐゴシック" pitchFamily="34" charset="-128"/>
              </a:rPr>
              <a:t>3</a:t>
            </a:r>
            <a:endParaRPr lang="en-US" sz="1000" dirty="0"/>
          </a:p>
        </p:txBody>
      </p:sp>
      <p:pic>
        <p:nvPicPr>
          <p:cNvPr id="20" name="Picture 3" descr="C:\DOCUME~1\WALTOL~1\LOCALS~1\Temp\\msotw9_tem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88" y="1001713"/>
            <a:ext cx="1190625"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7"/>
          <p:cNvSpPr txBox="1">
            <a:spLocks noChangeArrowheads="1"/>
          </p:cNvSpPr>
          <p:nvPr/>
        </p:nvSpPr>
        <p:spPr bwMode="auto">
          <a:xfrm>
            <a:off x="2514601" y="984250"/>
            <a:ext cx="66278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In the second case, both bodies are accelerating.  Apply Newton’s second law to each body to determine the required motor cable force.</a:t>
            </a:r>
          </a:p>
        </p:txBody>
      </p:sp>
      <p:grpSp>
        <p:nvGrpSpPr>
          <p:cNvPr id="22" name="Group 21"/>
          <p:cNvGrpSpPr>
            <a:grpSpLocks/>
          </p:cNvGrpSpPr>
          <p:nvPr/>
        </p:nvGrpSpPr>
        <p:grpSpPr bwMode="auto">
          <a:xfrm>
            <a:off x="698500" y="2754313"/>
            <a:ext cx="8235950" cy="2006600"/>
            <a:chOff x="440" y="1735"/>
            <a:chExt cx="5188" cy="1264"/>
          </a:xfrm>
        </p:grpSpPr>
        <p:pic>
          <p:nvPicPr>
            <p:cNvPr id="23" name="Picture 5" descr="C:\DOCUME~1\WALTOL~1\LOCALS~1\Temp\\msotw9_temp0.jpg"/>
            <p:cNvPicPr>
              <a:picLocks noChangeAspect="1" noChangeArrowheads="1"/>
            </p:cNvPicPr>
            <p:nvPr/>
          </p:nvPicPr>
          <p:blipFill>
            <a:blip r:embed="rId4"/>
            <a:stretch>
              <a:fillRect/>
            </a:stretch>
          </p:blipFill>
          <p:spPr bwMode="auto">
            <a:xfrm>
              <a:off x="440" y="1845"/>
              <a:ext cx="847"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19"/>
            <p:cNvGrpSpPr>
              <a:grpSpLocks/>
            </p:cNvGrpSpPr>
            <p:nvPr/>
          </p:nvGrpSpPr>
          <p:grpSpPr bwMode="auto">
            <a:xfrm>
              <a:off x="1789" y="1735"/>
              <a:ext cx="3839" cy="556"/>
              <a:chOff x="1789" y="1541"/>
              <a:chExt cx="3839" cy="556"/>
            </a:xfrm>
          </p:grpSpPr>
          <p:sp>
            <p:nvSpPr>
              <p:cNvPr id="25" name="Text Box 9"/>
              <p:cNvSpPr txBox="1">
                <a:spLocks noChangeArrowheads="1"/>
              </p:cNvSpPr>
              <p:nvPr/>
            </p:nvSpPr>
            <p:spPr bwMode="auto">
              <a:xfrm>
                <a:off x="1789" y="1541"/>
                <a:ext cx="9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Free-body C:</a:t>
                </a:r>
              </a:p>
            </p:txBody>
          </p:sp>
          <p:graphicFrame>
            <p:nvGraphicFramePr>
              <p:cNvPr id="26" name="Object 6"/>
              <p:cNvGraphicFramePr>
                <a:graphicFrameLocks noChangeAspect="1"/>
              </p:cNvGraphicFramePr>
              <p:nvPr/>
            </p:nvGraphicFramePr>
            <p:xfrm>
              <a:off x="1789" y="1849"/>
              <a:ext cx="1272" cy="248"/>
            </p:xfrm>
            <a:graphic>
              <a:graphicData uri="http://schemas.openxmlformats.org/presentationml/2006/ole">
                <mc:AlternateContent xmlns:mc="http://schemas.openxmlformats.org/markup-compatibility/2006">
                  <mc:Choice xmlns:v="urn:schemas-microsoft-com:vml" Requires="v">
                    <p:oleObj spid="_x0000_s196610" name="Equation" r:id="rId5" imgW="2019300" imgH="393700" progId="Equation.3">
                      <p:embed/>
                    </p:oleObj>
                  </mc:Choice>
                  <mc:Fallback>
                    <p:oleObj name="Equation" r:id="rId5" imgW="20193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9" y="1849"/>
                            <a:ext cx="1272"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7"/>
              <p:cNvGraphicFramePr>
                <a:graphicFrameLocks noChangeAspect="1"/>
              </p:cNvGraphicFramePr>
              <p:nvPr/>
            </p:nvGraphicFramePr>
            <p:xfrm>
              <a:off x="3188" y="1842"/>
              <a:ext cx="2440" cy="232"/>
            </p:xfrm>
            <a:graphic>
              <a:graphicData uri="http://schemas.openxmlformats.org/presentationml/2006/ole">
                <mc:AlternateContent xmlns:mc="http://schemas.openxmlformats.org/markup-compatibility/2006">
                  <mc:Choice xmlns:v="urn:schemas-microsoft-com:vml" Requires="v">
                    <p:oleObj spid="_x0000_s196611" name="Equation" r:id="rId7" imgW="3873240" imgH="368280" progId="Equation.DSMT4">
                      <p:embed/>
                    </p:oleObj>
                  </mc:Choice>
                  <mc:Fallback>
                    <p:oleObj name="Equation" r:id="rId7" imgW="3873240" imgH="3682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8" y="1842"/>
                            <a:ext cx="244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28" name="Group 22"/>
          <p:cNvGrpSpPr>
            <a:grpSpLocks/>
          </p:cNvGrpSpPr>
          <p:nvPr/>
        </p:nvGrpSpPr>
        <p:grpSpPr bwMode="auto">
          <a:xfrm>
            <a:off x="501650" y="3719514"/>
            <a:ext cx="8197851" cy="2819400"/>
            <a:chOff x="316" y="2343"/>
            <a:chExt cx="5164" cy="1776"/>
          </a:xfrm>
        </p:grpSpPr>
        <p:pic>
          <p:nvPicPr>
            <p:cNvPr id="29" name="Picture 6" descr="C:\DOCUME~1\WALTOL~1\LOCALS~1\Temp\\msotw9_temp0.jpg"/>
            <p:cNvPicPr>
              <a:picLocks noChangeAspect="1" noChangeArrowheads="1"/>
            </p:cNvPicPr>
            <p:nvPr/>
          </p:nvPicPr>
          <p:blipFill>
            <a:blip r:embed="rId9"/>
            <a:stretch>
              <a:fillRect/>
            </a:stretch>
          </p:blipFill>
          <p:spPr bwMode="auto">
            <a:xfrm>
              <a:off x="316" y="3033"/>
              <a:ext cx="1095" cy="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8"/>
            <p:cNvGrpSpPr>
              <a:grpSpLocks/>
            </p:cNvGrpSpPr>
            <p:nvPr/>
          </p:nvGrpSpPr>
          <p:grpSpPr bwMode="auto">
            <a:xfrm>
              <a:off x="1789" y="2343"/>
              <a:ext cx="3691" cy="1057"/>
              <a:chOff x="1789" y="2149"/>
              <a:chExt cx="3691" cy="1057"/>
            </a:xfrm>
          </p:grpSpPr>
          <p:sp>
            <p:nvSpPr>
              <p:cNvPr id="31" name="Text Box 12"/>
              <p:cNvSpPr txBox="1">
                <a:spLocks noChangeArrowheads="1"/>
              </p:cNvSpPr>
              <p:nvPr/>
            </p:nvSpPr>
            <p:spPr bwMode="auto">
              <a:xfrm>
                <a:off x="1789" y="2149"/>
                <a:ext cx="9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Free-body D:</a:t>
                </a:r>
              </a:p>
            </p:txBody>
          </p:sp>
          <p:graphicFrame>
            <p:nvGraphicFramePr>
              <p:cNvPr id="32" name="Object 4"/>
              <p:cNvGraphicFramePr>
                <a:graphicFrameLocks noChangeAspect="1"/>
              </p:cNvGraphicFramePr>
              <p:nvPr/>
            </p:nvGraphicFramePr>
            <p:xfrm>
              <a:off x="1789" y="2424"/>
              <a:ext cx="1288" cy="248"/>
            </p:xfrm>
            <a:graphic>
              <a:graphicData uri="http://schemas.openxmlformats.org/presentationml/2006/ole">
                <mc:AlternateContent xmlns:mc="http://schemas.openxmlformats.org/markup-compatibility/2006">
                  <mc:Choice xmlns:v="urn:schemas-microsoft-com:vml" Requires="v">
                    <p:oleObj spid="_x0000_s196612" name="Equation" r:id="rId10" imgW="2044700" imgH="393700" progId="Equation.3">
                      <p:embed/>
                    </p:oleObj>
                  </mc:Choice>
                  <mc:Fallback>
                    <p:oleObj name="Equation" r:id="rId10" imgW="2044700" imgH="3937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9" y="2424"/>
                            <a:ext cx="1288"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5"/>
              <p:cNvGraphicFramePr>
                <a:graphicFrameLocks noChangeAspect="1"/>
              </p:cNvGraphicFramePr>
              <p:nvPr/>
            </p:nvGraphicFramePr>
            <p:xfrm>
              <a:off x="3392" y="2486"/>
              <a:ext cx="2088" cy="720"/>
            </p:xfrm>
            <a:graphic>
              <a:graphicData uri="http://schemas.openxmlformats.org/presentationml/2006/ole">
                <mc:AlternateContent xmlns:mc="http://schemas.openxmlformats.org/markup-compatibility/2006">
                  <mc:Choice xmlns:v="urn:schemas-microsoft-com:vml" Requires="v">
                    <p:oleObj spid="_x0000_s196613" name="Equation" r:id="rId12" imgW="3314520" imgH="1143000" progId="Equation.DSMT4">
                      <p:embed/>
                    </p:oleObj>
                  </mc:Choice>
                  <mc:Fallback>
                    <p:oleObj name="Equation" r:id="rId12" imgW="3314520" imgH="11430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92" y="2486"/>
                            <a:ext cx="2088" cy="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34" name="Group 20"/>
          <p:cNvGrpSpPr>
            <a:grpSpLocks/>
          </p:cNvGrpSpPr>
          <p:nvPr/>
        </p:nvGrpSpPr>
        <p:grpSpPr bwMode="auto">
          <a:xfrm>
            <a:off x="2952750" y="5410198"/>
            <a:ext cx="4572000" cy="1003300"/>
            <a:chOff x="1860" y="3337"/>
            <a:chExt cx="2880" cy="632"/>
          </a:xfrm>
        </p:grpSpPr>
        <p:graphicFrame>
          <p:nvGraphicFramePr>
            <p:cNvPr id="35" name="Object 2"/>
            <p:cNvGraphicFramePr>
              <a:graphicFrameLocks noChangeAspect="1"/>
            </p:cNvGraphicFramePr>
            <p:nvPr/>
          </p:nvGraphicFramePr>
          <p:xfrm>
            <a:off x="1860" y="3337"/>
            <a:ext cx="2880" cy="232"/>
          </p:xfrm>
          <a:graphic>
            <a:graphicData uri="http://schemas.openxmlformats.org/presentationml/2006/ole">
              <mc:AlternateContent xmlns:mc="http://schemas.openxmlformats.org/markup-compatibility/2006">
                <mc:Choice xmlns:v="urn:schemas-microsoft-com:vml" Requires="v">
                  <p:oleObj spid="_x0000_s196614" name="Equation" r:id="rId14" imgW="4572000" imgH="368280" progId="Equation.DSMT4">
                    <p:embed/>
                  </p:oleObj>
                </mc:Choice>
                <mc:Fallback>
                  <p:oleObj name="Equation" r:id="rId14" imgW="4572000" imgH="36828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60" y="3337"/>
                          <a:ext cx="288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3"/>
            <p:cNvGraphicFramePr>
              <a:graphicFrameLocks noChangeAspect="1"/>
            </p:cNvGraphicFramePr>
            <p:nvPr/>
          </p:nvGraphicFramePr>
          <p:xfrm>
            <a:off x="2632" y="3785"/>
            <a:ext cx="1128" cy="184"/>
          </p:xfrm>
          <a:graphic>
            <a:graphicData uri="http://schemas.openxmlformats.org/presentationml/2006/ole">
              <mc:AlternateContent xmlns:mc="http://schemas.openxmlformats.org/markup-compatibility/2006">
                <mc:Choice xmlns:v="urn:schemas-microsoft-com:vml" Requires="v">
                  <p:oleObj spid="_x0000_s196615" name="Equation" r:id="rId16" imgW="1790640" imgH="291960" progId="Equation.DSMT4">
                    <p:embed/>
                  </p:oleObj>
                </mc:Choice>
                <mc:Fallback>
                  <p:oleObj name="Equation" r:id="rId16" imgW="1790640" imgH="29196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32" y="3785"/>
                          <a:ext cx="1128" cy="18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37" name="Picture 36" descr="Picture6.png"/>
          <p:cNvPicPr>
            <a:picLocks noChangeAspect="1"/>
          </p:cNvPicPr>
          <p:nvPr/>
        </p:nvPicPr>
        <p:blipFill>
          <a:blip r:embed="rId18"/>
          <a:stretch>
            <a:fillRect/>
          </a:stretch>
        </p:blipFill>
        <p:spPr>
          <a:xfrm>
            <a:off x="3512241" y="2097803"/>
            <a:ext cx="4443617" cy="414494"/>
          </a:xfrm>
          <a:prstGeom prst="rect">
            <a:avLst/>
          </a:prstGeom>
        </p:spPr>
      </p:pic>
    </p:spTree>
    <p:extLst>
      <p:ext uri="{BB962C8B-B14F-4D97-AF65-F5344CB8AC3E}">
        <p14:creationId xmlns:p14="http://schemas.microsoft.com/office/powerpoint/2010/main" val="3995715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Sample Problem 13.7 </a:t>
            </a:r>
            <a:r>
              <a:rPr lang="en-US" altLang="en-US" sz="1000" dirty="0">
                <a:ea typeface="ＭＳ Ｐゴシック" pitchFamily="34" charset="-128"/>
              </a:rPr>
              <a:t>4</a:t>
            </a:r>
            <a:endParaRPr lang="en-US"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19960"/>
            <a:ext cx="1700331" cy="2947240"/>
          </a:xfrm>
          <a:prstGeom prst="rect">
            <a:avLst/>
          </a:prstGeom>
        </p:spPr>
      </p:pic>
      <p:sp>
        <p:nvSpPr>
          <p:cNvPr id="3" name="Content Placeholder 2"/>
          <p:cNvSpPr>
            <a:spLocks noGrp="1"/>
          </p:cNvSpPr>
          <p:nvPr>
            <p:ph idx="1"/>
          </p:nvPr>
        </p:nvSpPr>
        <p:spPr>
          <a:xfrm>
            <a:off x="2971800" y="1295400"/>
            <a:ext cx="5715000" cy="1676400"/>
          </a:xfrm>
        </p:spPr>
        <p:txBody>
          <a:bodyPr/>
          <a:lstStyle/>
          <a:p>
            <a:r>
              <a:rPr lang="en-US" altLang="en-US" sz="2000" b="1" dirty="0">
                <a:solidFill>
                  <a:srgbClr val="C00000"/>
                </a:solidFill>
              </a:rPr>
              <a:t>Reflect and Think</a:t>
            </a:r>
            <a:br>
              <a:rPr lang="en-US" altLang="en-US" sz="2000" dirty="0"/>
            </a:br>
            <a:r>
              <a:rPr lang="en-US" altLang="en-US" sz="2000" dirty="0"/>
              <a:t>As you might expect, the motor needs to deliver more power to produce accelerated motion than to produce motion at constant velocity.</a:t>
            </a:r>
          </a:p>
        </p:txBody>
      </p:sp>
    </p:spTree>
    <p:extLst>
      <p:ext uri="{BB962C8B-B14F-4D97-AF65-F5344CB8AC3E}">
        <p14:creationId xmlns:p14="http://schemas.microsoft.com/office/powerpoint/2010/main" val="2068457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1</a:t>
            </a:r>
            <a:endParaRPr lang="en-US" sz="1000" dirty="0"/>
          </a:p>
        </p:txBody>
      </p:sp>
      <p:pic>
        <p:nvPicPr>
          <p:cNvPr id="28" name="Picture 27" descr="Segment AB is tilted upward at an angle of 30 degrees. The distance from A to B is d. Segment BC is horizontal. The distance from B to C is 7 me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77" y="1195184"/>
            <a:ext cx="3571277" cy="1839576"/>
          </a:xfrm>
          <a:prstGeom prst="rect">
            <a:avLst/>
          </a:prstGeom>
        </p:spPr>
      </p:pic>
      <p:sp>
        <p:nvSpPr>
          <p:cNvPr id="17" name="Content Placeholder 16"/>
          <p:cNvSpPr>
            <a:spLocks noGrp="1"/>
          </p:cNvSpPr>
          <p:nvPr>
            <p:ph idx="17"/>
          </p:nvPr>
        </p:nvSpPr>
        <p:spPr>
          <a:xfrm>
            <a:off x="304800" y="3200400"/>
            <a:ext cx="3429000" cy="3352800"/>
          </a:xfrm>
        </p:spPr>
        <p:txBody>
          <a:bodyPr/>
          <a:lstStyle/>
          <a:p>
            <a:r>
              <a:rPr lang="en-US" altLang="en-US" sz="2000" dirty="0"/>
              <a:t>Packages are thrown down an incline at </a:t>
            </a:r>
            <a:r>
              <a:rPr lang="en-US" altLang="en-US" sz="2000" i="1" dirty="0"/>
              <a:t>A</a:t>
            </a:r>
            <a:r>
              <a:rPr lang="en-US" altLang="en-US" sz="2000" dirty="0"/>
              <a:t> with a velocity of 1 m/s. The packages slide along the surface </a:t>
            </a:r>
            <a:r>
              <a:rPr lang="en-US" altLang="en-US" sz="2000" i="1" dirty="0"/>
              <a:t>ABC </a:t>
            </a:r>
            <a:r>
              <a:rPr lang="en-US" altLang="en-US" sz="2000" dirty="0"/>
              <a:t>to a conveyor belt which moves with a velocity of 2 m/s. Knowing that </a:t>
            </a:r>
            <a:r>
              <a:rPr lang="el-GR" altLang="en-US" sz="2000" i="1" dirty="0"/>
              <a:t>μ</a:t>
            </a:r>
            <a:r>
              <a:rPr lang="en-IN" altLang="en-US" sz="2000" i="1" baseline="-25000" dirty="0"/>
              <a:t>k </a:t>
            </a:r>
            <a:r>
              <a:rPr lang="en-IN" altLang="en-US" sz="2000" dirty="0"/>
              <a:t>= 0.25 </a:t>
            </a:r>
            <a:r>
              <a:rPr lang="en-US" altLang="en-US" sz="2000" dirty="0"/>
              <a:t>between the packages and the surface </a:t>
            </a:r>
            <a:r>
              <a:rPr lang="en-US" altLang="en-US" sz="2000" i="1" dirty="0"/>
              <a:t>ABC, </a:t>
            </a:r>
            <a:r>
              <a:rPr lang="en-US" altLang="en-US" sz="2000" dirty="0"/>
              <a:t>determine the distance </a:t>
            </a:r>
            <a:r>
              <a:rPr lang="en-US" altLang="en-US" sz="2000" i="1" dirty="0"/>
              <a:t>d</a:t>
            </a:r>
            <a:r>
              <a:rPr lang="en-US" altLang="en-US" sz="2000" dirty="0"/>
              <a:t> if the packages are to arrive at </a:t>
            </a:r>
            <a:r>
              <a:rPr lang="en-US" altLang="en-US" sz="2000" i="1" dirty="0"/>
              <a:t>C</a:t>
            </a:r>
            <a:r>
              <a:rPr lang="en-US" altLang="en-US" sz="2000" dirty="0"/>
              <a:t> with a velocity of 2 m/s.</a:t>
            </a:r>
            <a:endParaRPr lang="en-US" sz="2000" dirty="0"/>
          </a:p>
        </p:txBody>
      </p:sp>
      <p:sp>
        <p:nvSpPr>
          <p:cNvPr id="10" name="Content Placeholder 9"/>
          <p:cNvSpPr>
            <a:spLocks noGrp="1"/>
          </p:cNvSpPr>
          <p:nvPr>
            <p:ph idx="1"/>
          </p:nvPr>
        </p:nvSpPr>
        <p:spPr>
          <a:xfrm>
            <a:off x="4594578" y="1210155"/>
            <a:ext cx="4343400" cy="1304445"/>
          </a:xfrm>
        </p:spPr>
        <p:txBody>
          <a:bodyPr/>
          <a:lstStyle/>
          <a:p>
            <a:r>
              <a:rPr lang="en-US" altLang="en-US" sz="2000" b="1" dirty="0">
                <a:solidFill>
                  <a:srgbClr val="C00000"/>
                </a:solidFill>
              </a:rPr>
              <a:t>Strategy:</a:t>
            </a:r>
            <a:br>
              <a:rPr lang="en-US" altLang="en-US" sz="2000" dirty="0"/>
            </a:br>
            <a:r>
              <a:rPr lang="en-US" altLang="en-US" sz="2000" dirty="0"/>
              <a:t>The problem deals with a change in position and different velocities, so use work-energy.  </a:t>
            </a:r>
          </a:p>
        </p:txBody>
      </p:sp>
      <p:sp>
        <p:nvSpPr>
          <p:cNvPr id="13" name="Content Placeholder 12"/>
          <p:cNvSpPr>
            <a:spLocks noGrp="1"/>
          </p:cNvSpPr>
          <p:nvPr>
            <p:ph idx="13"/>
          </p:nvPr>
        </p:nvSpPr>
        <p:spPr>
          <a:xfrm>
            <a:off x="4343400" y="2683414"/>
            <a:ext cx="3962400" cy="669386"/>
          </a:xfrm>
        </p:spPr>
        <p:txBody>
          <a:bodyPr/>
          <a:lstStyle/>
          <a:p>
            <a:pPr marL="292608" indent="-292608">
              <a:buFont typeface="Arial" panose="020B0604020202020204" pitchFamily="34" charset="0"/>
              <a:buChar char="•"/>
            </a:pPr>
            <a:r>
              <a:rPr lang="en-US" altLang="en-US" sz="2000" dirty="0"/>
              <a:t>Draw FBD of the box to help us determine the forces that do work.</a:t>
            </a:r>
          </a:p>
        </p:txBody>
      </p:sp>
      <p:sp>
        <p:nvSpPr>
          <p:cNvPr id="14" name="Content Placeholder 13"/>
          <p:cNvSpPr>
            <a:spLocks noGrp="1"/>
          </p:cNvSpPr>
          <p:nvPr>
            <p:ph idx="14"/>
          </p:nvPr>
        </p:nvSpPr>
        <p:spPr>
          <a:xfrm>
            <a:off x="4343400" y="3454675"/>
            <a:ext cx="4343400" cy="736325"/>
          </a:xfrm>
        </p:spPr>
        <p:txBody>
          <a:bodyPr/>
          <a:lstStyle/>
          <a:p>
            <a:pPr marL="292608" indent="-292608">
              <a:buFont typeface="Arial" panose="020B0604020202020204" pitchFamily="34" charset="0"/>
              <a:buChar char="•"/>
            </a:pPr>
            <a:r>
              <a:rPr lang="en-US" altLang="en-US" sz="2000" dirty="0"/>
              <a:t>Determine the work done between points  A and C as a function of </a:t>
            </a:r>
            <a:r>
              <a:rPr lang="en-US" altLang="en-US" sz="2000" i="1" dirty="0"/>
              <a:t>d.</a:t>
            </a:r>
          </a:p>
        </p:txBody>
      </p:sp>
      <p:sp>
        <p:nvSpPr>
          <p:cNvPr id="15" name="Content Placeholder 14"/>
          <p:cNvSpPr>
            <a:spLocks noGrp="1"/>
          </p:cNvSpPr>
          <p:nvPr>
            <p:ph idx="15"/>
          </p:nvPr>
        </p:nvSpPr>
        <p:spPr>
          <a:xfrm>
            <a:off x="4343401" y="4436014"/>
            <a:ext cx="4343400" cy="669386"/>
          </a:xfrm>
        </p:spPr>
        <p:txBody>
          <a:bodyPr/>
          <a:lstStyle/>
          <a:p>
            <a:pPr marL="292608" indent="-292608">
              <a:buFont typeface="Arial" panose="020B0604020202020204" pitchFamily="34" charset="0"/>
              <a:buChar char="•"/>
            </a:pPr>
            <a:r>
              <a:rPr lang="en-US" altLang="en-US" sz="2000" dirty="0"/>
              <a:t>Find the kinetic energy at points A and C.</a:t>
            </a:r>
          </a:p>
        </p:txBody>
      </p:sp>
      <p:sp>
        <p:nvSpPr>
          <p:cNvPr id="16" name="Content Placeholder 15"/>
          <p:cNvSpPr>
            <a:spLocks noGrp="1"/>
          </p:cNvSpPr>
          <p:nvPr>
            <p:ph idx="16"/>
          </p:nvPr>
        </p:nvSpPr>
        <p:spPr>
          <a:xfrm>
            <a:off x="4309532" y="5274214"/>
            <a:ext cx="4377267" cy="669386"/>
          </a:xfrm>
        </p:spPr>
        <p:txBody>
          <a:bodyPr/>
          <a:lstStyle/>
          <a:p>
            <a:pPr marL="292608" indent="-292608">
              <a:buFont typeface="Arial" panose="020B0604020202020204" pitchFamily="34" charset="0"/>
              <a:buChar char="•"/>
            </a:pPr>
            <a:r>
              <a:rPr lang="en-US" altLang="en-US" sz="2000" dirty="0"/>
              <a:t>Use the work-energy relationship and solve for </a:t>
            </a:r>
            <a:r>
              <a:rPr lang="en-US" altLang="en-US" sz="2000" i="1" dirty="0"/>
              <a:t>d.</a:t>
            </a:r>
          </a:p>
        </p:txBody>
      </p:sp>
    </p:spTree>
    <p:extLst>
      <p:ext uri="{BB962C8B-B14F-4D97-AF65-F5344CB8AC3E}">
        <p14:creationId xmlns:p14="http://schemas.microsoft.com/office/powerpoint/2010/main" val="3490809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P spid="15" grpId="0" build="p"/>
      <p:bldP spid="1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2</a:t>
            </a:r>
            <a:endParaRPr lang="en-US" sz="1000" dirty="0"/>
          </a:p>
        </p:txBody>
      </p:sp>
      <p:pic>
        <p:nvPicPr>
          <p:cNvPr id="13" name="Picture 12" descr="Segment AB is tilted upward at an angle of 30 degrees. The distance from A to B is d. Segment BC is horizontal. The distance from B to C is 7 meter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62" y="1164343"/>
            <a:ext cx="3122738" cy="1510268"/>
          </a:xfrm>
          <a:prstGeom prst="rect">
            <a:avLst/>
          </a:prstGeom>
        </p:spPr>
      </p:pic>
      <p:sp>
        <p:nvSpPr>
          <p:cNvPr id="3" name="Content Placeholder 2"/>
          <p:cNvSpPr>
            <a:spLocks noGrp="1"/>
          </p:cNvSpPr>
          <p:nvPr>
            <p:ph idx="1"/>
          </p:nvPr>
        </p:nvSpPr>
        <p:spPr>
          <a:xfrm>
            <a:off x="3657600" y="1066800"/>
            <a:ext cx="5029200" cy="452427"/>
          </a:xfrm>
        </p:spPr>
        <p:txBody>
          <a:bodyPr/>
          <a:lstStyle/>
          <a:p>
            <a:r>
              <a:rPr lang="en-US" altLang="en-US" sz="2000" b="1" dirty="0">
                <a:solidFill>
                  <a:srgbClr val="C00000"/>
                </a:solidFill>
              </a:rPr>
              <a:t>Modeling and Analysis:</a:t>
            </a:r>
            <a:endParaRPr lang="en-US" sz="2000" dirty="0">
              <a:solidFill>
                <a:srgbClr val="C00000"/>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2518362886"/>
              </p:ext>
            </p:extLst>
          </p:nvPr>
        </p:nvGraphicFramePr>
        <p:xfrm>
          <a:off x="3733800" y="1543256"/>
          <a:ext cx="4192964" cy="1104488"/>
        </p:xfrm>
        <a:graphic>
          <a:graphicData uri="http://schemas.openxmlformats.org/presentationml/2006/ole">
            <mc:AlternateContent xmlns:mc="http://schemas.openxmlformats.org/markup-compatibility/2006">
              <mc:Choice xmlns:v="urn:schemas-microsoft-com:vml" Requires="v">
                <p:oleObj spid="_x0000_s110482" name="Equation" r:id="rId4" imgW="2603160" imgH="685800" progId="Equation.DSMT4">
                  <p:embed/>
                </p:oleObj>
              </mc:Choice>
              <mc:Fallback>
                <p:oleObj name="Equation" r:id="rId4" imgW="2603160" imgH="685800" progId="Equation.DSMT4">
                  <p:embed/>
                  <p:pic>
                    <p:nvPicPr>
                      <p:cNvPr id="0" name=""/>
                      <p:cNvPicPr/>
                      <p:nvPr/>
                    </p:nvPicPr>
                    <p:blipFill>
                      <a:blip r:embed="rId5"/>
                      <a:stretch>
                        <a:fillRect/>
                      </a:stretch>
                    </p:blipFill>
                    <p:spPr>
                      <a:xfrm>
                        <a:off x="3733800" y="1543256"/>
                        <a:ext cx="4192964" cy="1104488"/>
                      </a:xfrm>
                      <a:prstGeom prst="rect">
                        <a:avLst/>
                      </a:prstGeom>
                    </p:spPr>
                  </p:pic>
                </p:oleObj>
              </mc:Fallback>
            </mc:AlternateContent>
          </a:graphicData>
        </a:graphic>
      </p:graphicFrame>
      <p:sp>
        <p:nvSpPr>
          <p:cNvPr id="8" name="Content Placeholder 7"/>
          <p:cNvSpPr>
            <a:spLocks noGrp="1"/>
          </p:cNvSpPr>
          <p:nvPr>
            <p:ph idx="15"/>
          </p:nvPr>
        </p:nvSpPr>
        <p:spPr>
          <a:xfrm>
            <a:off x="381000" y="2819400"/>
            <a:ext cx="2743200" cy="760667"/>
          </a:xfrm>
        </p:spPr>
        <p:txBody>
          <a:bodyPr/>
          <a:lstStyle/>
          <a:p>
            <a:r>
              <a:rPr lang="en-US" altLang="en-US" sz="2000" b="1" dirty="0">
                <a:solidFill>
                  <a:srgbClr val="C00000"/>
                </a:solidFill>
              </a:rPr>
              <a:t>Draw the FBD of the block at points A and C</a:t>
            </a:r>
          </a:p>
        </p:txBody>
      </p:sp>
      <p:pic>
        <p:nvPicPr>
          <p:cNvPr id="14" name="Picture 13" descr="FBD at A shows weight mg acting down,normal force N_AB acting at 30 degrees from up, and fricational force F_AB acting towards the top of the hill along the slope, 30 degrees up from horizontal&#10;FBD at C shows weight mg acting down, normal force N_BC acting up, and frictional force F_BC acting horizontall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 y="3755841"/>
            <a:ext cx="1009894" cy="2644959"/>
          </a:xfrm>
          <a:prstGeom prst="rect">
            <a:avLst/>
          </a:prstGeom>
        </p:spPr>
      </p:pic>
      <p:sp>
        <p:nvSpPr>
          <p:cNvPr id="6" name="Content Placeholder 5"/>
          <p:cNvSpPr>
            <a:spLocks noGrp="1"/>
          </p:cNvSpPr>
          <p:nvPr>
            <p:ph idx="13"/>
          </p:nvPr>
        </p:nvSpPr>
        <p:spPr>
          <a:xfrm>
            <a:off x="3962400" y="2824173"/>
            <a:ext cx="3490154" cy="452427"/>
          </a:xfrm>
        </p:spPr>
        <p:txBody>
          <a:bodyPr/>
          <a:lstStyle/>
          <a:p>
            <a:r>
              <a:rPr lang="en-US" altLang="en-US" sz="2000" b="1" dirty="0">
                <a:solidFill>
                  <a:srgbClr val="C00000"/>
                </a:solidFill>
              </a:rPr>
              <a:t>Determine work done A → B</a:t>
            </a:r>
          </a:p>
        </p:txBody>
      </p:sp>
      <p:graphicFrame>
        <p:nvGraphicFramePr>
          <p:cNvPr id="11" name="Object 8"/>
          <p:cNvGraphicFramePr>
            <a:graphicFrameLocks noChangeAspect="1"/>
          </p:cNvGraphicFramePr>
          <p:nvPr>
            <p:extLst>
              <p:ext uri="{D42A27DB-BD31-4B8C-83A1-F6EECF244321}">
                <p14:modId xmlns:p14="http://schemas.microsoft.com/office/powerpoint/2010/main" val="3129950993"/>
              </p:ext>
            </p:extLst>
          </p:nvPr>
        </p:nvGraphicFramePr>
        <p:xfrm>
          <a:off x="4431030" y="3290888"/>
          <a:ext cx="3101340" cy="1362075"/>
        </p:xfrm>
        <a:graphic>
          <a:graphicData uri="http://schemas.openxmlformats.org/presentationml/2006/ole">
            <mc:AlternateContent xmlns:mc="http://schemas.openxmlformats.org/markup-compatibility/2006">
              <mc:Choice xmlns:v="urn:schemas-microsoft-com:vml" Requires="v">
                <p:oleObj spid="_x0000_s110483" name="Equation" r:id="rId7" imgW="1879600" imgH="825500" progId="Equation.DSMT4">
                  <p:embed/>
                </p:oleObj>
              </mc:Choice>
              <mc:Fallback>
                <p:oleObj name="Equation" r:id="rId7" imgW="1879600" imgH="8255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1030" y="3290888"/>
                        <a:ext cx="310134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idx="14"/>
          </p:nvPr>
        </p:nvSpPr>
        <p:spPr>
          <a:xfrm>
            <a:off x="3977446" y="4781083"/>
            <a:ext cx="3490154" cy="429376"/>
          </a:xfrm>
        </p:spPr>
        <p:txBody>
          <a:bodyPr/>
          <a:lstStyle/>
          <a:p>
            <a:r>
              <a:rPr lang="en-US" altLang="en-US" sz="2000" b="1" dirty="0">
                <a:solidFill>
                  <a:srgbClr val="C00000"/>
                </a:solidFill>
              </a:rPr>
              <a:t>Determine work done B → C</a:t>
            </a:r>
          </a:p>
        </p:txBody>
      </p:sp>
      <p:graphicFrame>
        <p:nvGraphicFramePr>
          <p:cNvPr id="12" name="Object 17"/>
          <p:cNvGraphicFramePr>
            <a:graphicFrameLocks noChangeAspect="1"/>
          </p:cNvGraphicFramePr>
          <p:nvPr>
            <p:extLst>
              <p:ext uri="{D42A27DB-BD31-4B8C-83A1-F6EECF244321}">
                <p14:modId xmlns:p14="http://schemas.microsoft.com/office/powerpoint/2010/main" val="10118024"/>
              </p:ext>
            </p:extLst>
          </p:nvPr>
        </p:nvGraphicFramePr>
        <p:xfrm>
          <a:off x="4638675" y="5410200"/>
          <a:ext cx="2228850" cy="933450"/>
        </p:xfrm>
        <a:graphic>
          <a:graphicData uri="http://schemas.openxmlformats.org/presentationml/2006/ole">
            <mc:AlternateContent xmlns:mc="http://schemas.openxmlformats.org/markup-compatibility/2006">
              <mc:Choice xmlns:v="urn:schemas-microsoft-com:vml" Requires="v">
                <p:oleObj spid="_x0000_s110484" name="Equation" r:id="rId9" imgW="1485900" imgH="622300" progId="Equation.DSMT4">
                  <p:embed/>
                </p:oleObj>
              </mc:Choice>
              <mc:Fallback>
                <p:oleObj name="Equation" r:id="rId9" imgW="1485900" imgH="6223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8675" y="5410200"/>
                        <a:ext cx="22288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18945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3</a:t>
            </a:r>
            <a:endParaRPr lang="en-US" sz="1000" dirty="0"/>
          </a:p>
        </p:txBody>
      </p:sp>
      <p:pic>
        <p:nvPicPr>
          <p:cNvPr id="17" name="Picture 16" descr="Initial velocity at A is 1 m/s. Final velocity at C is 2 m/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892" y="1066800"/>
            <a:ext cx="2580776" cy="1248155"/>
          </a:xfrm>
          <a:prstGeom prst="rect">
            <a:avLst/>
          </a:prstGeom>
        </p:spPr>
      </p:pic>
      <p:sp>
        <p:nvSpPr>
          <p:cNvPr id="3" name="Content Placeholder 2"/>
          <p:cNvSpPr>
            <a:spLocks noGrp="1"/>
          </p:cNvSpPr>
          <p:nvPr>
            <p:ph idx="1"/>
          </p:nvPr>
        </p:nvSpPr>
        <p:spPr>
          <a:xfrm>
            <a:off x="457200" y="990600"/>
            <a:ext cx="5562600" cy="571500"/>
          </a:xfrm>
        </p:spPr>
        <p:txBody>
          <a:bodyPr/>
          <a:lstStyle/>
          <a:p>
            <a:r>
              <a:rPr lang="en-US" altLang="en-US" b="1" dirty="0">
                <a:solidFill>
                  <a:srgbClr val="C00000"/>
                </a:solidFill>
              </a:rPr>
              <a:t>Determine kinetic energy at A and at C</a:t>
            </a:r>
          </a:p>
        </p:txBody>
      </p:sp>
      <p:graphicFrame>
        <p:nvGraphicFramePr>
          <p:cNvPr id="10" name="Object 11"/>
          <p:cNvGraphicFramePr>
            <a:graphicFrameLocks noChangeAspect="1"/>
          </p:cNvGraphicFramePr>
          <p:nvPr>
            <p:extLst>
              <p:ext uri="{D42A27DB-BD31-4B8C-83A1-F6EECF244321}">
                <p14:modId xmlns:p14="http://schemas.microsoft.com/office/powerpoint/2010/main" val="811409490"/>
              </p:ext>
            </p:extLst>
          </p:nvPr>
        </p:nvGraphicFramePr>
        <p:xfrm>
          <a:off x="469900" y="1635125"/>
          <a:ext cx="2438400" cy="533400"/>
        </p:xfrm>
        <a:graphic>
          <a:graphicData uri="http://schemas.openxmlformats.org/presentationml/2006/ole">
            <mc:AlternateContent xmlns:mc="http://schemas.openxmlformats.org/markup-compatibility/2006">
              <mc:Choice xmlns:v="urn:schemas-microsoft-com:vml" Requires="v">
                <p:oleObj spid="_x0000_s170768" name="Equation" r:id="rId4" imgW="1624895" imgH="355446" progId="Equation.DSMT4">
                  <p:embed/>
                </p:oleObj>
              </mc:Choice>
              <mc:Fallback>
                <p:oleObj name="Equation" r:id="rId4" imgW="1624895" imgH="35544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 y="1635125"/>
                        <a:ext cx="2438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3"/>
          <p:cNvGraphicFramePr>
            <a:graphicFrameLocks noChangeAspect="1"/>
          </p:cNvGraphicFramePr>
          <p:nvPr>
            <p:extLst>
              <p:ext uri="{D42A27DB-BD31-4B8C-83A1-F6EECF244321}">
                <p14:modId xmlns:p14="http://schemas.microsoft.com/office/powerpoint/2010/main" val="1855310246"/>
              </p:ext>
            </p:extLst>
          </p:nvPr>
        </p:nvGraphicFramePr>
        <p:xfrm>
          <a:off x="3324225" y="1660525"/>
          <a:ext cx="2495550" cy="533400"/>
        </p:xfrm>
        <a:graphic>
          <a:graphicData uri="http://schemas.openxmlformats.org/presentationml/2006/ole">
            <mc:AlternateContent xmlns:mc="http://schemas.openxmlformats.org/markup-compatibility/2006">
              <mc:Choice xmlns:v="urn:schemas-microsoft-com:vml" Requires="v">
                <p:oleObj spid="_x0000_s170769" name="Equation" r:id="rId6" imgW="1663700" imgH="355600" progId="Equation.DSMT4">
                  <p:embed/>
                </p:oleObj>
              </mc:Choice>
              <mc:Fallback>
                <p:oleObj name="Equation" r:id="rId6" imgW="1663700" imgH="355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4225" y="1660525"/>
                        <a:ext cx="2495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idx="13"/>
          </p:nvPr>
        </p:nvSpPr>
        <p:spPr>
          <a:xfrm>
            <a:off x="457200" y="2438400"/>
            <a:ext cx="3124200" cy="452427"/>
          </a:xfrm>
        </p:spPr>
        <p:txBody>
          <a:bodyPr/>
          <a:lstStyle/>
          <a:p>
            <a:r>
              <a:rPr lang="en-US" altLang="en-US" b="1" dirty="0">
                <a:solidFill>
                  <a:srgbClr val="C00000"/>
                </a:solidFill>
              </a:rPr>
              <a:t>Substitute values into </a:t>
            </a:r>
          </a:p>
        </p:txBody>
      </p:sp>
      <p:graphicFrame>
        <p:nvGraphicFramePr>
          <p:cNvPr id="12" name="Object 5"/>
          <p:cNvGraphicFramePr>
            <a:graphicFrameLocks noChangeAspect="1"/>
          </p:cNvGraphicFramePr>
          <p:nvPr>
            <p:extLst>
              <p:ext uri="{D42A27DB-BD31-4B8C-83A1-F6EECF244321}">
                <p14:modId xmlns:p14="http://schemas.microsoft.com/office/powerpoint/2010/main" val="4203797581"/>
              </p:ext>
            </p:extLst>
          </p:nvPr>
        </p:nvGraphicFramePr>
        <p:xfrm>
          <a:off x="3784600" y="2474913"/>
          <a:ext cx="2690813" cy="406400"/>
        </p:xfrm>
        <a:graphic>
          <a:graphicData uri="http://schemas.openxmlformats.org/presentationml/2006/ole">
            <mc:AlternateContent xmlns:mc="http://schemas.openxmlformats.org/markup-compatibility/2006">
              <mc:Choice xmlns:v="urn:schemas-microsoft-com:vml" Requires="v">
                <p:oleObj spid="_x0000_s170770" name="Equation" r:id="rId8" imgW="1346200" imgH="203200" progId="Equation.DSMT4">
                  <p:embed/>
                </p:oleObj>
              </mc:Choice>
              <mc:Fallback>
                <p:oleObj name="Equation" r:id="rId8" imgW="1346200" imgH="203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4600" y="2474913"/>
                        <a:ext cx="26908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8"/>
          <p:cNvGraphicFramePr>
            <a:graphicFrameLocks noChangeAspect="1"/>
          </p:cNvGraphicFramePr>
          <p:nvPr>
            <p:extLst>
              <p:ext uri="{D42A27DB-BD31-4B8C-83A1-F6EECF244321}">
                <p14:modId xmlns:p14="http://schemas.microsoft.com/office/powerpoint/2010/main" val="2574303579"/>
              </p:ext>
            </p:extLst>
          </p:nvPr>
        </p:nvGraphicFramePr>
        <p:xfrm>
          <a:off x="1477963" y="3084513"/>
          <a:ext cx="5969000" cy="711200"/>
        </p:xfrm>
        <a:graphic>
          <a:graphicData uri="http://schemas.openxmlformats.org/presentationml/2006/ole">
            <mc:AlternateContent xmlns:mc="http://schemas.openxmlformats.org/markup-compatibility/2006">
              <mc:Choice xmlns:v="urn:schemas-microsoft-com:vml" Requires="v">
                <p:oleObj spid="_x0000_s170771" name="Equation" r:id="rId10" imgW="2984400" imgH="355320" progId="Equation.DSMT4">
                  <p:embed/>
                </p:oleObj>
              </mc:Choice>
              <mc:Fallback>
                <p:oleObj name="Equation" r:id="rId10" imgW="2984400" imgH="355320" progId="Equation.DSMT4">
                  <p:embed/>
                  <p:pic>
                    <p:nvPicPr>
                      <p:cNvPr id="0" name=""/>
                      <p:cNvPicPr>
                        <a:picLocks noChangeAspect="1" noChangeArrowheads="1"/>
                      </p:cNvPicPr>
                      <p:nvPr/>
                    </p:nvPicPr>
                    <p:blipFill>
                      <a:blip r:embed="rId11"/>
                      <a:srcRect/>
                      <a:stretch>
                        <a:fillRect/>
                      </a:stretch>
                    </p:blipFill>
                    <p:spPr bwMode="auto">
                      <a:xfrm>
                        <a:off x="1477963" y="3084513"/>
                        <a:ext cx="5969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idx="14"/>
          </p:nvPr>
        </p:nvSpPr>
        <p:spPr>
          <a:xfrm>
            <a:off x="457200" y="3897693"/>
            <a:ext cx="4038600" cy="472314"/>
          </a:xfrm>
        </p:spPr>
        <p:txBody>
          <a:bodyPr/>
          <a:lstStyle/>
          <a:p>
            <a:r>
              <a:rPr lang="en-US" altLang="en-US" b="1" dirty="0">
                <a:solidFill>
                  <a:srgbClr val="C00000"/>
                </a:solidFill>
              </a:rPr>
              <a:t>Divide by </a:t>
            </a:r>
            <a:r>
              <a:rPr lang="en-US" altLang="en-US" b="1" i="1" dirty="0">
                <a:solidFill>
                  <a:srgbClr val="C00000"/>
                </a:solidFill>
              </a:rPr>
              <a:t>m</a:t>
            </a:r>
            <a:r>
              <a:rPr lang="en-US" altLang="en-US" b="1" dirty="0">
                <a:solidFill>
                  <a:srgbClr val="C00000"/>
                </a:solidFill>
              </a:rPr>
              <a:t> and solve for </a:t>
            </a:r>
            <a:r>
              <a:rPr lang="en-US" altLang="en-US" b="1" i="1" dirty="0">
                <a:solidFill>
                  <a:srgbClr val="C00000"/>
                </a:solidFill>
              </a:rPr>
              <a:t>d</a:t>
            </a:r>
            <a:endParaRPr lang="en-US" altLang="en-US" b="1" dirty="0">
              <a:solidFill>
                <a:srgbClr val="C00000"/>
              </a:solidFill>
            </a:endParaRPr>
          </a:p>
        </p:txBody>
      </p:sp>
      <p:graphicFrame>
        <p:nvGraphicFramePr>
          <p:cNvPr id="15" name="Object 21"/>
          <p:cNvGraphicFramePr>
            <a:graphicFrameLocks noChangeAspect="1"/>
          </p:cNvGraphicFramePr>
          <p:nvPr/>
        </p:nvGraphicFramePr>
        <p:xfrm>
          <a:off x="1376363" y="4641850"/>
          <a:ext cx="4953000" cy="1727200"/>
        </p:xfrm>
        <a:graphic>
          <a:graphicData uri="http://schemas.openxmlformats.org/presentationml/2006/ole">
            <mc:AlternateContent xmlns:mc="http://schemas.openxmlformats.org/markup-compatibility/2006">
              <mc:Choice xmlns:v="urn:schemas-microsoft-com:vml" Requires="v">
                <p:oleObj spid="_x0000_s170772" name="Equation" r:id="rId12" imgW="2476500" imgH="863600" progId="Equation.DSMT4">
                  <p:embed/>
                </p:oleObj>
              </mc:Choice>
              <mc:Fallback>
                <p:oleObj name="Equation" r:id="rId12" imgW="2476500" imgH="863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6363" y="4641850"/>
                        <a:ext cx="49530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23"/>
          <p:cNvGraphicFramePr>
            <a:graphicFrameLocks noChangeAspect="1"/>
          </p:cNvGraphicFramePr>
          <p:nvPr>
            <p:extLst>
              <p:ext uri="{D42A27DB-BD31-4B8C-83A1-F6EECF244321}">
                <p14:modId xmlns:p14="http://schemas.microsoft.com/office/powerpoint/2010/main" val="2361753895"/>
              </p:ext>
            </p:extLst>
          </p:nvPr>
        </p:nvGraphicFramePr>
        <p:xfrm>
          <a:off x="7361238" y="5249863"/>
          <a:ext cx="1270000" cy="381000"/>
        </p:xfrm>
        <a:graphic>
          <a:graphicData uri="http://schemas.openxmlformats.org/presentationml/2006/ole">
            <mc:AlternateContent xmlns:mc="http://schemas.openxmlformats.org/markup-compatibility/2006">
              <mc:Choice xmlns:v="urn:schemas-microsoft-com:vml" Requires="v">
                <p:oleObj spid="_x0000_s170773" name="Equation" r:id="rId14" imgW="634725" imgH="190417" progId="Equation.DSMT4">
                  <p:embed/>
                </p:oleObj>
              </mc:Choice>
              <mc:Fallback>
                <p:oleObj name="Equation" r:id="rId14" imgW="634725" imgH="19041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61238" y="5249863"/>
                        <a:ext cx="1270000" cy="381000"/>
                      </a:xfrm>
                      <a:prstGeom prst="rect">
                        <a:avLst/>
                      </a:prstGeom>
                      <a:noFill/>
                      <a:ln>
                        <a:solidFill>
                          <a:srgbClr val="C00000"/>
                        </a:solidFill>
                      </a:ln>
                    </p:spPr>
                  </p:pic>
                </p:oleObj>
              </mc:Fallback>
            </mc:AlternateContent>
          </a:graphicData>
        </a:graphic>
      </p:graphicFrame>
    </p:spTree>
    <p:extLst>
      <p:ext uri="{BB962C8B-B14F-4D97-AF65-F5344CB8AC3E}">
        <p14:creationId xmlns:p14="http://schemas.microsoft.com/office/powerpoint/2010/main" val="4069006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Group Problem Solving </a:t>
            </a:r>
            <a:r>
              <a:rPr lang="en-US" altLang="en-US" sz="1000" dirty="0">
                <a:ea typeface="ＭＳ Ｐゴシック" pitchFamily="34" charset="-128"/>
              </a:rPr>
              <a:t>4</a:t>
            </a:r>
            <a:endParaRPr lang="en-US" sz="1000" dirty="0"/>
          </a:p>
        </p:txBody>
      </p:sp>
      <p:sp>
        <p:nvSpPr>
          <p:cNvPr id="3" name="Content Placeholder 2"/>
          <p:cNvSpPr>
            <a:spLocks noGrp="1"/>
          </p:cNvSpPr>
          <p:nvPr>
            <p:ph idx="1"/>
          </p:nvPr>
        </p:nvSpPr>
        <p:spPr>
          <a:xfrm>
            <a:off x="609600" y="1219200"/>
            <a:ext cx="2383823" cy="411297"/>
          </a:xfrm>
        </p:spPr>
        <p:txBody>
          <a:bodyPr/>
          <a:lstStyle/>
          <a:p>
            <a:r>
              <a:rPr lang="en-US" altLang="en-US" sz="2000" b="1" dirty="0">
                <a:solidFill>
                  <a:srgbClr val="C00000"/>
                </a:solidFill>
              </a:rPr>
              <a:t>Reflect and Think</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136" y="1746010"/>
            <a:ext cx="2821819" cy="1606790"/>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3024309878"/>
              </p:ext>
            </p:extLst>
          </p:nvPr>
        </p:nvGraphicFramePr>
        <p:xfrm>
          <a:off x="5562600" y="2643021"/>
          <a:ext cx="1124941" cy="404979"/>
        </p:xfrm>
        <a:graphic>
          <a:graphicData uri="http://schemas.openxmlformats.org/presentationml/2006/ole">
            <mc:AlternateContent xmlns:mc="http://schemas.openxmlformats.org/markup-compatibility/2006">
              <mc:Choice xmlns:v="urn:schemas-microsoft-com:vml" Requires="v">
                <p:oleObj spid="_x0000_s111915" name="Equation" r:id="rId4" imgW="634680" imgH="228600" progId="Equation.DSMT4">
                  <p:embed/>
                </p:oleObj>
              </mc:Choice>
              <mc:Fallback>
                <p:oleObj name="Equation" r:id="rId4" imgW="634680" imgH="228600" progId="Equation.DSMT4">
                  <p:embed/>
                  <p:pic>
                    <p:nvPicPr>
                      <p:cNvPr id="0" name=""/>
                      <p:cNvPicPr/>
                      <p:nvPr/>
                    </p:nvPicPr>
                    <p:blipFill>
                      <a:blip r:embed="rId5"/>
                      <a:stretch>
                        <a:fillRect/>
                      </a:stretch>
                    </p:blipFill>
                    <p:spPr>
                      <a:xfrm>
                        <a:off x="5562600" y="2643021"/>
                        <a:ext cx="1124941" cy="404979"/>
                      </a:xfrm>
                      <a:prstGeom prst="rect">
                        <a:avLst/>
                      </a:prstGeom>
                    </p:spPr>
                  </p:pic>
                </p:oleObj>
              </mc:Fallback>
            </mc:AlternateContent>
          </a:graphicData>
        </a:graphic>
      </p:graphicFrame>
      <p:sp>
        <p:nvSpPr>
          <p:cNvPr id="6" name="Content Placeholder 5"/>
          <p:cNvSpPr>
            <a:spLocks noGrp="1"/>
          </p:cNvSpPr>
          <p:nvPr>
            <p:ph idx="13"/>
          </p:nvPr>
        </p:nvSpPr>
        <p:spPr>
          <a:xfrm>
            <a:off x="457200" y="3461747"/>
            <a:ext cx="8382000" cy="881653"/>
          </a:xfrm>
        </p:spPr>
        <p:txBody>
          <a:bodyPr/>
          <a:lstStyle/>
          <a:p>
            <a:r>
              <a:rPr lang="en-US" altLang="en-US" b="1" dirty="0">
                <a:solidFill>
                  <a:srgbClr val="C00000"/>
                </a:solidFill>
              </a:rPr>
              <a:t>If you wanted to bring the package to a complete stop at the bottom of the ramp, would it work to place a spring as shown?</a:t>
            </a:r>
          </a:p>
        </p:txBody>
      </p:sp>
      <p:sp>
        <p:nvSpPr>
          <p:cNvPr id="7" name="Content Placeholder 6"/>
          <p:cNvSpPr>
            <a:spLocks noGrp="1"/>
          </p:cNvSpPr>
          <p:nvPr>
            <p:ph idx="14"/>
          </p:nvPr>
        </p:nvSpPr>
        <p:spPr>
          <a:xfrm>
            <a:off x="457200" y="4413885"/>
            <a:ext cx="8153400" cy="691515"/>
          </a:xfrm>
        </p:spPr>
        <p:txBody>
          <a:bodyPr/>
          <a:lstStyle/>
          <a:p>
            <a:r>
              <a:rPr lang="en-US" altLang="en-US" sz="2000" dirty="0"/>
              <a:t>No, because the potential energy of the spring would turn into kinetic energy and push the block back up the ramp</a:t>
            </a:r>
          </a:p>
        </p:txBody>
      </p:sp>
      <p:sp>
        <p:nvSpPr>
          <p:cNvPr id="8" name="Content Placeholder 7"/>
          <p:cNvSpPr>
            <a:spLocks noGrp="1"/>
          </p:cNvSpPr>
          <p:nvPr>
            <p:ph idx="15"/>
          </p:nvPr>
        </p:nvSpPr>
        <p:spPr>
          <a:xfrm>
            <a:off x="457200" y="5257800"/>
            <a:ext cx="6172200" cy="472314"/>
          </a:xfrm>
        </p:spPr>
        <p:txBody>
          <a:bodyPr/>
          <a:lstStyle/>
          <a:p>
            <a:r>
              <a:rPr lang="en-US" altLang="en-US" b="1" dirty="0">
                <a:solidFill>
                  <a:srgbClr val="C00000"/>
                </a:solidFill>
              </a:rPr>
              <a:t>Would the package ever come to a stop?</a:t>
            </a:r>
          </a:p>
        </p:txBody>
      </p:sp>
      <p:sp>
        <p:nvSpPr>
          <p:cNvPr id="9" name="Content Placeholder 8"/>
          <p:cNvSpPr>
            <a:spLocks noGrp="1"/>
          </p:cNvSpPr>
          <p:nvPr>
            <p:ph idx="16"/>
          </p:nvPr>
        </p:nvSpPr>
        <p:spPr>
          <a:xfrm>
            <a:off x="457200" y="5785485"/>
            <a:ext cx="8153400" cy="691515"/>
          </a:xfrm>
        </p:spPr>
        <p:txBody>
          <a:bodyPr/>
          <a:lstStyle/>
          <a:p>
            <a:r>
              <a:rPr lang="en-US" altLang="en-US" sz="2000" dirty="0"/>
              <a:t>Yes, eventually enough energy would be dissipated through the friction between the package and ramp.</a:t>
            </a:r>
          </a:p>
        </p:txBody>
      </p:sp>
    </p:spTree>
    <p:extLst>
      <p:ext uri="{BB962C8B-B14F-4D97-AF65-F5344CB8AC3E}">
        <p14:creationId xmlns:p14="http://schemas.microsoft.com/office/powerpoint/2010/main" val="2959453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9"/>
          <p:cNvSpPr>
            <a:spLocks noGrp="1"/>
          </p:cNvSpPr>
          <p:nvPr>
            <p:ph type="title"/>
          </p:nvPr>
        </p:nvSpPr>
        <p:spPr>
          <a:xfrm>
            <a:off x="457200" y="76200"/>
            <a:ext cx="8229600" cy="609600"/>
          </a:xfrm>
        </p:spPr>
        <p:txBody>
          <a:bodyPr/>
          <a:lstStyle/>
          <a:p>
            <a:r>
              <a:rPr lang="en-US" altLang="en-US" b="1" dirty="0">
                <a:ea typeface="ＭＳ Ｐゴシック" pitchFamily="34" charset="-128"/>
              </a:rPr>
              <a:t>Potential Energy </a:t>
            </a:r>
            <a:r>
              <a:rPr lang="en-US" altLang="en-US" sz="1000" dirty="0">
                <a:ea typeface="ＭＳ Ｐゴシック" pitchFamily="34" charset="-128"/>
              </a:rPr>
              <a:t>1</a:t>
            </a:r>
            <a:endParaRPr lang="en-US" sz="1000" dirty="0"/>
          </a:p>
        </p:txBody>
      </p:sp>
      <p:sp>
        <p:nvSpPr>
          <p:cNvPr id="3" name="Content Placeholder 2"/>
          <p:cNvSpPr>
            <a:spLocks noGrp="1"/>
          </p:cNvSpPr>
          <p:nvPr>
            <p:ph idx="1"/>
          </p:nvPr>
        </p:nvSpPr>
        <p:spPr>
          <a:xfrm>
            <a:off x="457200" y="1524000"/>
            <a:ext cx="8229600" cy="1066800"/>
          </a:xfrm>
        </p:spPr>
        <p:txBody>
          <a:bodyPr/>
          <a:lstStyle/>
          <a:p>
            <a:r>
              <a:rPr lang="en-US" altLang="en-US" sz="2000" b="1" dirty="0"/>
              <a:t>The potential energy stored at the top of the ball’s path is transferred to kinetic energy as the ball meets the ground.  Why is the ball’s height reducing?</a:t>
            </a:r>
          </a:p>
        </p:txBody>
      </p:sp>
      <p:pic>
        <p:nvPicPr>
          <p:cNvPr id="10" name="Picture 9" descr="A tennis ball bounsing on the ground has successively smaller maximum heights on each boun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233" y="2971800"/>
            <a:ext cx="5178066" cy="3287391"/>
          </a:xfrm>
          <a:prstGeom prst="rect">
            <a:avLst/>
          </a:prstGeom>
        </p:spPr>
      </p:pic>
    </p:spTree>
    <p:extLst>
      <p:ext uri="{BB962C8B-B14F-4D97-AF65-F5344CB8AC3E}">
        <p14:creationId xmlns:p14="http://schemas.microsoft.com/office/powerpoint/2010/main" val="341445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76200"/>
            <a:ext cx="8229600" cy="609600"/>
          </a:xfrm>
        </p:spPr>
        <p:txBody>
          <a:bodyPr/>
          <a:lstStyle/>
          <a:p>
            <a:r>
              <a:rPr lang="en-US" altLang="en-US" b="1" dirty="0">
                <a:ea typeface="ＭＳ Ｐゴシック" pitchFamily="34" charset="-128"/>
              </a:rPr>
              <a:t>Potential Energy </a:t>
            </a:r>
            <a:r>
              <a:rPr lang="en-US" altLang="en-US" sz="1000" dirty="0">
                <a:ea typeface="ＭＳ Ｐゴシック" pitchFamily="34" charset="-128"/>
              </a:rPr>
              <a:t>2</a:t>
            </a:r>
            <a:endParaRPr lang="en-US" sz="1000" dirty="0"/>
          </a:p>
        </p:txBody>
      </p:sp>
      <p:sp>
        <p:nvSpPr>
          <p:cNvPr id="11" name="Content Placeholder 10"/>
          <p:cNvSpPr>
            <a:spLocks noGrp="1"/>
          </p:cNvSpPr>
          <p:nvPr>
            <p:ph idx="1"/>
          </p:nvPr>
        </p:nvSpPr>
        <p:spPr>
          <a:xfrm>
            <a:off x="457200" y="1095042"/>
            <a:ext cx="7315200" cy="809958"/>
          </a:xfrm>
        </p:spPr>
        <p:txBody>
          <a:bodyPr/>
          <a:lstStyle/>
          <a:p>
            <a:r>
              <a:rPr lang="en-US" altLang="en-US" b="1" dirty="0"/>
              <a:t>If the work of a force only depends on differences in position, we can express this work as potential energy.</a:t>
            </a:r>
          </a:p>
        </p:txBody>
      </p:sp>
      <p:sp>
        <p:nvSpPr>
          <p:cNvPr id="14" name="Content Placeholder 13"/>
          <p:cNvSpPr>
            <a:spLocks noGrp="1"/>
          </p:cNvSpPr>
          <p:nvPr>
            <p:ph idx="13"/>
          </p:nvPr>
        </p:nvSpPr>
        <p:spPr>
          <a:xfrm>
            <a:off x="457200" y="2003502"/>
            <a:ext cx="7772400" cy="815898"/>
          </a:xfrm>
        </p:spPr>
        <p:txBody>
          <a:bodyPr/>
          <a:lstStyle/>
          <a:p>
            <a:r>
              <a:rPr lang="en-US" altLang="en-US" b="1" dirty="0">
                <a:solidFill>
                  <a:srgbClr val="FF0000"/>
                </a:solidFill>
              </a:rPr>
              <a:t>Can the work done by the following forces be expressed as potential energy?</a:t>
            </a:r>
          </a:p>
        </p:txBody>
      </p:sp>
      <p:sp>
        <p:nvSpPr>
          <p:cNvPr id="15" name="Content Placeholder 14"/>
          <p:cNvSpPr>
            <a:spLocks noGrp="1"/>
          </p:cNvSpPr>
          <p:nvPr>
            <p:ph idx="14"/>
          </p:nvPr>
        </p:nvSpPr>
        <p:spPr>
          <a:xfrm>
            <a:off x="2514600" y="3048000"/>
            <a:ext cx="1345606" cy="457200"/>
          </a:xfrm>
        </p:spPr>
        <p:txBody>
          <a:bodyPr/>
          <a:lstStyle/>
          <a:p>
            <a:r>
              <a:rPr lang="en-US" altLang="en-US" sz="2800" b="1" dirty="0"/>
              <a:t>Weight</a:t>
            </a:r>
          </a:p>
        </p:txBody>
      </p:sp>
      <p:sp>
        <p:nvSpPr>
          <p:cNvPr id="45" name="Content Placeholder 44"/>
          <p:cNvSpPr>
            <a:spLocks noGrp="1"/>
          </p:cNvSpPr>
          <p:nvPr>
            <p:ph idx="21"/>
          </p:nvPr>
        </p:nvSpPr>
        <p:spPr>
          <a:xfrm>
            <a:off x="5295237" y="3025422"/>
            <a:ext cx="822595" cy="457200"/>
          </a:xfrm>
        </p:spPr>
        <p:txBody>
          <a:bodyPr/>
          <a:lstStyle/>
          <a:p>
            <a:r>
              <a:rPr lang="en-US" altLang="en-US" sz="3200" b="1" dirty="0">
                <a:solidFill>
                  <a:srgbClr val="3333CC"/>
                </a:solidFill>
              </a:rPr>
              <a:t>Yes</a:t>
            </a:r>
            <a:endParaRPr lang="en-US" sz="3200" dirty="0">
              <a:solidFill>
                <a:srgbClr val="3333CC"/>
              </a:solidFill>
            </a:endParaRPr>
          </a:p>
        </p:txBody>
      </p:sp>
      <p:sp>
        <p:nvSpPr>
          <p:cNvPr id="47" name="Content Placeholder 46"/>
          <p:cNvSpPr>
            <a:spLocks noGrp="1"/>
          </p:cNvSpPr>
          <p:nvPr>
            <p:ph idx="23"/>
          </p:nvPr>
        </p:nvSpPr>
        <p:spPr>
          <a:xfrm>
            <a:off x="7080957" y="3036711"/>
            <a:ext cx="747814" cy="457200"/>
          </a:xfrm>
        </p:spPr>
        <p:txBody>
          <a:bodyPr/>
          <a:lstStyle/>
          <a:p>
            <a:r>
              <a:rPr lang="en-US" altLang="en-US" sz="3200" b="1" dirty="0">
                <a:solidFill>
                  <a:srgbClr val="3333CC"/>
                </a:solidFill>
              </a:rPr>
              <a:t>No</a:t>
            </a:r>
          </a:p>
        </p:txBody>
      </p:sp>
      <p:sp>
        <p:nvSpPr>
          <p:cNvPr id="16" name="Content Placeholder 15"/>
          <p:cNvSpPr>
            <a:spLocks noGrp="1"/>
          </p:cNvSpPr>
          <p:nvPr>
            <p:ph idx="15"/>
          </p:nvPr>
        </p:nvSpPr>
        <p:spPr>
          <a:xfrm>
            <a:off x="2537178" y="3886200"/>
            <a:ext cx="1488633" cy="457200"/>
          </a:xfrm>
        </p:spPr>
        <p:txBody>
          <a:bodyPr/>
          <a:lstStyle/>
          <a:p>
            <a:r>
              <a:rPr lang="en-US" altLang="en-US" sz="2800" b="1" dirty="0"/>
              <a:t>Friction</a:t>
            </a:r>
          </a:p>
        </p:txBody>
      </p:sp>
      <p:sp>
        <p:nvSpPr>
          <p:cNvPr id="46" name="Content Placeholder 45"/>
          <p:cNvSpPr>
            <a:spLocks noGrp="1"/>
          </p:cNvSpPr>
          <p:nvPr>
            <p:ph idx="22"/>
          </p:nvPr>
        </p:nvSpPr>
        <p:spPr>
          <a:xfrm>
            <a:off x="5300133" y="3883377"/>
            <a:ext cx="822595" cy="457200"/>
          </a:xfrm>
        </p:spPr>
        <p:txBody>
          <a:bodyPr/>
          <a:lstStyle/>
          <a:p>
            <a:r>
              <a:rPr lang="en-US" altLang="en-US" sz="3200" b="1" dirty="0">
                <a:solidFill>
                  <a:srgbClr val="3333CC"/>
                </a:solidFill>
              </a:rPr>
              <a:t>Yes</a:t>
            </a:r>
            <a:endParaRPr lang="en-US" sz="3200" dirty="0">
              <a:solidFill>
                <a:srgbClr val="3333CC"/>
              </a:solidFill>
            </a:endParaRPr>
          </a:p>
        </p:txBody>
      </p:sp>
      <p:sp>
        <p:nvSpPr>
          <p:cNvPr id="48" name="Content Placeholder 47"/>
          <p:cNvSpPr>
            <a:spLocks noGrp="1"/>
          </p:cNvSpPr>
          <p:nvPr>
            <p:ph idx="24"/>
          </p:nvPr>
        </p:nvSpPr>
        <p:spPr>
          <a:xfrm>
            <a:off x="7044392" y="3872088"/>
            <a:ext cx="679831" cy="502920"/>
          </a:xfrm>
        </p:spPr>
        <p:txBody>
          <a:bodyPr/>
          <a:lstStyle/>
          <a:p>
            <a:r>
              <a:rPr lang="en-US" altLang="en-US" sz="3200" b="1" dirty="0">
                <a:solidFill>
                  <a:srgbClr val="3333CC"/>
                </a:solidFill>
              </a:rPr>
              <a:t>No</a:t>
            </a:r>
          </a:p>
        </p:txBody>
      </p:sp>
      <p:sp>
        <p:nvSpPr>
          <p:cNvPr id="17" name="Content Placeholder 16"/>
          <p:cNvSpPr>
            <a:spLocks noGrp="1"/>
          </p:cNvSpPr>
          <p:nvPr>
            <p:ph idx="16"/>
          </p:nvPr>
        </p:nvSpPr>
        <p:spPr>
          <a:xfrm>
            <a:off x="2514600" y="4800600"/>
            <a:ext cx="2294466" cy="457200"/>
          </a:xfrm>
        </p:spPr>
        <p:txBody>
          <a:bodyPr/>
          <a:lstStyle/>
          <a:p>
            <a:r>
              <a:rPr lang="en-US" altLang="en-US" sz="2800" b="1" dirty="0"/>
              <a:t>Normal force</a:t>
            </a:r>
          </a:p>
        </p:txBody>
      </p:sp>
      <p:sp>
        <p:nvSpPr>
          <p:cNvPr id="42" name="Content Placeholder 41"/>
          <p:cNvSpPr>
            <a:spLocks noGrp="1"/>
          </p:cNvSpPr>
          <p:nvPr>
            <p:ph idx="18"/>
          </p:nvPr>
        </p:nvSpPr>
        <p:spPr>
          <a:xfrm>
            <a:off x="5368843" y="4755444"/>
            <a:ext cx="919067" cy="457200"/>
          </a:xfrm>
        </p:spPr>
        <p:txBody>
          <a:bodyPr/>
          <a:lstStyle/>
          <a:p>
            <a:r>
              <a:rPr lang="en-US" altLang="en-US" sz="3200" b="1" dirty="0">
                <a:solidFill>
                  <a:srgbClr val="3333CC"/>
                </a:solidFill>
              </a:rPr>
              <a:t>Yes</a:t>
            </a:r>
            <a:endParaRPr lang="en-US" sz="3200" dirty="0">
              <a:solidFill>
                <a:srgbClr val="3333CC"/>
              </a:solidFill>
            </a:endParaRPr>
          </a:p>
        </p:txBody>
      </p:sp>
      <p:sp>
        <p:nvSpPr>
          <p:cNvPr id="43" name="Content Placeholder 42"/>
          <p:cNvSpPr>
            <a:spLocks noGrp="1"/>
          </p:cNvSpPr>
          <p:nvPr>
            <p:ph idx="19"/>
          </p:nvPr>
        </p:nvSpPr>
        <p:spPr>
          <a:xfrm>
            <a:off x="7066463" y="4766733"/>
            <a:ext cx="759559" cy="457200"/>
          </a:xfrm>
        </p:spPr>
        <p:txBody>
          <a:bodyPr/>
          <a:lstStyle/>
          <a:p>
            <a:r>
              <a:rPr lang="en-US" altLang="en-US" sz="3200" b="1" dirty="0">
                <a:solidFill>
                  <a:srgbClr val="3333CC"/>
                </a:solidFill>
              </a:rPr>
              <a:t>No</a:t>
            </a:r>
          </a:p>
        </p:txBody>
      </p:sp>
      <p:sp>
        <p:nvSpPr>
          <p:cNvPr id="18" name="Content Placeholder 17"/>
          <p:cNvSpPr>
            <a:spLocks noGrp="1"/>
          </p:cNvSpPr>
          <p:nvPr>
            <p:ph idx="17"/>
          </p:nvPr>
        </p:nvSpPr>
        <p:spPr>
          <a:xfrm>
            <a:off x="2537178" y="5562600"/>
            <a:ext cx="2271888" cy="457200"/>
          </a:xfrm>
        </p:spPr>
        <p:txBody>
          <a:bodyPr/>
          <a:lstStyle/>
          <a:p>
            <a:r>
              <a:rPr lang="en-US" altLang="en-US" sz="2800" b="1" dirty="0"/>
              <a:t>Spring force</a:t>
            </a:r>
          </a:p>
        </p:txBody>
      </p:sp>
      <p:sp>
        <p:nvSpPr>
          <p:cNvPr id="44" name="Content Placeholder 43"/>
          <p:cNvSpPr>
            <a:spLocks noGrp="1"/>
          </p:cNvSpPr>
          <p:nvPr>
            <p:ph idx="20"/>
          </p:nvPr>
        </p:nvSpPr>
        <p:spPr>
          <a:xfrm>
            <a:off x="5384799" y="5486400"/>
            <a:ext cx="812584" cy="457200"/>
          </a:xfrm>
        </p:spPr>
        <p:txBody>
          <a:bodyPr/>
          <a:lstStyle/>
          <a:p>
            <a:r>
              <a:rPr lang="en-US" altLang="en-US" sz="3200" b="1" dirty="0">
                <a:solidFill>
                  <a:srgbClr val="3333CC"/>
                </a:solidFill>
              </a:rPr>
              <a:t>Yes</a:t>
            </a:r>
            <a:endParaRPr lang="en-US" sz="3200" dirty="0">
              <a:solidFill>
                <a:srgbClr val="3333CC"/>
              </a:solidFill>
            </a:endParaRPr>
          </a:p>
        </p:txBody>
      </p:sp>
      <p:sp>
        <p:nvSpPr>
          <p:cNvPr id="49" name="Content Placeholder 48"/>
          <p:cNvSpPr>
            <a:spLocks noGrp="1"/>
          </p:cNvSpPr>
          <p:nvPr>
            <p:ph idx="25"/>
          </p:nvPr>
        </p:nvSpPr>
        <p:spPr>
          <a:xfrm>
            <a:off x="7089941" y="5506155"/>
            <a:ext cx="690925" cy="457200"/>
          </a:xfrm>
        </p:spPr>
        <p:txBody>
          <a:bodyPr/>
          <a:lstStyle/>
          <a:p>
            <a:r>
              <a:rPr lang="en-US" altLang="en-US" sz="3200" b="1" dirty="0">
                <a:solidFill>
                  <a:srgbClr val="3333CC"/>
                </a:solidFill>
              </a:rPr>
              <a:t>No</a:t>
            </a:r>
          </a:p>
        </p:txBody>
      </p:sp>
    </p:spTree>
    <p:extLst>
      <p:ext uri="{BB962C8B-B14F-4D97-AF65-F5344CB8AC3E}">
        <p14:creationId xmlns:p14="http://schemas.microsoft.com/office/powerpoint/2010/main" val="3344262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76200"/>
            <a:ext cx="8229600" cy="609600"/>
          </a:xfrm>
        </p:spPr>
        <p:txBody>
          <a:bodyPr/>
          <a:lstStyle/>
          <a:p>
            <a:r>
              <a:rPr lang="en-US" altLang="en-US" b="1" dirty="0">
                <a:ea typeface="ＭＳ Ｐゴシック" pitchFamily="34" charset="-128"/>
              </a:rPr>
              <a:t>Potential Energy </a:t>
            </a:r>
            <a:r>
              <a:rPr lang="en-US" altLang="en-US" sz="1000" dirty="0">
                <a:ea typeface="ＭＳ Ｐゴシック" pitchFamily="34" charset="-128"/>
              </a:rPr>
              <a:t>3</a:t>
            </a:r>
            <a:endParaRPr lang="en-US" sz="1000" dirty="0"/>
          </a:p>
        </p:txBody>
      </p:sp>
      <p:sp>
        <p:nvSpPr>
          <p:cNvPr id="11" name="Content Placeholder 10"/>
          <p:cNvSpPr>
            <a:spLocks noGrp="1"/>
          </p:cNvSpPr>
          <p:nvPr>
            <p:ph idx="1"/>
          </p:nvPr>
        </p:nvSpPr>
        <p:spPr>
          <a:xfrm>
            <a:off x="457200" y="1095042"/>
            <a:ext cx="7315200" cy="809958"/>
          </a:xfrm>
        </p:spPr>
        <p:txBody>
          <a:bodyPr/>
          <a:lstStyle/>
          <a:p>
            <a:r>
              <a:rPr lang="en-US" altLang="en-US" b="1" dirty="0"/>
              <a:t>If the work of a force only depends on differences in position, we can express this work as potential energy.</a:t>
            </a:r>
          </a:p>
        </p:txBody>
      </p:sp>
      <p:sp>
        <p:nvSpPr>
          <p:cNvPr id="14" name="Content Placeholder 13"/>
          <p:cNvSpPr>
            <a:spLocks noGrp="1"/>
          </p:cNvSpPr>
          <p:nvPr>
            <p:ph idx="13"/>
          </p:nvPr>
        </p:nvSpPr>
        <p:spPr>
          <a:xfrm>
            <a:off x="457200" y="2003502"/>
            <a:ext cx="7772400" cy="815898"/>
          </a:xfrm>
        </p:spPr>
        <p:txBody>
          <a:bodyPr/>
          <a:lstStyle/>
          <a:p>
            <a:r>
              <a:rPr lang="en-US" altLang="en-US" b="1" dirty="0">
                <a:solidFill>
                  <a:srgbClr val="FF0000"/>
                </a:solidFill>
              </a:rPr>
              <a:t>Can the work done by the following forces be expressed as potential energy?</a:t>
            </a:r>
          </a:p>
        </p:txBody>
      </p:sp>
      <p:sp>
        <p:nvSpPr>
          <p:cNvPr id="15" name="Content Placeholder 14"/>
          <p:cNvSpPr>
            <a:spLocks noGrp="1"/>
          </p:cNvSpPr>
          <p:nvPr>
            <p:ph idx="14"/>
          </p:nvPr>
        </p:nvSpPr>
        <p:spPr>
          <a:xfrm>
            <a:off x="2514600" y="3048000"/>
            <a:ext cx="1345606" cy="457200"/>
          </a:xfrm>
        </p:spPr>
        <p:txBody>
          <a:bodyPr/>
          <a:lstStyle/>
          <a:p>
            <a:r>
              <a:rPr lang="en-US" altLang="en-US" sz="2800" b="1" dirty="0"/>
              <a:t>Weight</a:t>
            </a:r>
          </a:p>
        </p:txBody>
      </p:sp>
      <p:sp>
        <p:nvSpPr>
          <p:cNvPr id="45" name="Content Placeholder 44"/>
          <p:cNvSpPr>
            <a:spLocks noGrp="1"/>
          </p:cNvSpPr>
          <p:nvPr>
            <p:ph idx="21"/>
          </p:nvPr>
        </p:nvSpPr>
        <p:spPr>
          <a:xfrm>
            <a:off x="5295237" y="3025422"/>
            <a:ext cx="822595" cy="457200"/>
          </a:xfrm>
        </p:spPr>
        <p:txBody>
          <a:bodyPr/>
          <a:lstStyle/>
          <a:p>
            <a:r>
              <a:rPr lang="en-US" altLang="en-US" sz="3200" b="1" dirty="0">
                <a:solidFill>
                  <a:srgbClr val="3333CC"/>
                </a:solidFill>
              </a:rPr>
              <a:t>Yes</a:t>
            </a:r>
            <a:endParaRPr lang="en-US" sz="3200" dirty="0">
              <a:solidFill>
                <a:srgbClr val="3333CC"/>
              </a:solidFill>
            </a:endParaRPr>
          </a:p>
        </p:txBody>
      </p:sp>
      <p:sp>
        <p:nvSpPr>
          <p:cNvPr id="47" name="Content Placeholder 46"/>
          <p:cNvSpPr>
            <a:spLocks noGrp="1"/>
          </p:cNvSpPr>
          <p:nvPr>
            <p:ph idx="23"/>
          </p:nvPr>
        </p:nvSpPr>
        <p:spPr>
          <a:xfrm>
            <a:off x="7080957" y="3036711"/>
            <a:ext cx="747814" cy="457200"/>
          </a:xfrm>
        </p:spPr>
        <p:txBody>
          <a:bodyPr/>
          <a:lstStyle/>
          <a:p>
            <a:r>
              <a:rPr lang="en-US" altLang="en-US" sz="3200" b="1" dirty="0">
                <a:solidFill>
                  <a:srgbClr val="3333CC"/>
                </a:solidFill>
              </a:rPr>
              <a:t>No</a:t>
            </a:r>
          </a:p>
        </p:txBody>
      </p:sp>
      <p:sp>
        <p:nvSpPr>
          <p:cNvPr id="16" name="Content Placeholder 15"/>
          <p:cNvSpPr>
            <a:spLocks noGrp="1"/>
          </p:cNvSpPr>
          <p:nvPr>
            <p:ph idx="15"/>
          </p:nvPr>
        </p:nvSpPr>
        <p:spPr>
          <a:xfrm>
            <a:off x="2537178" y="3886200"/>
            <a:ext cx="1488633" cy="457200"/>
          </a:xfrm>
        </p:spPr>
        <p:txBody>
          <a:bodyPr/>
          <a:lstStyle/>
          <a:p>
            <a:r>
              <a:rPr lang="en-US" altLang="en-US" sz="2800" b="1" dirty="0"/>
              <a:t>Friction</a:t>
            </a:r>
          </a:p>
        </p:txBody>
      </p:sp>
      <p:sp>
        <p:nvSpPr>
          <p:cNvPr id="46" name="Content Placeholder 45"/>
          <p:cNvSpPr>
            <a:spLocks noGrp="1"/>
          </p:cNvSpPr>
          <p:nvPr>
            <p:ph idx="22"/>
          </p:nvPr>
        </p:nvSpPr>
        <p:spPr>
          <a:xfrm>
            <a:off x="5300133" y="3883377"/>
            <a:ext cx="822595" cy="457200"/>
          </a:xfrm>
        </p:spPr>
        <p:txBody>
          <a:bodyPr/>
          <a:lstStyle/>
          <a:p>
            <a:r>
              <a:rPr lang="en-US" altLang="en-US" sz="3200" b="1" dirty="0">
                <a:solidFill>
                  <a:srgbClr val="3333CC"/>
                </a:solidFill>
              </a:rPr>
              <a:t>Yes</a:t>
            </a:r>
            <a:endParaRPr lang="en-US" sz="3200" dirty="0">
              <a:solidFill>
                <a:srgbClr val="3333CC"/>
              </a:solidFill>
            </a:endParaRPr>
          </a:p>
        </p:txBody>
      </p:sp>
      <p:sp>
        <p:nvSpPr>
          <p:cNvPr id="48" name="Content Placeholder 47"/>
          <p:cNvSpPr>
            <a:spLocks noGrp="1"/>
          </p:cNvSpPr>
          <p:nvPr>
            <p:ph idx="24"/>
          </p:nvPr>
        </p:nvSpPr>
        <p:spPr>
          <a:xfrm>
            <a:off x="7044392" y="3872088"/>
            <a:ext cx="679831" cy="502920"/>
          </a:xfrm>
        </p:spPr>
        <p:txBody>
          <a:bodyPr/>
          <a:lstStyle/>
          <a:p>
            <a:r>
              <a:rPr lang="en-US" altLang="en-US" sz="3200" b="1" dirty="0">
                <a:solidFill>
                  <a:srgbClr val="3333CC"/>
                </a:solidFill>
              </a:rPr>
              <a:t>No</a:t>
            </a:r>
          </a:p>
        </p:txBody>
      </p:sp>
      <p:sp>
        <p:nvSpPr>
          <p:cNvPr id="17" name="Content Placeholder 16"/>
          <p:cNvSpPr>
            <a:spLocks noGrp="1"/>
          </p:cNvSpPr>
          <p:nvPr>
            <p:ph idx="16"/>
          </p:nvPr>
        </p:nvSpPr>
        <p:spPr>
          <a:xfrm>
            <a:off x="2514600" y="4800600"/>
            <a:ext cx="2294466" cy="457200"/>
          </a:xfrm>
        </p:spPr>
        <p:txBody>
          <a:bodyPr/>
          <a:lstStyle/>
          <a:p>
            <a:r>
              <a:rPr lang="en-US" altLang="en-US" sz="2800" b="1" dirty="0"/>
              <a:t>Normal force</a:t>
            </a:r>
          </a:p>
        </p:txBody>
      </p:sp>
      <p:sp>
        <p:nvSpPr>
          <p:cNvPr id="42" name="Content Placeholder 41"/>
          <p:cNvSpPr>
            <a:spLocks noGrp="1"/>
          </p:cNvSpPr>
          <p:nvPr>
            <p:ph idx="18"/>
          </p:nvPr>
        </p:nvSpPr>
        <p:spPr>
          <a:xfrm>
            <a:off x="5368843" y="4755444"/>
            <a:ext cx="919067" cy="457200"/>
          </a:xfrm>
        </p:spPr>
        <p:txBody>
          <a:bodyPr/>
          <a:lstStyle/>
          <a:p>
            <a:r>
              <a:rPr lang="en-US" altLang="en-US" sz="3200" b="1" dirty="0">
                <a:solidFill>
                  <a:srgbClr val="3333CC"/>
                </a:solidFill>
              </a:rPr>
              <a:t>Yes</a:t>
            </a:r>
            <a:endParaRPr lang="en-US" sz="3200" dirty="0">
              <a:solidFill>
                <a:srgbClr val="3333CC"/>
              </a:solidFill>
            </a:endParaRPr>
          </a:p>
        </p:txBody>
      </p:sp>
      <p:sp>
        <p:nvSpPr>
          <p:cNvPr id="43" name="Content Placeholder 42"/>
          <p:cNvSpPr>
            <a:spLocks noGrp="1"/>
          </p:cNvSpPr>
          <p:nvPr>
            <p:ph idx="19"/>
          </p:nvPr>
        </p:nvSpPr>
        <p:spPr>
          <a:xfrm>
            <a:off x="7066463" y="4766733"/>
            <a:ext cx="759559" cy="457200"/>
          </a:xfrm>
        </p:spPr>
        <p:txBody>
          <a:bodyPr/>
          <a:lstStyle/>
          <a:p>
            <a:r>
              <a:rPr lang="en-US" altLang="en-US" sz="3200" b="1" dirty="0">
                <a:solidFill>
                  <a:srgbClr val="3333CC"/>
                </a:solidFill>
              </a:rPr>
              <a:t>No</a:t>
            </a:r>
          </a:p>
        </p:txBody>
      </p:sp>
      <p:sp>
        <p:nvSpPr>
          <p:cNvPr id="18" name="Content Placeholder 17"/>
          <p:cNvSpPr>
            <a:spLocks noGrp="1"/>
          </p:cNvSpPr>
          <p:nvPr>
            <p:ph idx="17"/>
          </p:nvPr>
        </p:nvSpPr>
        <p:spPr>
          <a:xfrm>
            <a:off x="2537178" y="5562600"/>
            <a:ext cx="2271888" cy="457200"/>
          </a:xfrm>
        </p:spPr>
        <p:txBody>
          <a:bodyPr/>
          <a:lstStyle/>
          <a:p>
            <a:r>
              <a:rPr lang="en-US" altLang="en-US" sz="2800" b="1" dirty="0"/>
              <a:t>Spring force</a:t>
            </a:r>
          </a:p>
        </p:txBody>
      </p:sp>
      <p:sp>
        <p:nvSpPr>
          <p:cNvPr id="44" name="Content Placeholder 43"/>
          <p:cNvSpPr>
            <a:spLocks noGrp="1"/>
          </p:cNvSpPr>
          <p:nvPr>
            <p:ph idx="20"/>
          </p:nvPr>
        </p:nvSpPr>
        <p:spPr>
          <a:xfrm>
            <a:off x="5384799" y="5486400"/>
            <a:ext cx="812584" cy="457200"/>
          </a:xfrm>
        </p:spPr>
        <p:txBody>
          <a:bodyPr/>
          <a:lstStyle/>
          <a:p>
            <a:r>
              <a:rPr lang="en-US" altLang="en-US" sz="3200" b="1" dirty="0">
                <a:solidFill>
                  <a:srgbClr val="3333CC"/>
                </a:solidFill>
              </a:rPr>
              <a:t>Yes</a:t>
            </a:r>
            <a:endParaRPr lang="en-US" sz="3200" dirty="0">
              <a:solidFill>
                <a:srgbClr val="3333CC"/>
              </a:solidFill>
            </a:endParaRPr>
          </a:p>
        </p:txBody>
      </p:sp>
      <p:sp>
        <p:nvSpPr>
          <p:cNvPr id="49" name="Content Placeholder 48"/>
          <p:cNvSpPr>
            <a:spLocks noGrp="1"/>
          </p:cNvSpPr>
          <p:nvPr>
            <p:ph idx="25"/>
          </p:nvPr>
        </p:nvSpPr>
        <p:spPr>
          <a:xfrm>
            <a:off x="7089941" y="5506155"/>
            <a:ext cx="690925" cy="457200"/>
          </a:xfrm>
        </p:spPr>
        <p:txBody>
          <a:bodyPr/>
          <a:lstStyle/>
          <a:p>
            <a:r>
              <a:rPr lang="en-US" altLang="en-US" sz="3200" b="1" dirty="0">
                <a:solidFill>
                  <a:srgbClr val="3333CC"/>
                </a:solidFill>
              </a:rPr>
              <a:t>No</a:t>
            </a:r>
          </a:p>
        </p:txBody>
      </p:sp>
      <p:sp>
        <p:nvSpPr>
          <p:cNvPr id="19" name="Rounded Rectangle 18"/>
          <p:cNvSpPr/>
          <p:nvPr/>
        </p:nvSpPr>
        <p:spPr>
          <a:xfrm>
            <a:off x="5249863" y="3073400"/>
            <a:ext cx="922337" cy="5080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Rounded Rectangle 19"/>
          <p:cNvSpPr/>
          <p:nvPr/>
        </p:nvSpPr>
        <p:spPr>
          <a:xfrm>
            <a:off x="6926263" y="3911600"/>
            <a:ext cx="922337" cy="5080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Rounded Rectangle 20"/>
          <p:cNvSpPr/>
          <p:nvPr/>
        </p:nvSpPr>
        <p:spPr>
          <a:xfrm>
            <a:off x="6934200" y="4800600"/>
            <a:ext cx="922337" cy="5080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Rounded Rectangle 21"/>
          <p:cNvSpPr/>
          <p:nvPr/>
        </p:nvSpPr>
        <p:spPr>
          <a:xfrm>
            <a:off x="5326063" y="5562600"/>
            <a:ext cx="922337" cy="5080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4186888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9"/>
          <p:cNvSpPr>
            <a:spLocks noGrp="1"/>
          </p:cNvSpPr>
          <p:nvPr>
            <p:ph type="title"/>
          </p:nvPr>
        </p:nvSpPr>
        <p:spPr>
          <a:xfrm>
            <a:off x="457200" y="76200"/>
            <a:ext cx="8229600" cy="609600"/>
          </a:xfrm>
        </p:spPr>
        <p:txBody>
          <a:bodyPr/>
          <a:lstStyle/>
          <a:p>
            <a:r>
              <a:rPr lang="en-US" altLang="en-US" b="1" dirty="0">
                <a:ea typeface="ＭＳ Ｐゴシック" pitchFamily="34" charset="-128"/>
              </a:rPr>
              <a:t>Potential Energy </a:t>
            </a:r>
            <a:r>
              <a:rPr lang="en-US" altLang="en-US" sz="1000" dirty="0">
                <a:ea typeface="ＭＳ Ｐゴシック" pitchFamily="34" charset="-128"/>
              </a:rPr>
              <a:t>4</a:t>
            </a:r>
            <a:endParaRPr lang="en-US" sz="1000" dirty="0"/>
          </a:p>
        </p:txBody>
      </p:sp>
      <p:pic>
        <p:nvPicPr>
          <p:cNvPr id="18" name="Picture 17" descr="Particle A on a rising curved path from position 1 to position 2. The height at position 1 is y1 and the height at position 2 is y2. The weight W acts downw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29" y="1371600"/>
            <a:ext cx="2861564" cy="2799110"/>
          </a:xfrm>
          <a:prstGeom prst="rect">
            <a:avLst/>
          </a:prstGeom>
        </p:spPr>
      </p:pic>
      <p:sp>
        <p:nvSpPr>
          <p:cNvPr id="3" name="Content Placeholder 2"/>
          <p:cNvSpPr>
            <a:spLocks noGrp="1"/>
          </p:cNvSpPr>
          <p:nvPr>
            <p:ph idx="1"/>
          </p:nvPr>
        </p:nvSpPr>
        <p:spPr>
          <a:xfrm>
            <a:off x="3276600" y="1295400"/>
            <a:ext cx="3962400" cy="457200"/>
          </a:xfrm>
        </p:spPr>
        <p:txBody>
          <a:bodyPr/>
          <a:lstStyle/>
          <a:p>
            <a:pPr marL="292608" indent="-292608">
              <a:buFont typeface="Arial" panose="020B0604020202020204" pitchFamily="34" charset="0"/>
              <a:buChar char="•"/>
            </a:pPr>
            <a:r>
              <a:rPr lang="en-US" altLang="en-US" sz="2000" dirty="0"/>
              <a:t>Work of the force of gravity</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1839413173"/>
              </p:ext>
            </p:extLst>
          </p:nvPr>
        </p:nvGraphicFramePr>
        <p:xfrm>
          <a:off x="6553200" y="1305209"/>
          <a:ext cx="314984" cy="382480"/>
        </p:xfrm>
        <a:graphic>
          <a:graphicData uri="http://schemas.openxmlformats.org/presentationml/2006/ole">
            <mc:AlternateContent xmlns:mc="http://schemas.openxmlformats.org/markup-compatibility/2006">
              <mc:Choice xmlns:v="urn:schemas-microsoft-com:vml" Requires="v">
                <p:oleObj spid="_x0000_s182410" name="Equation" r:id="rId4" imgW="177480" imgH="215640" progId="Equation.DSMT4">
                  <p:embed/>
                </p:oleObj>
              </mc:Choice>
              <mc:Fallback>
                <p:oleObj name="Equation" r:id="rId4" imgW="177480" imgH="215640" progId="Equation.DSMT4">
                  <p:embed/>
                  <p:pic>
                    <p:nvPicPr>
                      <p:cNvPr id="0" name=""/>
                      <p:cNvPicPr/>
                      <p:nvPr/>
                    </p:nvPicPr>
                    <p:blipFill>
                      <a:blip r:embed="rId5"/>
                      <a:stretch>
                        <a:fillRect/>
                      </a:stretch>
                    </p:blipFill>
                    <p:spPr>
                      <a:xfrm>
                        <a:off x="6553200" y="1305209"/>
                        <a:ext cx="314984" cy="382480"/>
                      </a:xfrm>
                      <a:prstGeom prst="rect">
                        <a:avLst/>
                      </a:prstGeom>
                    </p:spPr>
                  </p:pic>
                </p:oleObj>
              </mc:Fallback>
            </mc:AlternateContent>
          </a:graphicData>
        </a:graphic>
      </p:graphicFrame>
      <p:sp>
        <p:nvSpPr>
          <p:cNvPr id="6" name="Content Placeholder 5"/>
          <p:cNvSpPr>
            <a:spLocks noGrp="1"/>
          </p:cNvSpPr>
          <p:nvPr>
            <p:ph idx="13"/>
          </p:nvPr>
        </p:nvSpPr>
        <p:spPr>
          <a:xfrm>
            <a:off x="3276600" y="1828800"/>
            <a:ext cx="5410200" cy="736325"/>
          </a:xfrm>
        </p:spPr>
        <p:txBody>
          <a:bodyPr/>
          <a:lstStyle/>
          <a:p>
            <a:pPr marL="292608" indent="-292608">
              <a:buFont typeface="Arial" panose="020B0604020202020204" pitchFamily="34" charset="0"/>
              <a:buChar char="•"/>
            </a:pPr>
            <a:r>
              <a:rPr lang="en-US" altLang="en-US" sz="2000" dirty="0"/>
              <a:t>Work is independent of path followed; depends only on the initial and final values of </a:t>
            </a:r>
            <a:r>
              <a:rPr lang="en-US" altLang="en-US" sz="2000" i="1" dirty="0" err="1"/>
              <a:t>Wy</a:t>
            </a:r>
            <a:r>
              <a:rPr lang="en-US" altLang="en-US" sz="2000" i="1" dirty="0"/>
              <a:t>.</a:t>
            </a:r>
            <a:endParaRPr lang="en-US" altLang="en-US" sz="2000" dirty="0"/>
          </a:p>
        </p:txBody>
      </p:sp>
      <p:graphicFrame>
        <p:nvGraphicFramePr>
          <p:cNvPr id="15" name="Object 4"/>
          <p:cNvGraphicFramePr>
            <a:graphicFrameLocks noChangeAspect="1"/>
          </p:cNvGraphicFramePr>
          <p:nvPr>
            <p:extLst>
              <p:ext uri="{D42A27DB-BD31-4B8C-83A1-F6EECF244321}">
                <p14:modId xmlns:p14="http://schemas.microsoft.com/office/powerpoint/2010/main" val="808086156"/>
              </p:ext>
            </p:extLst>
          </p:nvPr>
        </p:nvGraphicFramePr>
        <p:xfrm>
          <a:off x="3798888" y="2659063"/>
          <a:ext cx="960437" cy="388937"/>
        </p:xfrm>
        <a:graphic>
          <a:graphicData uri="http://schemas.openxmlformats.org/presentationml/2006/ole">
            <mc:AlternateContent xmlns:mc="http://schemas.openxmlformats.org/markup-compatibility/2006">
              <mc:Choice xmlns:v="urn:schemas-microsoft-com:vml" Requires="v">
                <p:oleObj spid="_x0000_s182411" name="Equation" r:id="rId6" imgW="596880" imgH="241200" progId="Equation.DSMT4">
                  <p:embed/>
                </p:oleObj>
              </mc:Choice>
              <mc:Fallback>
                <p:oleObj name="Equation" r:id="rId6" imgW="596880" imgH="241200" progId="Equation.DSMT4">
                  <p:embed/>
                  <p:pic>
                    <p:nvPicPr>
                      <p:cNvPr id="0" name=""/>
                      <p:cNvPicPr>
                        <a:picLocks noChangeAspect="1" noChangeArrowheads="1"/>
                      </p:cNvPicPr>
                      <p:nvPr/>
                    </p:nvPicPr>
                    <p:blipFill>
                      <a:blip r:embed="rId7"/>
                      <a:srcRect/>
                      <a:stretch>
                        <a:fillRect/>
                      </a:stretch>
                    </p:blipFill>
                    <p:spPr bwMode="auto">
                      <a:xfrm>
                        <a:off x="3798888" y="2659063"/>
                        <a:ext cx="960437"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038600" y="3073675"/>
            <a:ext cx="4648200" cy="736325"/>
          </a:xfrm>
        </p:spPr>
        <p:txBody>
          <a:bodyPr/>
          <a:lstStyle/>
          <a:p>
            <a:r>
              <a:rPr lang="en-US" altLang="en-US" sz="2000" i="1" dirty="0"/>
              <a:t>= potential energy</a:t>
            </a:r>
            <a:r>
              <a:rPr lang="en-US" altLang="en-US" sz="2000" dirty="0"/>
              <a:t> of the body with respect to </a:t>
            </a:r>
            <a:r>
              <a:rPr lang="en-US" altLang="en-US" sz="2000" i="1" dirty="0"/>
              <a:t>force of gravity</a:t>
            </a:r>
            <a:r>
              <a:rPr lang="en-US" altLang="en-US" sz="2000" dirty="0"/>
              <a:t>.</a:t>
            </a:r>
          </a:p>
        </p:txBody>
      </p:sp>
      <p:graphicFrame>
        <p:nvGraphicFramePr>
          <p:cNvPr id="16" name="Object 3"/>
          <p:cNvGraphicFramePr>
            <a:graphicFrameLocks noChangeAspect="1"/>
          </p:cNvGraphicFramePr>
          <p:nvPr>
            <p:extLst>
              <p:ext uri="{D42A27DB-BD31-4B8C-83A1-F6EECF244321}">
                <p14:modId xmlns:p14="http://schemas.microsoft.com/office/powerpoint/2010/main" val="2085171208"/>
              </p:ext>
            </p:extLst>
          </p:nvPr>
        </p:nvGraphicFramePr>
        <p:xfrm>
          <a:off x="3683000" y="3949700"/>
          <a:ext cx="2184400" cy="393700"/>
        </p:xfrm>
        <a:graphic>
          <a:graphicData uri="http://schemas.openxmlformats.org/presentationml/2006/ole">
            <mc:AlternateContent xmlns:mc="http://schemas.openxmlformats.org/markup-compatibility/2006">
              <mc:Choice xmlns:v="urn:schemas-microsoft-com:vml" Requires="v">
                <p:oleObj spid="_x0000_s182412" name="Equation" r:id="rId8" imgW="2184400" imgH="393700" progId="Equation.3">
                  <p:embed/>
                </p:oleObj>
              </mc:Choice>
              <mc:Fallback>
                <p:oleObj name="Equation" r:id="rId8" imgW="21844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3000" y="3949700"/>
                        <a:ext cx="2184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886200" y="4512214"/>
            <a:ext cx="4876800" cy="669386"/>
          </a:xfrm>
        </p:spPr>
        <p:txBody>
          <a:bodyPr/>
          <a:lstStyle/>
          <a:p>
            <a:pPr marL="292608" indent="-292608">
              <a:buFont typeface="Arial" panose="020B0604020202020204" pitchFamily="34" charset="0"/>
              <a:buChar char="•"/>
            </a:pPr>
            <a:r>
              <a:rPr lang="en-US" altLang="en-US" sz="2000" dirty="0"/>
              <a:t>Choice of datum from which the elevation </a:t>
            </a:r>
            <a:r>
              <a:rPr lang="en-US" altLang="en-US" sz="2000" i="1" dirty="0"/>
              <a:t>y</a:t>
            </a:r>
            <a:r>
              <a:rPr lang="en-US" altLang="en-US" sz="2000" dirty="0"/>
              <a:t> is measured is arbitrary.</a:t>
            </a:r>
          </a:p>
        </p:txBody>
      </p:sp>
      <p:sp>
        <p:nvSpPr>
          <p:cNvPr id="9" name="Content Placeholder 8"/>
          <p:cNvSpPr>
            <a:spLocks noGrp="1"/>
          </p:cNvSpPr>
          <p:nvPr>
            <p:ph idx="16"/>
          </p:nvPr>
        </p:nvSpPr>
        <p:spPr>
          <a:xfrm>
            <a:off x="3124200" y="5486400"/>
            <a:ext cx="5486400" cy="457200"/>
          </a:xfrm>
        </p:spPr>
        <p:txBody>
          <a:bodyPr/>
          <a:lstStyle/>
          <a:p>
            <a:pPr marL="292608" indent="-292608">
              <a:buFont typeface="Arial" panose="020B0604020202020204" pitchFamily="34" charset="0"/>
              <a:buChar char="•"/>
            </a:pPr>
            <a:r>
              <a:rPr lang="en-US" altLang="en-US" sz="2000" dirty="0"/>
              <a:t>Units of work and potential energy are the same:</a:t>
            </a:r>
          </a:p>
        </p:txBody>
      </p:sp>
      <p:graphicFrame>
        <p:nvGraphicFramePr>
          <p:cNvPr id="17" name="Object 2"/>
          <p:cNvGraphicFramePr>
            <a:graphicFrameLocks noChangeAspect="1"/>
          </p:cNvGraphicFramePr>
          <p:nvPr/>
        </p:nvGraphicFramePr>
        <p:xfrm>
          <a:off x="4132263" y="6034088"/>
          <a:ext cx="2070100" cy="368300"/>
        </p:xfrm>
        <a:graphic>
          <a:graphicData uri="http://schemas.openxmlformats.org/presentationml/2006/ole">
            <mc:AlternateContent xmlns:mc="http://schemas.openxmlformats.org/markup-compatibility/2006">
              <mc:Choice xmlns:v="urn:schemas-microsoft-com:vml" Requires="v">
                <p:oleObj spid="_x0000_s182413" name="Equation" r:id="rId10" imgW="2070100" imgH="368300" progId="Equation.3">
                  <p:embed/>
                </p:oleObj>
              </mc:Choice>
              <mc:Fallback>
                <p:oleObj name="Equation" r:id="rId10" imgW="2070100" imgH="368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32263" y="6034088"/>
                        <a:ext cx="20701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26269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a:xfrm>
            <a:off x="457200" y="213102"/>
            <a:ext cx="8229600" cy="609600"/>
          </a:xfrm>
        </p:spPr>
        <p:txBody>
          <a:bodyPr/>
          <a:lstStyle/>
          <a:p>
            <a:r>
              <a:rPr lang="en-US" altLang="en-US" sz="4000" b="1" dirty="0">
                <a:solidFill>
                  <a:srgbClr val="AD0B1E"/>
                </a:solidFill>
                <a:ea typeface="ＭＳ Ｐゴシック" pitchFamily="34" charset="-128"/>
              </a:rPr>
              <a:t>Introduction </a:t>
            </a:r>
            <a:r>
              <a:rPr lang="en-US" altLang="en-US" sz="1000" dirty="0">
                <a:solidFill>
                  <a:srgbClr val="AD0B1E"/>
                </a:solidFill>
                <a:ea typeface="ＭＳ Ｐゴシック" pitchFamily="34" charset="-128"/>
              </a:rPr>
              <a:t>1</a:t>
            </a:r>
            <a:endParaRPr lang="en-IN" sz="1000" dirty="0">
              <a:solidFill>
                <a:srgbClr val="AD0B1E"/>
              </a:solidFill>
            </a:endParaRPr>
          </a:p>
        </p:txBody>
      </p:sp>
      <p:sp>
        <p:nvSpPr>
          <p:cNvPr id="3" name="Content Placeholder 2"/>
          <p:cNvSpPr>
            <a:spLocks noGrp="1"/>
          </p:cNvSpPr>
          <p:nvPr>
            <p:ph idx="1"/>
          </p:nvPr>
        </p:nvSpPr>
        <p:spPr>
          <a:xfrm>
            <a:off x="457200" y="1065942"/>
            <a:ext cx="8229600" cy="839058"/>
          </a:xfrm>
        </p:spPr>
        <p:txBody>
          <a:bodyPr/>
          <a:lstStyle/>
          <a:p>
            <a:pPr marL="292608" indent="-292608">
              <a:spcBef>
                <a:spcPts val="0"/>
              </a:spcBef>
              <a:spcAft>
                <a:spcPts val="0"/>
              </a:spcAft>
              <a:buFontTx/>
              <a:buChar char="•"/>
            </a:pPr>
            <a:r>
              <a:rPr lang="en-US" altLang="en-US" b="1" dirty="0"/>
              <a:t>Previously, problems dealing with the motion of particles were solved through the fundamental equation of motion,</a:t>
            </a:r>
          </a:p>
        </p:txBody>
      </p:sp>
      <p:graphicFrame>
        <p:nvGraphicFramePr>
          <p:cNvPr id="11" name="Object 2"/>
          <p:cNvGraphicFramePr>
            <a:graphicFrameLocks noChangeAspect="1"/>
          </p:cNvGraphicFramePr>
          <p:nvPr>
            <p:extLst>
              <p:ext uri="{D42A27DB-BD31-4B8C-83A1-F6EECF244321}">
                <p14:modId xmlns:p14="http://schemas.microsoft.com/office/powerpoint/2010/main" val="3922843536"/>
              </p:ext>
            </p:extLst>
          </p:nvPr>
        </p:nvGraphicFramePr>
        <p:xfrm>
          <a:off x="3505200" y="1971675"/>
          <a:ext cx="1473489" cy="519545"/>
        </p:xfrm>
        <a:graphic>
          <a:graphicData uri="http://schemas.openxmlformats.org/presentationml/2006/ole">
            <mc:AlternateContent xmlns:mc="http://schemas.openxmlformats.org/markup-compatibility/2006">
              <mc:Choice xmlns:v="urn:schemas-microsoft-com:vml" Requires="v">
                <p:oleObj spid="_x0000_s89428" name="Equation" r:id="rId4" imgW="609336" imgH="215806" progId="Equation.DSMT4">
                  <p:embed/>
                </p:oleObj>
              </mc:Choice>
              <mc:Fallback>
                <p:oleObj name="Equation" r:id="rId4" imgW="609336" imgH="21580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1971675"/>
                        <a:ext cx="1473489" cy="51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Content Placeholder 6"/>
          <p:cNvSpPr>
            <a:spLocks noGrp="1"/>
          </p:cNvSpPr>
          <p:nvPr>
            <p:ph idx="14"/>
          </p:nvPr>
        </p:nvSpPr>
        <p:spPr>
          <a:xfrm>
            <a:off x="457200" y="2620108"/>
            <a:ext cx="8229600" cy="808892"/>
          </a:xfrm>
        </p:spPr>
        <p:txBody>
          <a:bodyPr/>
          <a:lstStyle/>
          <a:p>
            <a:pPr marL="292608" indent="-292608">
              <a:spcBef>
                <a:spcPts val="0"/>
              </a:spcBef>
              <a:spcAft>
                <a:spcPts val="0"/>
              </a:spcAft>
              <a:buFont typeface="Arial" panose="020B0604020202020204" pitchFamily="34" charset="0"/>
              <a:buChar char="•"/>
            </a:pPr>
            <a:r>
              <a:rPr lang="en-US" altLang="en-US" b="1" dirty="0"/>
              <a:t>The current chapter introduces two additional methods of analysis.</a:t>
            </a:r>
          </a:p>
        </p:txBody>
      </p:sp>
      <p:sp>
        <p:nvSpPr>
          <p:cNvPr id="4" name="Content Placeholder 3"/>
          <p:cNvSpPr>
            <a:spLocks noGrp="1"/>
          </p:cNvSpPr>
          <p:nvPr>
            <p:ph idx="13"/>
          </p:nvPr>
        </p:nvSpPr>
        <p:spPr>
          <a:xfrm>
            <a:off x="457200" y="3671297"/>
            <a:ext cx="8229600" cy="881653"/>
          </a:xfrm>
        </p:spPr>
        <p:txBody>
          <a:bodyPr/>
          <a:lstStyle/>
          <a:p>
            <a:pPr marL="292608" indent="-292608">
              <a:spcBef>
                <a:spcPct val="50000"/>
              </a:spcBef>
              <a:buFontTx/>
              <a:buChar char="•"/>
            </a:pPr>
            <a:r>
              <a:rPr lang="en-US" altLang="en-US" b="1" i="1" dirty="0"/>
              <a:t>Method of work and energy</a:t>
            </a:r>
            <a:r>
              <a:rPr lang="en-US" altLang="en-US" b="1" dirty="0"/>
              <a:t>: directly relates force, mass, velocity and displacement.</a:t>
            </a:r>
            <a:endParaRPr lang="en-US" altLang="en-US" b="1" i="1" dirty="0"/>
          </a:p>
        </p:txBody>
      </p:sp>
      <p:sp>
        <p:nvSpPr>
          <p:cNvPr id="6" name="Content Placeholder 5"/>
          <p:cNvSpPr>
            <a:spLocks noGrp="1"/>
          </p:cNvSpPr>
          <p:nvPr>
            <p:ph idx="14"/>
          </p:nvPr>
        </p:nvSpPr>
        <p:spPr>
          <a:xfrm>
            <a:off x="542544" y="4649666"/>
            <a:ext cx="7077456" cy="836734"/>
          </a:xfrm>
        </p:spPr>
        <p:txBody>
          <a:bodyPr/>
          <a:lstStyle/>
          <a:p>
            <a:pPr marL="292608" indent="-292608">
              <a:spcBef>
                <a:spcPct val="50000"/>
              </a:spcBef>
              <a:buFontTx/>
              <a:buChar char="•"/>
            </a:pPr>
            <a:r>
              <a:rPr lang="en-US" altLang="en-US" b="1" i="1" dirty="0"/>
              <a:t>Method of impulse and momentum</a:t>
            </a:r>
            <a:r>
              <a:rPr lang="en-US" altLang="en-US" b="1" dirty="0"/>
              <a:t>: directly relates force, mass, velocity, and time.</a:t>
            </a:r>
            <a:endParaRPr lang="en-US" altLang="en-US" b="1" i="1" dirty="0"/>
          </a:p>
        </p:txBody>
      </p:sp>
    </p:spTree>
    <p:extLst>
      <p:ext uri="{BB962C8B-B14F-4D97-AF65-F5344CB8AC3E}">
        <p14:creationId xmlns:p14="http://schemas.microsoft.com/office/powerpoint/2010/main" val="1236112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9"/>
          <p:cNvSpPr>
            <a:spLocks noGrp="1"/>
          </p:cNvSpPr>
          <p:nvPr>
            <p:ph type="title"/>
          </p:nvPr>
        </p:nvSpPr>
        <p:spPr>
          <a:xfrm>
            <a:off x="457200" y="76200"/>
            <a:ext cx="8229600" cy="609600"/>
          </a:xfrm>
        </p:spPr>
        <p:txBody>
          <a:bodyPr/>
          <a:lstStyle/>
          <a:p>
            <a:r>
              <a:rPr lang="en-US" altLang="en-US" b="1" dirty="0">
                <a:ea typeface="ＭＳ Ｐゴシック" pitchFamily="34" charset="-128"/>
              </a:rPr>
              <a:t>Potential Energy </a:t>
            </a:r>
            <a:r>
              <a:rPr lang="en-US" altLang="en-US" sz="1000" dirty="0">
                <a:ea typeface="ＭＳ Ｐゴシック" pitchFamily="34" charset="-128"/>
              </a:rPr>
              <a:t>5</a:t>
            </a:r>
            <a:endParaRPr lang="en-US" sz="1000" dirty="0"/>
          </a:p>
        </p:txBody>
      </p:sp>
      <p:pic>
        <p:nvPicPr>
          <p:cNvPr id="16" name="Picture 15" descr="Gravitational force acts along the line connecting the center of the two masses. Each mass is attracted towards the other, and the attractive forces are equal and opposi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143000"/>
            <a:ext cx="2728086" cy="3642486"/>
          </a:xfrm>
          <a:prstGeom prst="rect">
            <a:avLst/>
          </a:prstGeom>
        </p:spPr>
      </p:pic>
      <p:sp>
        <p:nvSpPr>
          <p:cNvPr id="3" name="Content Placeholder 2"/>
          <p:cNvSpPr>
            <a:spLocks noGrp="1"/>
          </p:cNvSpPr>
          <p:nvPr>
            <p:ph idx="1"/>
          </p:nvPr>
        </p:nvSpPr>
        <p:spPr>
          <a:xfrm>
            <a:off x="3276600" y="905356"/>
            <a:ext cx="5676488" cy="1086396"/>
          </a:xfrm>
        </p:spPr>
        <p:txBody>
          <a:bodyPr/>
          <a:lstStyle/>
          <a:p>
            <a:pPr marL="292608" indent="-292608">
              <a:buFont typeface="Arial" panose="020B0604020202020204" pitchFamily="34" charset="0"/>
              <a:buChar char="•"/>
            </a:pPr>
            <a:r>
              <a:rPr lang="en-US" altLang="en-US" sz="2000" dirty="0"/>
              <a:t>Previous expression for potential energy of a body with respect to gravity is only valid when the weight of the body can be assumed constant.</a:t>
            </a:r>
          </a:p>
        </p:txBody>
      </p:sp>
      <p:sp>
        <p:nvSpPr>
          <p:cNvPr id="6" name="Content Placeholder 5"/>
          <p:cNvSpPr>
            <a:spLocks noGrp="1"/>
          </p:cNvSpPr>
          <p:nvPr>
            <p:ph idx="13"/>
          </p:nvPr>
        </p:nvSpPr>
        <p:spPr>
          <a:xfrm>
            <a:off x="3276600" y="2220351"/>
            <a:ext cx="5486400" cy="980049"/>
          </a:xfrm>
        </p:spPr>
        <p:txBody>
          <a:bodyPr/>
          <a:lstStyle/>
          <a:p>
            <a:pPr marL="292608" indent="-292608">
              <a:buFont typeface="Arial" panose="020B0604020202020204" pitchFamily="34" charset="0"/>
              <a:buChar char="•"/>
            </a:pPr>
            <a:r>
              <a:rPr lang="en-US" altLang="en-US" sz="2000" dirty="0"/>
              <a:t>For a space vehicle, the variation of the force of gravity with distance from the center of the earth should be considered.</a:t>
            </a:r>
          </a:p>
        </p:txBody>
      </p:sp>
      <p:sp>
        <p:nvSpPr>
          <p:cNvPr id="7" name="Content Placeholder 6"/>
          <p:cNvSpPr>
            <a:spLocks noGrp="1"/>
          </p:cNvSpPr>
          <p:nvPr>
            <p:ph idx="14"/>
          </p:nvPr>
        </p:nvSpPr>
        <p:spPr>
          <a:xfrm>
            <a:off x="3276600" y="3352800"/>
            <a:ext cx="4152488" cy="415636"/>
          </a:xfrm>
        </p:spPr>
        <p:txBody>
          <a:bodyPr/>
          <a:lstStyle/>
          <a:p>
            <a:pPr marL="292608" indent="-292608">
              <a:buFont typeface="Arial" panose="020B0604020202020204" pitchFamily="34" charset="0"/>
              <a:buChar char="•"/>
            </a:pPr>
            <a:r>
              <a:rPr lang="en-US" altLang="en-US" sz="2000" dirty="0"/>
              <a:t>Work of a gravitational force,</a:t>
            </a:r>
          </a:p>
        </p:txBody>
      </p:sp>
      <p:graphicFrame>
        <p:nvGraphicFramePr>
          <p:cNvPr id="14" name="Object 3"/>
          <p:cNvGraphicFramePr>
            <a:graphicFrameLocks noChangeAspect="1"/>
          </p:cNvGraphicFramePr>
          <p:nvPr>
            <p:extLst>
              <p:ext uri="{D42A27DB-BD31-4B8C-83A1-F6EECF244321}">
                <p14:modId xmlns:p14="http://schemas.microsoft.com/office/powerpoint/2010/main" val="3214655309"/>
              </p:ext>
            </p:extLst>
          </p:nvPr>
        </p:nvGraphicFramePr>
        <p:xfrm>
          <a:off x="4089400" y="3898900"/>
          <a:ext cx="2311400" cy="673100"/>
        </p:xfrm>
        <a:graphic>
          <a:graphicData uri="http://schemas.openxmlformats.org/presentationml/2006/ole">
            <mc:AlternateContent xmlns:mc="http://schemas.openxmlformats.org/markup-compatibility/2006">
              <mc:Choice xmlns:v="urn:schemas-microsoft-com:vml" Requires="v">
                <p:oleObj spid="_x0000_s114246" name="Equation" r:id="rId4" imgW="2311400" imgH="673100" progId="Equation.3">
                  <p:embed/>
                </p:oleObj>
              </mc:Choice>
              <mc:Fallback>
                <p:oleObj name="Equation" r:id="rId4" imgW="2311400" imgH="673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9400" y="3898900"/>
                        <a:ext cx="23114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276600" y="4587514"/>
            <a:ext cx="5105400" cy="746486"/>
          </a:xfrm>
        </p:spPr>
        <p:txBody>
          <a:bodyPr/>
          <a:lstStyle/>
          <a:p>
            <a:pPr marL="292608" indent="-292608">
              <a:buFont typeface="Arial" panose="020B0604020202020204" pitchFamily="34" charset="0"/>
              <a:buChar char="•"/>
            </a:pPr>
            <a:r>
              <a:rPr lang="en-US" altLang="en-US" sz="2000" dirty="0"/>
              <a:t>Potential energy </a:t>
            </a:r>
            <a:r>
              <a:rPr lang="en-US" altLang="en-US" sz="2000" i="1" dirty="0"/>
              <a:t>V</a:t>
            </a:r>
            <a:r>
              <a:rPr lang="en-US" altLang="en-US" sz="2000" i="1" baseline="-25000" dirty="0"/>
              <a:t>g</a:t>
            </a:r>
            <a:r>
              <a:rPr lang="en-US" altLang="en-US" sz="2000" dirty="0"/>
              <a:t> when the variation in the force of gravity can not be neglected,</a:t>
            </a:r>
          </a:p>
        </p:txBody>
      </p:sp>
      <p:graphicFrame>
        <p:nvGraphicFramePr>
          <p:cNvPr id="15" name="Object 2"/>
          <p:cNvGraphicFramePr>
            <a:graphicFrameLocks noChangeAspect="1"/>
          </p:cNvGraphicFramePr>
          <p:nvPr>
            <p:extLst>
              <p:ext uri="{D42A27DB-BD31-4B8C-83A1-F6EECF244321}">
                <p14:modId xmlns:p14="http://schemas.microsoft.com/office/powerpoint/2010/main" val="3669973594"/>
              </p:ext>
            </p:extLst>
          </p:nvPr>
        </p:nvGraphicFramePr>
        <p:xfrm>
          <a:off x="4152900" y="5410200"/>
          <a:ext cx="2324100" cy="685800"/>
        </p:xfrm>
        <a:graphic>
          <a:graphicData uri="http://schemas.openxmlformats.org/presentationml/2006/ole">
            <mc:AlternateContent xmlns:mc="http://schemas.openxmlformats.org/markup-compatibility/2006">
              <mc:Choice xmlns:v="urn:schemas-microsoft-com:vml" Requires="v">
                <p:oleObj spid="_x0000_s114247" name="Equation" r:id="rId6" imgW="2324100" imgH="685800" progId="Equation.DSMT4">
                  <p:embed/>
                </p:oleObj>
              </mc:Choice>
              <mc:Fallback>
                <p:oleObj name="Equation" r:id="rId6" imgW="2324100" imgH="685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2900" y="5410200"/>
                        <a:ext cx="23241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7"/>
          <p:cNvSpPr>
            <a:spLocks noGrp="1"/>
          </p:cNvSpPr>
          <p:nvPr>
            <p:ph idx="15"/>
          </p:nvPr>
        </p:nvSpPr>
        <p:spPr>
          <a:xfrm>
            <a:off x="3581400" y="6172200"/>
            <a:ext cx="5486400" cy="381000"/>
          </a:xfrm>
        </p:spPr>
        <p:txBody>
          <a:bodyPr/>
          <a:lstStyle/>
          <a:p>
            <a:r>
              <a:rPr lang="en-US" altLang="en-US" sz="2000" i="1" dirty="0"/>
              <a:t>W</a:t>
            </a:r>
            <a:r>
              <a:rPr lang="en-US" altLang="en-US" sz="2000" dirty="0"/>
              <a:t> = Weight on surface of earth, </a:t>
            </a:r>
            <a:r>
              <a:rPr lang="en-US" altLang="en-US" sz="2000" i="1" dirty="0"/>
              <a:t>R</a:t>
            </a:r>
            <a:r>
              <a:rPr lang="en-US" altLang="en-US" sz="2000" dirty="0"/>
              <a:t> = radius of earth </a:t>
            </a:r>
          </a:p>
        </p:txBody>
      </p:sp>
    </p:spTree>
    <p:extLst>
      <p:ext uri="{BB962C8B-B14F-4D97-AF65-F5344CB8AC3E}">
        <p14:creationId xmlns:p14="http://schemas.microsoft.com/office/powerpoint/2010/main" val="2656228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1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Potential Energy </a:t>
            </a:r>
            <a:r>
              <a:rPr lang="en-US" altLang="en-US" sz="1000" dirty="0">
                <a:ea typeface="ＭＳ Ｐゴシック" pitchFamily="34" charset="-128"/>
              </a:rPr>
              <a:t>6</a:t>
            </a:r>
            <a:endParaRPr lang="en-US" sz="1000" dirty="0"/>
          </a:p>
        </p:txBody>
      </p:sp>
      <p:pic>
        <p:nvPicPr>
          <p:cNvPr id="12" name="Picture 11" descr="A spring stretched to a distance x from its undeformed state exerts force F in the opposite direction as the stretc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6800"/>
            <a:ext cx="2554967" cy="2316504"/>
          </a:xfrm>
          <a:prstGeom prst="rect">
            <a:avLst/>
          </a:prstGeom>
        </p:spPr>
      </p:pic>
      <p:pic>
        <p:nvPicPr>
          <p:cNvPr id="13" name="Picture 12" descr="The work done by the elastic force is minus the areaunder the force displacement curv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856075"/>
            <a:ext cx="2299470" cy="2452768"/>
          </a:xfrm>
          <a:prstGeom prst="rect">
            <a:avLst/>
          </a:prstGeom>
        </p:spPr>
      </p:pic>
      <p:sp>
        <p:nvSpPr>
          <p:cNvPr id="3" name="Content Placeholder 2"/>
          <p:cNvSpPr>
            <a:spLocks noGrp="1"/>
          </p:cNvSpPr>
          <p:nvPr>
            <p:ph idx="1"/>
          </p:nvPr>
        </p:nvSpPr>
        <p:spPr>
          <a:xfrm>
            <a:off x="3619912" y="990600"/>
            <a:ext cx="5219288" cy="1066800"/>
          </a:xfrm>
        </p:spPr>
        <p:txBody>
          <a:bodyPr/>
          <a:lstStyle/>
          <a:p>
            <a:pPr marL="292608" indent="-292608">
              <a:buFont typeface="Arial" panose="020B0604020202020204" pitchFamily="34" charset="0"/>
              <a:buChar char="•"/>
            </a:pPr>
            <a:r>
              <a:rPr lang="en-US" altLang="en-US" sz="2000" dirty="0"/>
              <a:t>Work of the force exerted by a spring depends only on the initial and final deflections of the spring,</a:t>
            </a:r>
          </a:p>
        </p:txBody>
      </p:sp>
      <p:graphicFrame>
        <p:nvGraphicFramePr>
          <p:cNvPr id="10" name="Object 3"/>
          <p:cNvGraphicFramePr>
            <a:graphicFrameLocks noChangeAspect="1"/>
          </p:cNvGraphicFramePr>
          <p:nvPr>
            <p:extLst>
              <p:ext uri="{D42A27DB-BD31-4B8C-83A1-F6EECF244321}">
                <p14:modId xmlns:p14="http://schemas.microsoft.com/office/powerpoint/2010/main" val="3841452463"/>
              </p:ext>
            </p:extLst>
          </p:nvPr>
        </p:nvGraphicFramePr>
        <p:xfrm>
          <a:off x="4460875" y="2286000"/>
          <a:ext cx="2171700" cy="457200"/>
        </p:xfrm>
        <a:graphic>
          <a:graphicData uri="http://schemas.openxmlformats.org/presentationml/2006/ole">
            <mc:AlternateContent xmlns:mc="http://schemas.openxmlformats.org/markup-compatibility/2006">
              <mc:Choice xmlns:v="urn:schemas-microsoft-com:vml" Requires="v">
                <p:oleObj spid="_x0000_s115266" name="Equation" r:id="rId5" imgW="2171700" imgH="457200" progId="Equation.3">
                  <p:embed/>
                </p:oleObj>
              </mc:Choice>
              <mc:Fallback>
                <p:oleObj name="Equation" r:id="rId5" imgW="21717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0875" y="2286000"/>
                        <a:ext cx="2171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619912" y="2971800"/>
            <a:ext cx="5219288" cy="662399"/>
          </a:xfrm>
        </p:spPr>
        <p:txBody>
          <a:bodyPr/>
          <a:lstStyle/>
          <a:p>
            <a:pPr marL="292608" indent="-292608">
              <a:buFont typeface="Arial" panose="020B0604020202020204" pitchFamily="34" charset="0"/>
              <a:buChar char="•"/>
            </a:pPr>
            <a:r>
              <a:rPr lang="en-US" altLang="en-US" sz="2000" dirty="0"/>
              <a:t>The potential energy of the body with respect to the elastic force,</a:t>
            </a:r>
          </a:p>
        </p:txBody>
      </p:sp>
      <p:graphicFrame>
        <p:nvGraphicFramePr>
          <p:cNvPr id="11" name="Object 2"/>
          <p:cNvGraphicFramePr>
            <a:graphicFrameLocks noChangeAspect="1"/>
          </p:cNvGraphicFramePr>
          <p:nvPr>
            <p:extLst>
              <p:ext uri="{D42A27DB-BD31-4B8C-83A1-F6EECF244321}">
                <p14:modId xmlns:p14="http://schemas.microsoft.com/office/powerpoint/2010/main" val="2580593397"/>
              </p:ext>
            </p:extLst>
          </p:nvPr>
        </p:nvGraphicFramePr>
        <p:xfrm>
          <a:off x="4460875" y="3708400"/>
          <a:ext cx="2159000" cy="863600"/>
        </p:xfrm>
        <a:graphic>
          <a:graphicData uri="http://schemas.openxmlformats.org/presentationml/2006/ole">
            <mc:AlternateContent xmlns:mc="http://schemas.openxmlformats.org/markup-compatibility/2006">
              <mc:Choice xmlns:v="urn:schemas-microsoft-com:vml" Requires="v">
                <p:oleObj spid="_x0000_s115267" name="Equation" r:id="rId7" imgW="2159000" imgH="863600" progId="Equation.3">
                  <p:embed/>
                </p:oleObj>
              </mc:Choice>
              <mc:Fallback>
                <p:oleObj name="Equation" r:id="rId7" imgW="2159000" imgH="86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0875" y="3708400"/>
                        <a:ext cx="2159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619912" y="4702552"/>
            <a:ext cx="5066888" cy="1012448"/>
          </a:xfrm>
        </p:spPr>
        <p:txBody>
          <a:bodyPr/>
          <a:lstStyle/>
          <a:p>
            <a:pPr marL="342900" indent="-342900">
              <a:buFont typeface="Arial" panose="020B0604020202020204" pitchFamily="34" charset="0"/>
              <a:buChar char="•"/>
            </a:pPr>
            <a:r>
              <a:rPr lang="en-US" altLang="en-US" sz="2000" dirty="0"/>
              <a:t>Note that the preceding expression for </a:t>
            </a:r>
            <a:r>
              <a:rPr lang="en-US" altLang="en-US" sz="2000" i="1" dirty="0" err="1"/>
              <a:t>V</a:t>
            </a:r>
            <a:r>
              <a:rPr lang="en-US" altLang="en-US" sz="2000" i="1" baseline="-25000" dirty="0" err="1"/>
              <a:t>e</a:t>
            </a:r>
            <a:r>
              <a:rPr lang="en-US" altLang="en-US" sz="2000" dirty="0"/>
              <a:t> is valid only if the deflection of the spring is measured from its </a:t>
            </a:r>
            <a:r>
              <a:rPr lang="en-US" altLang="en-US" sz="2000" dirty="0" err="1"/>
              <a:t>undeformed</a:t>
            </a:r>
            <a:r>
              <a:rPr lang="en-US" altLang="en-US" sz="2000" dirty="0"/>
              <a:t> position.</a:t>
            </a:r>
          </a:p>
        </p:txBody>
      </p:sp>
    </p:spTree>
    <p:extLst>
      <p:ext uri="{BB962C8B-B14F-4D97-AF65-F5344CB8AC3E}">
        <p14:creationId xmlns:p14="http://schemas.microsoft.com/office/powerpoint/2010/main" val="415590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Conservative Forces</a:t>
            </a:r>
            <a:endParaRPr lang="en-US" sz="4000" b="1"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61395"/>
            <a:ext cx="2492514" cy="236760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34534"/>
            <a:ext cx="2296889" cy="2085266"/>
          </a:xfrm>
          <a:prstGeom prst="rect">
            <a:avLst/>
          </a:prstGeom>
        </p:spPr>
      </p:pic>
      <p:sp>
        <p:nvSpPr>
          <p:cNvPr id="3" name="Content Placeholder 2"/>
          <p:cNvSpPr>
            <a:spLocks noGrp="1"/>
          </p:cNvSpPr>
          <p:nvPr>
            <p:ph idx="1"/>
          </p:nvPr>
        </p:nvSpPr>
        <p:spPr>
          <a:xfrm>
            <a:off x="2895600" y="838200"/>
            <a:ext cx="5715000" cy="980049"/>
          </a:xfrm>
        </p:spPr>
        <p:txBody>
          <a:bodyPr/>
          <a:lstStyle/>
          <a:p>
            <a:pPr marL="292608" indent="-292608">
              <a:buFont typeface="Arial" panose="020B0604020202020204" pitchFamily="34" charset="0"/>
              <a:buChar char="•"/>
            </a:pPr>
            <a:r>
              <a:rPr lang="en-US" altLang="en-US" sz="2000" dirty="0"/>
              <a:t>Concept of potential energy can be applied if the work of the force is independent of the path followed by its point of application. </a:t>
            </a:r>
          </a:p>
        </p:txBody>
      </p:sp>
      <p:graphicFrame>
        <p:nvGraphicFramePr>
          <p:cNvPr id="14" name="Object 7"/>
          <p:cNvGraphicFramePr>
            <a:graphicFrameLocks noChangeAspect="1"/>
          </p:cNvGraphicFramePr>
          <p:nvPr>
            <p:extLst>
              <p:ext uri="{D42A27DB-BD31-4B8C-83A1-F6EECF244321}">
                <p14:modId xmlns:p14="http://schemas.microsoft.com/office/powerpoint/2010/main" val="3888921306"/>
              </p:ext>
            </p:extLst>
          </p:nvPr>
        </p:nvGraphicFramePr>
        <p:xfrm>
          <a:off x="3299178" y="1905000"/>
          <a:ext cx="3632200" cy="330200"/>
        </p:xfrm>
        <a:graphic>
          <a:graphicData uri="http://schemas.openxmlformats.org/presentationml/2006/ole">
            <mc:AlternateContent xmlns:mc="http://schemas.openxmlformats.org/markup-compatibility/2006">
              <mc:Choice xmlns:v="urn:schemas-microsoft-com:vml" Requires="v">
                <p:oleObj spid="_x0000_s184442" name="Equation" r:id="rId5" imgW="3632200" imgH="330200" progId="Equation.DSMT4">
                  <p:embed/>
                </p:oleObj>
              </mc:Choice>
              <mc:Fallback>
                <p:oleObj name="Equation" r:id="rId5" imgW="3632200" imgH="330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9178" y="1905000"/>
                        <a:ext cx="3632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200400" y="2370666"/>
            <a:ext cx="5181600" cy="457200"/>
          </a:xfrm>
        </p:spPr>
        <p:txBody>
          <a:bodyPr/>
          <a:lstStyle/>
          <a:p>
            <a:r>
              <a:rPr lang="en-US" altLang="en-US" sz="2000" dirty="0"/>
              <a:t>Such forces are described as </a:t>
            </a:r>
            <a:r>
              <a:rPr lang="en-US" altLang="en-US" sz="2000" i="1" dirty="0"/>
              <a:t>conservative forces</a:t>
            </a:r>
            <a:r>
              <a:rPr lang="en-US" altLang="en-US" sz="2000" dirty="0"/>
              <a:t>.</a:t>
            </a:r>
          </a:p>
        </p:txBody>
      </p:sp>
      <p:sp>
        <p:nvSpPr>
          <p:cNvPr id="7" name="Content Placeholder 6"/>
          <p:cNvSpPr>
            <a:spLocks noGrp="1"/>
          </p:cNvSpPr>
          <p:nvPr>
            <p:ph idx="14"/>
          </p:nvPr>
        </p:nvSpPr>
        <p:spPr>
          <a:xfrm>
            <a:off x="2895600" y="2895600"/>
            <a:ext cx="5867400" cy="457200"/>
          </a:xfrm>
        </p:spPr>
        <p:txBody>
          <a:bodyPr/>
          <a:lstStyle/>
          <a:p>
            <a:pPr marL="292608" indent="-292608">
              <a:buFont typeface="Arial" panose="020B0604020202020204" pitchFamily="34" charset="0"/>
              <a:buChar char="•"/>
            </a:pPr>
            <a:r>
              <a:rPr lang="en-US" altLang="en-US" sz="2000" dirty="0"/>
              <a:t>For any conservative force applied on a closed path,</a:t>
            </a:r>
          </a:p>
        </p:txBody>
      </p:sp>
      <p:graphicFrame>
        <p:nvGraphicFramePr>
          <p:cNvPr id="15" name="Object 5"/>
          <p:cNvGraphicFramePr>
            <a:graphicFrameLocks noChangeAspect="1"/>
          </p:cNvGraphicFramePr>
          <p:nvPr>
            <p:extLst>
              <p:ext uri="{D42A27DB-BD31-4B8C-83A1-F6EECF244321}">
                <p14:modId xmlns:p14="http://schemas.microsoft.com/office/powerpoint/2010/main" val="1419353339"/>
              </p:ext>
            </p:extLst>
          </p:nvPr>
        </p:nvGraphicFramePr>
        <p:xfrm>
          <a:off x="3276600" y="3385704"/>
          <a:ext cx="896920" cy="276709"/>
        </p:xfrm>
        <a:graphic>
          <a:graphicData uri="http://schemas.openxmlformats.org/presentationml/2006/ole">
            <mc:AlternateContent xmlns:mc="http://schemas.openxmlformats.org/markup-compatibility/2006">
              <mc:Choice xmlns:v="urn:schemas-microsoft-com:vml" Requires="v">
                <p:oleObj spid="_x0000_s184443" name="Equation" r:id="rId7" imgW="1193800" imgH="368300" progId="Equation.3">
                  <p:embed/>
                </p:oleObj>
              </mc:Choice>
              <mc:Fallback>
                <p:oleObj name="Equation" r:id="rId7" imgW="1193800" imgH="368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3385704"/>
                        <a:ext cx="896920" cy="2767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2895600" y="3733800"/>
            <a:ext cx="5791200" cy="736325"/>
          </a:xfrm>
        </p:spPr>
        <p:txBody>
          <a:bodyPr/>
          <a:lstStyle/>
          <a:p>
            <a:pPr marL="292608" indent="-292608">
              <a:buFont typeface="Arial" panose="020B0604020202020204" pitchFamily="34" charset="0"/>
              <a:buChar char="•"/>
            </a:pPr>
            <a:r>
              <a:rPr lang="en-US" altLang="en-US" sz="2000" dirty="0"/>
              <a:t>Elementary work corresponding to displacement between two neighboring points,</a:t>
            </a:r>
          </a:p>
        </p:txBody>
      </p:sp>
      <p:graphicFrame>
        <p:nvGraphicFramePr>
          <p:cNvPr id="16" name="Object 3"/>
          <p:cNvGraphicFramePr>
            <a:graphicFrameLocks noChangeAspect="1"/>
          </p:cNvGraphicFramePr>
          <p:nvPr>
            <p:extLst>
              <p:ext uri="{D42A27DB-BD31-4B8C-83A1-F6EECF244321}">
                <p14:modId xmlns:p14="http://schemas.microsoft.com/office/powerpoint/2010/main" val="1223298651"/>
              </p:ext>
            </p:extLst>
          </p:nvPr>
        </p:nvGraphicFramePr>
        <p:xfrm>
          <a:off x="4136422" y="4563534"/>
          <a:ext cx="3411157" cy="566777"/>
        </p:xfrm>
        <a:graphic>
          <a:graphicData uri="http://schemas.openxmlformats.org/presentationml/2006/ole">
            <mc:AlternateContent xmlns:mc="http://schemas.openxmlformats.org/markup-compatibility/2006">
              <mc:Choice xmlns:v="urn:schemas-microsoft-com:vml" Requires="v">
                <p:oleObj spid="_x0000_s184444" name="Equation" r:id="rId9" imgW="4127500" imgH="685800" progId="Equation.3">
                  <p:embed/>
                </p:oleObj>
              </mc:Choice>
              <mc:Fallback>
                <p:oleObj name="Equation" r:id="rId9" imgW="4127500" imgH="685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36422" y="4563534"/>
                        <a:ext cx="3411157" cy="566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
          <p:cNvGraphicFramePr>
            <a:graphicFrameLocks noChangeAspect="1"/>
          </p:cNvGraphicFramePr>
          <p:nvPr>
            <p:extLst>
              <p:ext uri="{D42A27DB-BD31-4B8C-83A1-F6EECF244321}">
                <p14:modId xmlns:p14="http://schemas.microsoft.com/office/powerpoint/2010/main" val="396337175"/>
              </p:ext>
            </p:extLst>
          </p:nvPr>
        </p:nvGraphicFramePr>
        <p:xfrm>
          <a:off x="4212464" y="5226756"/>
          <a:ext cx="4135372" cy="1238513"/>
        </p:xfrm>
        <a:graphic>
          <a:graphicData uri="http://schemas.openxmlformats.org/presentationml/2006/ole">
            <mc:AlternateContent xmlns:mc="http://schemas.openxmlformats.org/markup-compatibility/2006">
              <mc:Choice xmlns:v="urn:schemas-microsoft-com:vml" Requires="v">
                <p:oleObj spid="_x0000_s184445" name="Equation" r:id="rId11" imgW="5003800" imgH="1498600" progId="Equation.DSMT4">
                  <p:embed/>
                </p:oleObj>
              </mc:Choice>
              <mc:Fallback>
                <p:oleObj name="Equation" r:id="rId11" imgW="5003800" imgH="149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2464" y="5226756"/>
                        <a:ext cx="4135372" cy="123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59121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Conservation of Energy</a:t>
            </a:r>
            <a:endParaRPr lang="en-US" sz="4000" b="1" dirty="0"/>
          </a:p>
        </p:txBody>
      </p:sp>
      <p:sp>
        <p:nvSpPr>
          <p:cNvPr id="3" name="Content Placeholder 2"/>
          <p:cNvSpPr>
            <a:spLocks noGrp="1"/>
          </p:cNvSpPr>
          <p:nvPr>
            <p:ph idx="1"/>
          </p:nvPr>
        </p:nvSpPr>
        <p:spPr>
          <a:xfrm>
            <a:off x="3962400" y="838200"/>
            <a:ext cx="4724400" cy="343501"/>
          </a:xfrm>
        </p:spPr>
        <p:txBody>
          <a:bodyPr/>
          <a:lstStyle/>
          <a:p>
            <a:pPr marL="292608" indent="-292608">
              <a:buFont typeface="Arial" panose="020B0604020202020204" pitchFamily="34" charset="0"/>
              <a:buChar char="•"/>
            </a:pPr>
            <a:r>
              <a:rPr lang="en-US" altLang="en-US" sz="2000" dirty="0"/>
              <a:t>Work of a conservative force,</a:t>
            </a:r>
          </a:p>
        </p:txBody>
      </p:sp>
      <p:graphicFrame>
        <p:nvGraphicFramePr>
          <p:cNvPr id="14" name="Object 6"/>
          <p:cNvGraphicFramePr>
            <a:graphicFrameLocks noChangeAspect="1"/>
          </p:cNvGraphicFramePr>
          <p:nvPr>
            <p:extLst>
              <p:ext uri="{D42A27DB-BD31-4B8C-83A1-F6EECF244321}">
                <p14:modId xmlns:p14="http://schemas.microsoft.com/office/powerpoint/2010/main" val="1373974124"/>
              </p:ext>
            </p:extLst>
          </p:nvPr>
        </p:nvGraphicFramePr>
        <p:xfrm>
          <a:off x="4600576" y="1295400"/>
          <a:ext cx="1270000" cy="265545"/>
        </p:xfrm>
        <a:graphic>
          <a:graphicData uri="http://schemas.openxmlformats.org/presentationml/2006/ole">
            <mc:AlternateContent xmlns:mc="http://schemas.openxmlformats.org/markup-compatibility/2006">
              <mc:Choice xmlns:v="urn:schemas-microsoft-com:vml" Requires="v">
                <p:oleObj spid="_x0000_s172440" name="Equation" r:id="rId3" imgW="1397000" imgH="292100" progId="Equation.3">
                  <p:embed/>
                </p:oleObj>
              </mc:Choice>
              <mc:Fallback>
                <p:oleObj name="Equation" r:id="rId3" imgW="13970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576" y="1295400"/>
                        <a:ext cx="1270000" cy="265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962400" y="1679549"/>
            <a:ext cx="4724400" cy="377851"/>
          </a:xfrm>
        </p:spPr>
        <p:txBody>
          <a:bodyPr/>
          <a:lstStyle/>
          <a:p>
            <a:pPr marL="292608" indent="-292608">
              <a:buFont typeface="Arial" panose="020B0604020202020204" pitchFamily="34" charset="0"/>
              <a:buChar char="•"/>
            </a:pPr>
            <a:r>
              <a:rPr lang="en-US" altLang="en-US" sz="2000" dirty="0"/>
              <a:t>Concept of work and energy,</a:t>
            </a:r>
          </a:p>
        </p:txBody>
      </p:sp>
      <p:graphicFrame>
        <p:nvGraphicFramePr>
          <p:cNvPr id="15" name="Object 5"/>
          <p:cNvGraphicFramePr>
            <a:graphicFrameLocks noChangeAspect="1"/>
          </p:cNvGraphicFramePr>
          <p:nvPr>
            <p:extLst>
              <p:ext uri="{D42A27DB-BD31-4B8C-83A1-F6EECF244321}">
                <p14:modId xmlns:p14="http://schemas.microsoft.com/office/powerpoint/2010/main" val="2877511764"/>
              </p:ext>
            </p:extLst>
          </p:nvPr>
        </p:nvGraphicFramePr>
        <p:xfrm>
          <a:off x="4599421" y="2149700"/>
          <a:ext cx="1246909" cy="265545"/>
        </p:xfrm>
        <a:graphic>
          <a:graphicData uri="http://schemas.openxmlformats.org/presentationml/2006/ole">
            <mc:AlternateContent xmlns:mc="http://schemas.openxmlformats.org/markup-compatibility/2006">
              <mc:Choice xmlns:v="urn:schemas-microsoft-com:vml" Requires="v">
                <p:oleObj spid="_x0000_s172441" name="Equation" r:id="rId5" imgW="1371600" imgH="292100" progId="Equation.3">
                  <p:embed/>
                </p:oleObj>
              </mc:Choice>
              <mc:Fallback>
                <p:oleObj name="Equation" r:id="rId5" imgW="1371600" imgH="29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421" y="2149700"/>
                        <a:ext cx="1246909" cy="265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962400" y="2514600"/>
            <a:ext cx="4350328" cy="343501"/>
          </a:xfrm>
        </p:spPr>
        <p:txBody>
          <a:bodyPr/>
          <a:lstStyle/>
          <a:p>
            <a:pPr marL="292608" indent="-292608">
              <a:buFont typeface="Arial" panose="020B0604020202020204" pitchFamily="34" charset="0"/>
              <a:buChar char="•"/>
            </a:pPr>
            <a:r>
              <a:rPr lang="en-US" altLang="en-US" sz="2000" dirty="0"/>
              <a:t>Follows that</a:t>
            </a:r>
          </a:p>
        </p:txBody>
      </p:sp>
      <p:graphicFrame>
        <p:nvGraphicFramePr>
          <p:cNvPr id="16" name="Object 4"/>
          <p:cNvGraphicFramePr>
            <a:graphicFrameLocks noChangeAspect="1"/>
          </p:cNvGraphicFramePr>
          <p:nvPr>
            <p:extLst>
              <p:ext uri="{D42A27DB-BD31-4B8C-83A1-F6EECF244321}">
                <p14:modId xmlns:p14="http://schemas.microsoft.com/office/powerpoint/2010/main" val="3805368393"/>
              </p:ext>
            </p:extLst>
          </p:nvPr>
        </p:nvGraphicFramePr>
        <p:xfrm>
          <a:off x="4625398" y="2962564"/>
          <a:ext cx="1766455" cy="542636"/>
        </p:xfrm>
        <a:graphic>
          <a:graphicData uri="http://schemas.openxmlformats.org/presentationml/2006/ole">
            <mc:AlternateContent xmlns:mc="http://schemas.openxmlformats.org/markup-compatibility/2006">
              <mc:Choice xmlns:v="urn:schemas-microsoft-com:vml" Requires="v">
                <p:oleObj spid="_x0000_s172442" name="Equation" r:id="rId7" imgW="1943100" imgH="596900" progId="Equation.DSMT4">
                  <p:embed/>
                </p:oleObj>
              </mc:Choice>
              <mc:Fallback>
                <p:oleObj name="Equation" r:id="rId7" imgW="1943100" imgH="5969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5398" y="2962564"/>
                        <a:ext cx="1766455" cy="542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962400" y="3614638"/>
            <a:ext cx="4800600" cy="980049"/>
          </a:xfrm>
        </p:spPr>
        <p:txBody>
          <a:bodyPr/>
          <a:lstStyle/>
          <a:p>
            <a:pPr marL="292608" indent="-292608">
              <a:buFont typeface="Arial" panose="020B0604020202020204" pitchFamily="34" charset="0"/>
              <a:buChar char="•"/>
            </a:pPr>
            <a:r>
              <a:rPr lang="en-US" altLang="en-US" sz="2000" dirty="0"/>
              <a:t>When a particle moves under the action of conservative forces, the total mechanical energy is constant.</a:t>
            </a:r>
          </a:p>
        </p:txBody>
      </p:sp>
      <p:pic>
        <p:nvPicPr>
          <p:cNvPr id="19" name="Picture 18" descr="Position 1 shows the pendulum stretched horizontally to the left. Position 2, the datum for potential energy, is at the bottom of the swing, a distance l below position 1, since the length of the string on the pendulum is l."/>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774" y="1323021"/>
            <a:ext cx="3247647" cy="2029779"/>
          </a:xfrm>
          <a:prstGeom prst="rect">
            <a:avLst/>
          </a:prstGeom>
        </p:spPr>
      </p:pic>
      <p:graphicFrame>
        <p:nvGraphicFramePr>
          <p:cNvPr id="17" name="Object 3"/>
          <p:cNvGraphicFramePr>
            <a:graphicFrameLocks noChangeAspect="1"/>
          </p:cNvGraphicFramePr>
          <p:nvPr>
            <p:extLst>
              <p:ext uri="{D42A27DB-BD31-4B8C-83A1-F6EECF244321}">
                <p14:modId xmlns:p14="http://schemas.microsoft.com/office/powerpoint/2010/main" val="3979227014"/>
              </p:ext>
            </p:extLst>
          </p:nvPr>
        </p:nvGraphicFramePr>
        <p:xfrm>
          <a:off x="518680" y="3737841"/>
          <a:ext cx="1547091" cy="588818"/>
        </p:xfrm>
        <a:graphic>
          <a:graphicData uri="http://schemas.openxmlformats.org/presentationml/2006/ole">
            <mc:AlternateContent xmlns:mc="http://schemas.openxmlformats.org/markup-compatibility/2006">
              <mc:Choice xmlns:v="urn:schemas-microsoft-com:vml" Requires="v">
                <p:oleObj spid="_x0000_s172443" name="Equation" r:id="rId10" imgW="1701800" imgH="647700" progId="Equation.3">
                  <p:embed/>
                </p:oleObj>
              </mc:Choice>
              <mc:Fallback>
                <p:oleObj name="Equation" r:id="rId10" imgW="1701800" imgH="6477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680" y="3737841"/>
                        <a:ext cx="1547091" cy="588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
          <p:cNvGraphicFramePr>
            <a:graphicFrameLocks noChangeAspect="1"/>
          </p:cNvGraphicFramePr>
          <p:nvPr>
            <p:extLst>
              <p:ext uri="{D42A27DB-BD31-4B8C-83A1-F6EECF244321}">
                <p14:modId xmlns:p14="http://schemas.microsoft.com/office/powerpoint/2010/main" val="4011533048"/>
              </p:ext>
            </p:extLst>
          </p:nvPr>
        </p:nvGraphicFramePr>
        <p:xfrm>
          <a:off x="597766" y="4704196"/>
          <a:ext cx="3128818" cy="865909"/>
        </p:xfrm>
        <a:graphic>
          <a:graphicData uri="http://schemas.openxmlformats.org/presentationml/2006/ole">
            <mc:AlternateContent xmlns:mc="http://schemas.openxmlformats.org/markup-compatibility/2006">
              <mc:Choice xmlns:v="urn:schemas-microsoft-com:vml" Requires="v">
                <p:oleObj spid="_x0000_s172444" name="Equation" r:id="rId12" imgW="3441700" imgH="952500" progId="Equation.3">
                  <p:embed/>
                </p:oleObj>
              </mc:Choice>
              <mc:Fallback>
                <p:oleObj name="Equation" r:id="rId12" imgW="3441700" imgH="9525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7766" y="4704196"/>
                        <a:ext cx="3128818" cy="865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3962400" y="4661683"/>
            <a:ext cx="4800600" cy="980049"/>
          </a:xfrm>
        </p:spPr>
        <p:txBody>
          <a:bodyPr/>
          <a:lstStyle/>
          <a:p>
            <a:pPr marL="292608" indent="-292608">
              <a:buFont typeface="Arial" panose="020B0604020202020204" pitchFamily="34" charset="0"/>
              <a:buChar char="•"/>
            </a:pPr>
            <a:r>
              <a:rPr lang="en-US" altLang="en-US" sz="2000" dirty="0"/>
              <a:t>Friction forces are not conservative.  Total mechanical energy of a system involving friction decreases.</a:t>
            </a:r>
          </a:p>
        </p:txBody>
      </p:sp>
      <p:sp>
        <p:nvSpPr>
          <p:cNvPr id="10" name="Content Placeholder 9"/>
          <p:cNvSpPr>
            <a:spLocks noGrp="1"/>
          </p:cNvSpPr>
          <p:nvPr>
            <p:ph idx="17"/>
          </p:nvPr>
        </p:nvSpPr>
        <p:spPr>
          <a:xfrm>
            <a:off x="3962400" y="5715000"/>
            <a:ext cx="5105400" cy="669386"/>
          </a:xfrm>
        </p:spPr>
        <p:txBody>
          <a:bodyPr/>
          <a:lstStyle/>
          <a:p>
            <a:pPr marL="292608" indent="-292608">
              <a:buFont typeface="Arial" panose="020B0604020202020204" pitchFamily="34" charset="0"/>
              <a:buChar char="•"/>
            </a:pPr>
            <a:r>
              <a:rPr lang="en-US" altLang="en-US" sz="2000" dirty="0"/>
              <a:t>Mechanical energy is dissipated by friction into thermal energy.  Total energy is constant.</a:t>
            </a:r>
          </a:p>
        </p:txBody>
      </p:sp>
    </p:spTree>
    <p:extLst>
      <p:ext uri="{BB962C8B-B14F-4D97-AF65-F5344CB8AC3E}">
        <p14:creationId xmlns:p14="http://schemas.microsoft.com/office/powerpoint/2010/main" val="4278090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055"/>
            <a:ext cx="8229600" cy="1079945"/>
          </a:xfrm>
        </p:spPr>
        <p:txBody>
          <a:bodyPr/>
          <a:lstStyle/>
          <a:p>
            <a:r>
              <a:rPr lang="en-US" altLang="en-US" b="1" dirty="0">
                <a:ea typeface="ＭＳ Ｐゴシック" pitchFamily="34" charset="-128"/>
              </a:rPr>
              <a:t>Motion Under a Conservative Central Force</a:t>
            </a:r>
            <a:endParaRPr lang="en-US" b="1" dirty="0"/>
          </a:p>
        </p:txBody>
      </p:sp>
      <p:pic>
        <p:nvPicPr>
          <p:cNvPr id="18" name="Picture 17" descr="For particle moving under earth's gravity from P0 to P, r is the deistance from the particle to the center of the earth, and phi is the angle between the particle's velocity and the radial line between earth and the partic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371600"/>
            <a:ext cx="2098479" cy="2435735"/>
          </a:xfrm>
          <a:prstGeom prst="rect">
            <a:avLst/>
          </a:prstGeom>
        </p:spPr>
      </p:pic>
      <p:pic>
        <p:nvPicPr>
          <p:cNvPr id="19" name="Picture 18" descr="v_max occurs at the minimum distance from the earth r_min, while v_min occurs at the maximum distance from the earth r_max"/>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08855"/>
            <a:ext cx="2404508" cy="2491945"/>
          </a:xfrm>
          <a:prstGeom prst="rect">
            <a:avLst/>
          </a:prstGeom>
        </p:spPr>
      </p:pic>
      <p:sp>
        <p:nvSpPr>
          <p:cNvPr id="3" name="Content Placeholder 2"/>
          <p:cNvSpPr>
            <a:spLocks noGrp="1"/>
          </p:cNvSpPr>
          <p:nvPr>
            <p:ph idx="1"/>
          </p:nvPr>
        </p:nvSpPr>
        <p:spPr>
          <a:xfrm>
            <a:off x="3467511" y="1229751"/>
            <a:ext cx="5219289" cy="980049"/>
          </a:xfrm>
        </p:spPr>
        <p:txBody>
          <a:bodyPr/>
          <a:lstStyle/>
          <a:p>
            <a:pPr marL="292608" indent="-292608">
              <a:buFont typeface="Arial" panose="020B0604020202020204" pitchFamily="34" charset="0"/>
              <a:buChar char="•"/>
            </a:pPr>
            <a:r>
              <a:rPr lang="en-US" altLang="en-US" sz="2000" dirty="0"/>
              <a:t>When a particle moves under a conservative central force, both the principle of conservation of angular momentum</a:t>
            </a:r>
            <a:endParaRPr lang="en-US" sz="2000" dirty="0"/>
          </a:p>
        </p:txBody>
      </p:sp>
      <p:graphicFrame>
        <p:nvGraphicFramePr>
          <p:cNvPr id="14" name="Object 2"/>
          <p:cNvGraphicFramePr>
            <a:graphicFrameLocks noChangeAspect="1"/>
          </p:cNvGraphicFramePr>
          <p:nvPr>
            <p:extLst>
              <p:ext uri="{D42A27DB-BD31-4B8C-83A1-F6EECF244321}">
                <p14:modId xmlns:p14="http://schemas.microsoft.com/office/powerpoint/2010/main" val="234343516"/>
              </p:ext>
            </p:extLst>
          </p:nvPr>
        </p:nvGraphicFramePr>
        <p:xfrm>
          <a:off x="4105275" y="2314222"/>
          <a:ext cx="2451100" cy="330200"/>
        </p:xfrm>
        <a:graphic>
          <a:graphicData uri="http://schemas.openxmlformats.org/presentationml/2006/ole">
            <mc:AlternateContent xmlns:mc="http://schemas.openxmlformats.org/markup-compatibility/2006">
              <mc:Choice xmlns:v="urn:schemas-microsoft-com:vml" Requires="v">
                <p:oleObj spid="_x0000_s185466" name="Equation" r:id="rId5" imgW="2451100" imgH="330200" progId="Equation.3">
                  <p:embed/>
                </p:oleObj>
              </mc:Choice>
              <mc:Fallback>
                <p:oleObj name="Equation" r:id="rId5" imgW="24511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5275" y="2314222"/>
                        <a:ext cx="24511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812823" y="2704016"/>
            <a:ext cx="5102577" cy="377851"/>
          </a:xfrm>
        </p:spPr>
        <p:txBody>
          <a:bodyPr/>
          <a:lstStyle/>
          <a:p>
            <a:r>
              <a:rPr lang="en-US" altLang="en-US" sz="2000" dirty="0"/>
              <a:t>and the principle of conservation of energy </a:t>
            </a:r>
            <a:endParaRPr lang="en-US" sz="2000" dirty="0"/>
          </a:p>
        </p:txBody>
      </p:sp>
      <p:graphicFrame>
        <p:nvGraphicFramePr>
          <p:cNvPr id="15" name="Object 3"/>
          <p:cNvGraphicFramePr>
            <a:graphicFrameLocks noChangeAspect="1"/>
          </p:cNvGraphicFramePr>
          <p:nvPr>
            <p:extLst>
              <p:ext uri="{D42A27DB-BD31-4B8C-83A1-F6EECF244321}">
                <p14:modId xmlns:p14="http://schemas.microsoft.com/office/powerpoint/2010/main" val="3562092069"/>
              </p:ext>
            </p:extLst>
          </p:nvPr>
        </p:nvGraphicFramePr>
        <p:xfrm>
          <a:off x="4029941" y="3187315"/>
          <a:ext cx="2874818" cy="969818"/>
        </p:xfrm>
        <a:graphic>
          <a:graphicData uri="http://schemas.openxmlformats.org/presentationml/2006/ole">
            <mc:AlternateContent xmlns:mc="http://schemas.openxmlformats.org/markup-compatibility/2006">
              <mc:Choice xmlns:v="urn:schemas-microsoft-com:vml" Requires="v">
                <p:oleObj spid="_x0000_s185467" name="Equation" r:id="rId7" imgW="3162300" imgH="1066800" progId="Equation.3">
                  <p:embed/>
                </p:oleObj>
              </mc:Choice>
              <mc:Fallback>
                <p:oleObj name="Equation" r:id="rId7" imgW="3162300" imgH="1066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9941" y="3187315"/>
                        <a:ext cx="2874818" cy="969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897298" y="4270349"/>
            <a:ext cx="1970102" cy="377851"/>
          </a:xfrm>
        </p:spPr>
        <p:txBody>
          <a:bodyPr/>
          <a:lstStyle/>
          <a:p>
            <a:r>
              <a:rPr lang="en-US" altLang="en-US" sz="2000" dirty="0"/>
              <a:t>may be applied.</a:t>
            </a:r>
            <a:endParaRPr lang="en-US" sz="2000" dirty="0"/>
          </a:p>
        </p:txBody>
      </p:sp>
      <p:sp>
        <p:nvSpPr>
          <p:cNvPr id="8" name="Content Placeholder 7"/>
          <p:cNvSpPr>
            <a:spLocks noGrp="1"/>
          </p:cNvSpPr>
          <p:nvPr>
            <p:ph idx="15"/>
          </p:nvPr>
        </p:nvSpPr>
        <p:spPr>
          <a:xfrm>
            <a:off x="3467512" y="4724400"/>
            <a:ext cx="5219288" cy="377851"/>
          </a:xfrm>
        </p:spPr>
        <p:txBody>
          <a:bodyPr/>
          <a:lstStyle/>
          <a:p>
            <a:pPr marL="292608" indent="-292608">
              <a:buFont typeface="Arial" panose="020B0604020202020204" pitchFamily="34" charset="0"/>
              <a:buChar char="•"/>
            </a:pPr>
            <a:r>
              <a:rPr lang="en-US" altLang="en-US" sz="2000" dirty="0"/>
              <a:t>Given </a:t>
            </a:r>
            <a:r>
              <a:rPr lang="en-US" altLang="en-US" sz="2000" i="1" dirty="0"/>
              <a:t>r</a:t>
            </a:r>
            <a:r>
              <a:rPr lang="en-US" altLang="en-US" sz="2000" dirty="0"/>
              <a:t>, the equations may be solved for</a:t>
            </a:r>
            <a:endParaRPr lang="en-US" sz="2000" dirty="0"/>
          </a:p>
        </p:txBody>
      </p:sp>
      <p:graphicFrame>
        <p:nvGraphicFramePr>
          <p:cNvPr id="16" name="Object 15"/>
          <p:cNvGraphicFramePr>
            <a:graphicFrameLocks noChangeAspect="1"/>
          </p:cNvGraphicFramePr>
          <p:nvPr>
            <p:extLst>
              <p:ext uri="{D42A27DB-BD31-4B8C-83A1-F6EECF244321}">
                <p14:modId xmlns:p14="http://schemas.microsoft.com/office/powerpoint/2010/main" val="907734124"/>
              </p:ext>
            </p:extLst>
          </p:nvPr>
        </p:nvGraphicFramePr>
        <p:xfrm>
          <a:off x="8014503" y="4800600"/>
          <a:ext cx="879500" cy="327256"/>
        </p:xfrm>
        <a:graphic>
          <a:graphicData uri="http://schemas.openxmlformats.org/presentationml/2006/ole">
            <mc:AlternateContent xmlns:mc="http://schemas.openxmlformats.org/markup-compatibility/2006">
              <mc:Choice xmlns:v="urn:schemas-microsoft-com:vml" Requires="v">
                <p:oleObj spid="_x0000_s185468" name="Equation" r:id="rId9" imgW="545760" imgH="203040" progId="Equation.DSMT4">
                  <p:embed/>
                </p:oleObj>
              </mc:Choice>
              <mc:Fallback>
                <p:oleObj name="Equation" r:id="rId9" imgW="545760" imgH="203040" progId="Equation.DSMT4">
                  <p:embed/>
                  <p:pic>
                    <p:nvPicPr>
                      <p:cNvPr id="0" name=""/>
                      <p:cNvPicPr/>
                      <p:nvPr/>
                    </p:nvPicPr>
                    <p:blipFill>
                      <a:blip r:embed="rId10"/>
                      <a:stretch>
                        <a:fillRect/>
                      </a:stretch>
                    </p:blipFill>
                    <p:spPr>
                      <a:xfrm>
                        <a:off x="8014503" y="4800600"/>
                        <a:ext cx="879500" cy="327256"/>
                      </a:xfrm>
                      <a:prstGeom prst="rect">
                        <a:avLst/>
                      </a:prstGeom>
                    </p:spPr>
                  </p:pic>
                </p:oleObj>
              </mc:Fallback>
            </mc:AlternateContent>
          </a:graphicData>
        </a:graphic>
      </p:graphicFrame>
      <p:sp>
        <p:nvSpPr>
          <p:cNvPr id="9" name="Content Placeholder 8"/>
          <p:cNvSpPr>
            <a:spLocks noGrp="1"/>
          </p:cNvSpPr>
          <p:nvPr>
            <p:ph idx="16"/>
          </p:nvPr>
        </p:nvSpPr>
        <p:spPr>
          <a:xfrm>
            <a:off x="3467511" y="5314650"/>
            <a:ext cx="3437247" cy="343501"/>
          </a:xfrm>
        </p:spPr>
        <p:txBody>
          <a:bodyPr/>
          <a:lstStyle/>
          <a:p>
            <a:pPr marL="292608" indent="-292608">
              <a:buFont typeface="Arial" panose="020B0604020202020204" pitchFamily="34" charset="0"/>
              <a:buChar char="•"/>
            </a:pPr>
            <a:r>
              <a:rPr lang="en-US" altLang="en-US" sz="2000" dirty="0"/>
              <a:t>At minimum and maximum</a:t>
            </a:r>
            <a:endParaRPr lang="en-US" sz="2000" dirty="0"/>
          </a:p>
        </p:txBody>
      </p:sp>
      <p:graphicFrame>
        <p:nvGraphicFramePr>
          <p:cNvPr id="17" name="Object 16"/>
          <p:cNvGraphicFramePr>
            <a:graphicFrameLocks noChangeAspect="1"/>
          </p:cNvGraphicFramePr>
          <p:nvPr>
            <p:extLst>
              <p:ext uri="{D42A27DB-BD31-4B8C-83A1-F6EECF244321}">
                <p14:modId xmlns:p14="http://schemas.microsoft.com/office/powerpoint/2010/main" val="161160684"/>
              </p:ext>
            </p:extLst>
          </p:nvPr>
        </p:nvGraphicFramePr>
        <p:xfrm>
          <a:off x="6748109" y="5306483"/>
          <a:ext cx="1001713" cy="368300"/>
        </p:xfrm>
        <a:graphic>
          <a:graphicData uri="http://schemas.openxmlformats.org/presentationml/2006/ole">
            <mc:AlternateContent xmlns:mc="http://schemas.openxmlformats.org/markup-compatibility/2006">
              <mc:Choice xmlns:v="urn:schemas-microsoft-com:vml" Requires="v">
                <p:oleObj spid="_x0000_s185469" name="Equation" r:id="rId11" imgW="622080" imgH="228600" progId="Equation.DSMT4">
                  <p:embed/>
                </p:oleObj>
              </mc:Choice>
              <mc:Fallback>
                <p:oleObj name="Equation" r:id="rId11" imgW="622080" imgH="228600" progId="Equation.DSMT4">
                  <p:embed/>
                  <p:pic>
                    <p:nvPicPr>
                      <p:cNvPr id="0" name=""/>
                      <p:cNvPicPr/>
                      <p:nvPr/>
                    </p:nvPicPr>
                    <p:blipFill>
                      <a:blip r:embed="rId12"/>
                      <a:stretch>
                        <a:fillRect/>
                      </a:stretch>
                    </p:blipFill>
                    <p:spPr>
                      <a:xfrm>
                        <a:off x="6748109" y="5306483"/>
                        <a:ext cx="1001713" cy="368300"/>
                      </a:xfrm>
                      <a:prstGeom prst="rect">
                        <a:avLst/>
                      </a:prstGeom>
                    </p:spPr>
                  </p:pic>
                </p:oleObj>
              </mc:Fallback>
            </mc:AlternateContent>
          </a:graphicData>
        </a:graphic>
      </p:graphicFrame>
      <p:sp>
        <p:nvSpPr>
          <p:cNvPr id="10" name="Content Placeholder 9"/>
          <p:cNvSpPr>
            <a:spLocks noGrp="1"/>
          </p:cNvSpPr>
          <p:nvPr>
            <p:ph idx="17"/>
          </p:nvPr>
        </p:nvSpPr>
        <p:spPr>
          <a:xfrm>
            <a:off x="7692122" y="5303282"/>
            <a:ext cx="1223278" cy="377851"/>
          </a:xfrm>
        </p:spPr>
        <p:txBody>
          <a:bodyPr/>
          <a:lstStyle/>
          <a:p>
            <a:r>
              <a:rPr lang="en-US" altLang="en-US" sz="2000" dirty="0"/>
              <a:t>Given the</a:t>
            </a:r>
            <a:endParaRPr lang="en-US" sz="2000" dirty="0"/>
          </a:p>
        </p:txBody>
      </p:sp>
      <p:sp>
        <p:nvSpPr>
          <p:cNvPr id="11" name="Content Placeholder 10"/>
          <p:cNvSpPr>
            <a:spLocks noGrp="1"/>
          </p:cNvSpPr>
          <p:nvPr>
            <p:ph idx="18"/>
          </p:nvPr>
        </p:nvSpPr>
        <p:spPr>
          <a:xfrm>
            <a:off x="3755197" y="5715000"/>
            <a:ext cx="5160203" cy="736325"/>
          </a:xfrm>
        </p:spPr>
        <p:txBody>
          <a:bodyPr/>
          <a:lstStyle/>
          <a:p>
            <a:r>
              <a:rPr lang="en-US" altLang="en-US" sz="2000" dirty="0"/>
              <a:t>launch conditions, the equations may be solved for </a:t>
            </a:r>
            <a:r>
              <a:rPr lang="en-US" altLang="en-US" sz="2000" i="1" dirty="0" err="1"/>
              <a:t>r</a:t>
            </a:r>
            <a:r>
              <a:rPr lang="en-US" altLang="en-US" sz="2000" i="1" baseline="-25000" dirty="0" err="1"/>
              <a:t>min</a:t>
            </a:r>
            <a:r>
              <a:rPr lang="en-US" altLang="en-US" sz="2000" i="1" dirty="0"/>
              <a:t>, </a:t>
            </a:r>
            <a:r>
              <a:rPr lang="en-US" altLang="en-US" sz="2000" i="1" dirty="0" err="1"/>
              <a:t>r</a:t>
            </a:r>
            <a:r>
              <a:rPr lang="en-US" altLang="en-US" sz="2000" i="1" baseline="-25000" dirty="0" err="1"/>
              <a:t>max</a:t>
            </a:r>
            <a:r>
              <a:rPr lang="en-US" altLang="en-US" sz="2000" i="1" dirty="0"/>
              <a:t>, </a:t>
            </a:r>
            <a:r>
              <a:rPr lang="en-US" altLang="en-US" sz="2000" i="1" dirty="0" err="1"/>
              <a:t>v</a:t>
            </a:r>
            <a:r>
              <a:rPr lang="en-US" altLang="en-US" sz="2000" i="1" baseline="-25000" dirty="0" err="1"/>
              <a:t>min</a:t>
            </a:r>
            <a:r>
              <a:rPr lang="en-US" altLang="en-US" sz="2000" dirty="0"/>
              <a:t>, and </a:t>
            </a:r>
            <a:r>
              <a:rPr lang="en-US" altLang="en-US" sz="2000" i="1" dirty="0" err="1"/>
              <a:t>v</a:t>
            </a:r>
            <a:r>
              <a:rPr lang="en-US" altLang="en-US" sz="2000" i="1" baseline="-25000" dirty="0" err="1"/>
              <a:t>max</a:t>
            </a:r>
            <a:r>
              <a:rPr lang="en-US" altLang="en-US" sz="2000" dirty="0"/>
              <a:t>.</a:t>
            </a:r>
          </a:p>
        </p:txBody>
      </p:sp>
    </p:spTree>
    <p:extLst>
      <p:ext uri="{BB962C8B-B14F-4D97-AF65-F5344CB8AC3E}">
        <p14:creationId xmlns:p14="http://schemas.microsoft.com/office/powerpoint/2010/main" val="378836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b="1" dirty="0">
                <a:ea typeface="ＭＳ Ｐゴシック" pitchFamily="34" charset="-128"/>
              </a:rPr>
              <a:t>Sample Problem 13.8 </a:t>
            </a:r>
            <a:r>
              <a:rPr lang="en-US" altLang="en-US" sz="1000" dirty="0">
                <a:ea typeface="ＭＳ Ｐゴシック" pitchFamily="34" charset="-128"/>
              </a:rPr>
              <a:t>1</a:t>
            </a:r>
            <a:endParaRPr lang="en-US" sz="1000" dirty="0"/>
          </a:p>
        </p:txBody>
      </p:sp>
      <p:pic>
        <p:nvPicPr>
          <p:cNvPr id="11" name="Picture 3" descr="msotw9_temp0"/>
          <p:cNvPicPr>
            <a:picLocks noChangeAspect="1" noChangeArrowheads="1"/>
          </p:cNvPicPr>
          <p:nvPr/>
        </p:nvPicPr>
        <p:blipFill>
          <a:blip r:embed="rId2"/>
          <a:stretch>
            <a:fillRect/>
          </a:stretch>
        </p:blipFill>
        <p:spPr bwMode="auto">
          <a:xfrm>
            <a:off x="546100" y="1213955"/>
            <a:ext cx="2813050" cy="216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6"/>
          <p:cNvSpPr txBox="1">
            <a:spLocks noChangeArrowheads="1"/>
          </p:cNvSpPr>
          <p:nvPr/>
        </p:nvSpPr>
        <p:spPr bwMode="auto">
          <a:xfrm>
            <a:off x="307975" y="3765550"/>
            <a:ext cx="42037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10 kg collar slides without friction along a vertical rod as shown.  The spring attached to the collar has an undeflected length of 100 mm and a constant of 200 N/m.</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If the collar is released from rest at position 1, determine its velocity after it has moved 150 mm to position 2.</a:t>
            </a:r>
          </a:p>
        </p:txBody>
      </p:sp>
      <p:sp>
        <p:nvSpPr>
          <p:cNvPr id="13" name="Text Box 7"/>
          <p:cNvSpPr txBox="1">
            <a:spLocks noChangeArrowheads="1"/>
          </p:cNvSpPr>
          <p:nvPr/>
        </p:nvSpPr>
        <p:spPr bwMode="auto">
          <a:xfrm>
            <a:off x="4370388" y="1139825"/>
            <a:ext cx="46767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principle of conservation of energy between positions 1 and 2.</a:t>
            </a:r>
          </a:p>
        </p:txBody>
      </p:sp>
      <p:sp>
        <p:nvSpPr>
          <p:cNvPr id="15" name="Text Box 8"/>
          <p:cNvSpPr txBox="1">
            <a:spLocks noChangeArrowheads="1"/>
          </p:cNvSpPr>
          <p:nvPr/>
        </p:nvSpPr>
        <p:spPr bwMode="auto">
          <a:xfrm>
            <a:off x="4370388" y="2393950"/>
            <a:ext cx="460533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elastic and gravitational potential energies at 1 and 2 are evaluated from the given information.  The initial kinetic energy is zero.</a:t>
            </a:r>
          </a:p>
        </p:txBody>
      </p:sp>
      <p:sp>
        <p:nvSpPr>
          <p:cNvPr id="16" name="Text Box 9"/>
          <p:cNvSpPr txBox="1">
            <a:spLocks noChangeArrowheads="1"/>
          </p:cNvSpPr>
          <p:nvPr/>
        </p:nvSpPr>
        <p:spPr bwMode="auto">
          <a:xfrm>
            <a:off x="4370388" y="3800475"/>
            <a:ext cx="45354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for the kinetic energy and velocity at 2.</a:t>
            </a:r>
          </a:p>
        </p:txBody>
      </p:sp>
    </p:spTree>
    <p:extLst>
      <p:ext uri="{BB962C8B-B14F-4D97-AF65-F5344CB8AC3E}">
        <p14:creationId xmlns:p14="http://schemas.microsoft.com/office/powerpoint/2010/main" val="3306876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P spid="16"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Sample Problem 13.8 </a:t>
            </a:r>
            <a:r>
              <a:rPr lang="en-US" altLang="en-US" sz="1000" dirty="0">
                <a:ea typeface="ＭＳ Ｐゴシック" pitchFamily="34" charset="-128"/>
              </a:rPr>
              <a:t>2</a:t>
            </a:r>
            <a:endParaRPr lang="en-US" sz="1000" dirty="0"/>
          </a:p>
        </p:txBody>
      </p:sp>
      <p:pic>
        <p:nvPicPr>
          <p:cNvPr id="15" name="Picture 1028" descr="msotw9_temp0"/>
          <p:cNvPicPr>
            <a:picLocks noChangeAspect="1" noChangeArrowheads="1"/>
          </p:cNvPicPr>
          <p:nvPr/>
        </p:nvPicPr>
        <p:blipFill>
          <a:blip r:embed="rId2"/>
          <a:stretch>
            <a:fillRect/>
          </a:stretch>
        </p:blipFill>
        <p:spPr bwMode="auto">
          <a:xfrm>
            <a:off x="388938" y="1296988"/>
            <a:ext cx="2598738"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29" descr="msotw9_temp0"/>
          <p:cNvPicPr>
            <a:picLocks noChangeAspect="1" noChangeArrowheads="1"/>
          </p:cNvPicPr>
          <p:nvPr/>
        </p:nvPicPr>
        <p:blipFill>
          <a:blip r:embed="rId3"/>
          <a:stretch>
            <a:fillRect/>
          </a:stretch>
        </p:blipFill>
        <p:spPr bwMode="auto">
          <a:xfrm>
            <a:off x="500063" y="3709988"/>
            <a:ext cx="241300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030"/>
          <p:cNvSpPr txBox="1">
            <a:spLocks noChangeArrowheads="1"/>
          </p:cNvSpPr>
          <p:nvPr/>
        </p:nvSpPr>
        <p:spPr bwMode="auto">
          <a:xfrm>
            <a:off x="3230563" y="938213"/>
            <a:ext cx="59118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1800" b="1" dirty="0">
                <a:solidFill>
                  <a:srgbClr val="C00000"/>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2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principle of conservation of energy between positions 1 and 2.</a:t>
            </a:r>
          </a:p>
        </p:txBody>
      </p:sp>
      <p:sp>
        <p:nvSpPr>
          <p:cNvPr id="18" name="Text Box 1031"/>
          <p:cNvSpPr txBox="1">
            <a:spLocks noChangeArrowheads="1"/>
          </p:cNvSpPr>
          <p:nvPr/>
        </p:nvSpPr>
        <p:spPr bwMode="auto">
          <a:xfrm>
            <a:off x="3541713" y="2028826"/>
            <a:ext cx="1458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Position 1:</a:t>
            </a:r>
          </a:p>
        </p:txBody>
      </p:sp>
      <p:sp>
        <p:nvSpPr>
          <p:cNvPr id="19" name="Text Box 1033"/>
          <p:cNvSpPr txBox="1">
            <a:spLocks noChangeArrowheads="1"/>
          </p:cNvSpPr>
          <p:nvPr/>
        </p:nvSpPr>
        <p:spPr bwMode="auto">
          <a:xfrm>
            <a:off x="3541713" y="3195639"/>
            <a:ext cx="1317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Position 2:</a:t>
            </a:r>
          </a:p>
        </p:txBody>
      </p:sp>
      <p:sp>
        <p:nvSpPr>
          <p:cNvPr id="20" name="Text Box 1035"/>
          <p:cNvSpPr txBox="1">
            <a:spLocks noChangeArrowheads="1"/>
          </p:cNvSpPr>
          <p:nvPr/>
        </p:nvSpPr>
        <p:spPr bwMode="auto">
          <a:xfrm>
            <a:off x="3541713" y="4908552"/>
            <a:ext cx="247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Conservation of Energy:</a:t>
            </a:r>
          </a:p>
        </p:txBody>
      </p:sp>
      <p:pic>
        <p:nvPicPr>
          <p:cNvPr id="21" name="Picture 20" descr="Picture6.png"/>
          <p:cNvPicPr>
            <a:picLocks noChangeAspect="1"/>
          </p:cNvPicPr>
          <p:nvPr/>
        </p:nvPicPr>
        <p:blipFill>
          <a:blip r:embed="rId4"/>
          <a:stretch>
            <a:fillRect/>
          </a:stretch>
        </p:blipFill>
        <p:spPr>
          <a:xfrm>
            <a:off x="4643038" y="2046774"/>
            <a:ext cx="4163224" cy="1011852"/>
          </a:xfrm>
          <a:prstGeom prst="rect">
            <a:avLst/>
          </a:prstGeom>
        </p:spPr>
      </p:pic>
      <p:pic>
        <p:nvPicPr>
          <p:cNvPr id="22" name="Picture 21" descr="Picture6.png"/>
          <p:cNvPicPr>
            <a:picLocks noChangeAspect="1"/>
          </p:cNvPicPr>
          <p:nvPr/>
        </p:nvPicPr>
        <p:blipFill>
          <a:blip r:embed="rId5"/>
          <a:stretch>
            <a:fillRect/>
          </a:stretch>
        </p:blipFill>
        <p:spPr>
          <a:xfrm>
            <a:off x="4626836" y="3209606"/>
            <a:ext cx="4279039" cy="1505588"/>
          </a:xfrm>
          <a:prstGeom prst="rect">
            <a:avLst/>
          </a:prstGeom>
        </p:spPr>
      </p:pic>
      <p:pic>
        <p:nvPicPr>
          <p:cNvPr id="23" name="Picture 22" descr="Picture6.png"/>
          <p:cNvPicPr>
            <a:picLocks noChangeAspect="1"/>
          </p:cNvPicPr>
          <p:nvPr/>
        </p:nvPicPr>
        <p:blipFill>
          <a:blip r:embed="rId6"/>
          <a:stretch>
            <a:fillRect/>
          </a:stretch>
        </p:blipFill>
        <p:spPr>
          <a:xfrm>
            <a:off x="4619757" y="5283740"/>
            <a:ext cx="3200136" cy="786319"/>
          </a:xfrm>
          <a:prstGeom prst="rect">
            <a:avLst/>
          </a:prstGeom>
        </p:spPr>
      </p:pic>
      <p:pic>
        <p:nvPicPr>
          <p:cNvPr id="24" name="Picture 23" descr="Picture6.png"/>
          <p:cNvPicPr>
            <a:picLocks noChangeAspect="1"/>
          </p:cNvPicPr>
          <p:nvPr/>
        </p:nvPicPr>
        <p:blipFill>
          <a:blip r:embed="rId7"/>
          <a:stretch>
            <a:fillRect/>
          </a:stretch>
        </p:blipFill>
        <p:spPr>
          <a:xfrm>
            <a:off x="7443356" y="6056392"/>
            <a:ext cx="1700644" cy="384016"/>
          </a:xfrm>
          <a:prstGeom prst="rect">
            <a:avLst/>
          </a:prstGeom>
        </p:spPr>
      </p:pic>
    </p:spTree>
    <p:extLst>
      <p:ext uri="{BB962C8B-B14F-4D97-AF65-F5344CB8AC3E}">
        <p14:creationId xmlns:p14="http://schemas.microsoft.com/office/powerpoint/2010/main" val="148090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Sample Problem 13.8 </a:t>
            </a:r>
            <a:r>
              <a:rPr lang="en-US" altLang="en-US" sz="1000" dirty="0">
                <a:ea typeface="ＭＳ Ｐゴシック" pitchFamily="34" charset="-128"/>
              </a:rPr>
              <a:t>3</a:t>
            </a:r>
            <a:endParaRPr lang="en-US" sz="1000" dirty="0"/>
          </a:p>
        </p:txBody>
      </p:sp>
      <p:pic>
        <p:nvPicPr>
          <p:cNvPr id="5" name="Picture 3" descr="msotw9_temp0"/>
          <p:cNvPicPr>
            <a:picLocks noChangeAspect="1" noChangeArrowheads="1"/>
          </p:cNvPicPr>
          <p:nvPr/>
        </p:nvPicPr>
        <p:blipFill>
          <a:blip r:embed="rId2"/>
          <a:stretch>
            <a:fillRect/>
          </a:stretch>
        </p:blipFill>
        <p:spPr bwMode="auto">
          <a:xfrm>
            <a:off x="546100" y="1213955"/>
            <a:ext cx="2813050" cy="216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
          <p:cNvSpPr txBox="1">
            <a:spLocks noChangeArrowheads="1"/>
          </p:cNvSpPr>
          <p:nvPr/>
        </p:nvSpPr>
        <p:spPr bwMode="auto">
          <a:xfrm>
            <a:off x="4370388" y="1139825"/>
            <a:ext cx="4676775"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lvl="0" indent="0" eaLnBrk="1" hangingPunct="1">
              <a:spcBef>
                <a:spcPct val="50000"/>
              </a:spcBef>
            </a:pPr>
            <a:r>
              <a:rPr lang="en-US" altLang="en-US" b="1" dirty="0">
                <a:solidFill>
                  <a:srgbClr val="C00000"/>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If you had not included the spring in your</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system, you would have needed to treat it as an external force; therefore, you would have needed to determine the work. </a:t>
            </a:r>
          </a:p>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Similarly, if there was friction acting on the collar, you would have needed to use the more general work–energy principle to solve this problem. It turns out that the work done by friction is not very easy to calculate because the normal force depends on the spring force.</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Tree>
    <p:extLst>
      <p:ext uri="{BB962C8B-B14F-4D97-AF65-F5344CB8AC3E}">
        <p14:creationId xmlns:p14="http://schemas.microsoft.com/office/powerpoint/2010/main" val="165948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b="1" dirty="0">
                <a:ea typeface="ＭＳ Ｐゴシック" pitchFamily="34" charset="-128"/>
              </a:rPr>
              <a:t>Sample Problem 13.10 </a:t>
            </a:r>
            <a:r>
              <a:rPr lang="en-US" altLang="en-US" sz="1000" dirty="0">
                <a:ea typeface="ＭＳ Ｐゴシック" pitchFamily="34" charset="-128"/>
              </a:rPr>
              <a:t>1</a:t>
            </a:r>
            <a:endParaRPr lang="en-US" sz="10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38200"/>
            <a:ext cx="3271913" cy="2362200"/>
          </a:xfrm>
          <a:prstGeom prst="rect">
            <a:avLst/>
          </a:prstGeom>
        </p:spPr>
      </p:pic>
      <p:sp>
        <p:nvSpPr>
          <p:cNvPr id="7" name="Content Placeholder 6"/>
          <p:cNvSpPr>
            <a:spLocks noGrp="1"/>
          </p:cNvSpPr>
          <p:nvPr>
            <p:ph idx="14"/>
          </p:nvPr>
        </p:nvSpPr>
        <p:spPr>
          <a:xfrm>
            <a:off x="228600" y="3267845"/>
            <a:ext cx="4648200" cy="1304445"/>
          </a:xfrm>
        </p:spPr>
        <p:txBody>
          <a:bodyPr/>
          <a:lstStyle/>
          <a:p>
            <a:r>
              <a:rPr lang="en-US" altLang="en-US" sz="2000" dirty="0"/>
              <a:t>The 250-g pellet is pushed against the spring at </a:t>
            </a:r>
            <a:r>
              <a:rPr lang="en-US" altLang="en-US" sz="2000" i="1" dirty="0"/>
              <a:t>A </a:t>
            </a:r>
            <a:r>
              <a:rPr lang="en-US" altLang="en-US" sz="2000" dirty="0"/>
              <a:t>and released from rest.  It moves along a 1.2 m rough horizontal section, then into a smooth 600 mm-radius</a:t>
            </a:r>
            <a:endParaRPr lang="en-US" sz="2000" dirty="0"/>
          </a:p>
        </p:txBody>
      </p:sp>
      <p:sp>
        <p:nvSpPr>
          <p:cNvPr id="8" name="Content Placeholder 7"/>
          <p:cNvSpPr>
            <a:spLocks noGrp="1"/>
          </p:cNvSpPr>
          <p:nvPr>
            <p:ph idx="15"/>
          </p:nvPr>
        </p:nvSpPr>
        <p:spPr>
          <a:xfrm>
            <a:off x="228600" y="4549422"/>
            <a:ext cx="3810000" cy="377851"/>
          </a:xfrm>
        </p:spPr>
        <p:txBody>
          <a:bodyPr/>
          <a:lstStyle/>
          <a:p>
            <a:r>
              <a:rPr lang="en-US" altLang="en-US" sz="2000" dirty="0"/>
              <a:t>vertical loop. On the rough surface,</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3388083960"/>
              </p:ext>
            </p:extLst>
          </p:nvPr>
        </p:nvGraphicFramePr>
        <p:xfrm>
          <a:off x="3945432" y="4537433"/>
          <a:ext cx="382480" cy="404979"/>
        </p:xfrm>
        <a:graphic>
          <a:graphicData uri="http://schemas.openxmlformats.org/presentationml/2006/ole">
            <mc:AlternateContent xmlns:mc="http://schemas.openxmlformats.org/markup-compatibility/2006">
              <mc:Choice xmlns:v="urn:schemas-microsoft-com:vml" Requires="v">
                <p:oleObj spid="_x0000_s120092" name="Equation" r:id="rId4" imgW="215640" imgH="228600" progId="Equation.DSMT4">
                  <p:embed/>
                </p:oleObj>
              </mc:Choice>
              <mc:Fallback>
                <p:oleObj name="Equation" r:id="rId4" imgW="215640" imgH="228600" progId="Equation.DSMT4">
                  <p:embed/>
                  <p:pic>
                    <p:nvPicPr>
                      <p:cNvPr id="0" name=""/>
                      <p:cNvPicPr/>
                      <p:nvPr/>
                    </p:nvPicPr>
                    <p:blipFill>
                      <a:blip r:embed="rId5"/>
                      <a:stretch>
                        <a:fillRect/>
                      </a:stretch>
                    </p:blipFill>
                    <p:spPr>
                      <a:xfrm>
                        <a:off x="3945432" y="4537433"/>
                        <a:ext cx="382480" cy="404979"/>
                      </a:xfrm>
                      <a:prstGeom prst="rect">
                        <a:avLst/>
                      </a:prstGeom>
                    </p:spPr>
                  </p:pic>
                </p:oleObj>
              </mc:Fallback>
            </mc:AlternateContent>
          </a:graphicData>
        </a:graphic>
      </p:graphicFrame>
      <p:sp>
        <p:nvSpPr>
          <p:cNvPr id="9" name="Content Placeholder 8"/>
          <p:cNvSpPr>
            <a:spLocks noGrp="1"/>
          </p:cNvSpPr>
          <p:nvPr>
            <p:ph idx="16"/>
          </p:nvPr>
        </p:nvSpPr>
        <p:spPr>
          <a:xfrm>
            <a:off x="228600" y="4898621"/>
            <a:ext cx="4114800" cy="1578379"/>
          </a:xfrm>
        </p:spPr>
        <p:txBody>
          <a:bodyPr/>
          <a:lstStyle/>
          <a:p>
            <a:r>
              <a:rPr lang="en-US" sz="2000" i="1" dirty="0"/>
              <a:t>is</a:t>
            </a:r>
            <a:r>
              <a:rPr lang="en-US" sz="2000" dirty="0"/>
              <a:t> 0.3, and the spring is initially compressed 75 mm. What is the minimum spring constant k for which the pellet remains in contact with the loop?</a:t>
            </a:r>
          </a:p>
        </p:txBody>
      </p:sp>
      <p:sp>
        <p:nvSpPr>
          <p:cNvPr id="3" name="Content Placeholder 2"/>
          <p:cNvSpPr>
            <a:spLocks noGrp="1"/>
          </p:cNvSpPr>
          <p:nvPr>
            <p:ph idx="1"/>
          </p:nvPr>
        </p:nvSpPr>
        <p:spPr>
          <a:xfrm>
            <a:off x="4648200" y="914400"/>
            <a:ext cx="4267200" cy="2310905"/>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Since there is friction along the rough patch from A to B, conservation of energy cannot be used. Instead, apply the more general work-energy principle. </a:t>
            </a:r>
          </a:p>
        </p:txBody>
      </p:sp>
      <p:sp>
        <p:nvSpPr>
          <p:cNvPr id="6" name="Content Placeholder 5"/>
          <p:cNvSpPr>
            <a:spLocks noGrp="1"/>
          </p:cNvSpPr>
          <p:nvPr>
            <p:ph idx="13"/>
          </p:nvPr>
        </p:nvSpPr>
        <p:spPr>
          <a:xfrm>
            <a:off x="4648200" y="3424161"/>
            <a:ext cx="4267200" cy="1909839"/>
          </a:xfrm>
        </p:spPr>
        <p:txBody>
          <a:bodyPr/>
          <a:lstStyle/>
          <a:p>
            <a:pPr marL="292608" indent="-292608">
              <a:buFont typeface="Arial" panose="020B0604020202020204" pitchFamily="34" charset="0"/>
              <a:buChar char="•"/>
            </a:pPr>
            <a:r>
              <a:rPr lang="en-US" altLang="en-US" sz="2000" dirty="0"/>
              <a:t>For </a:t>
            </a:r>
            <a:r>
              <a:rPr lang="en-US" sz="2000" dirty="0"/>
              <a:t>the pellet to remain in contact with the loop, the force </a:t>
            </a:r>
            <a:r>
              <a:rPr lang="en-US" sz="2000" b="1" dirty="0"/>
              <a:t>N </a:t>
            </a:r>
            <a:r>
              <a:rPr lang="en-US" sz="2000" dirty="0"/>
              <a:t>exerted on the pellet by the loop must be equal to or greater than zero. Therefore, you also need to use Newton’s second law. </a:t>
            </a:r>
            <a:endParaRPr lang="en-US" altLang="en-US" sz="2000" dirty="0"/>
          </a:p>
        </p:txBody>
      </p:sp>
    </p:spTree>
    <p:extLst>
      <p:ext uri="{BB962C8B-B14F-4D97-AF65-F5344CB8AC3E}">
        <p14:creationId xmlns:p14="http://schemas.microsoft.com/office/powerpoint/2010/main" val="2877450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Sample Problem 13.10 </a:t>
            </a:r>
            <a:r>
              <a:rPr lang="en-US" altLang="en-US" sz="1000" dirty="0">
                <a:ea typeface="ＭＳ Ｐゴシック" pitchFamily="34" charset="-128"/>
              </a:rPr>
              <a:t>2</a:t>
            </a:r>
            <a:endParaRPr lang="en-US" sz="10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05" y="914400"/>
            <a:ext cx="2701663" cy="1950499"/>
          </a:xfrm>
          <a:prstGeom prst="rect">
            <a:avLst/>
          </a:prstGeom>
        </p:spPr>
      </p:pic>
      <p:pic>
        <p:nvPicPr>
          <p:cNvPr id="15" name="Picture 14" descr="The kinetic diagram shows that at the top of the loop, the weight being equal to mass time the normal acceleratio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676" y="3157405"/>
            <a:ext cx="1016764" cy="1490795"/>
          </a:xfrm>
          <a:prstGeom prst="rect">
            <a:avLst/>
          </a:prstGeom>
        </p:spPr>
      </p:pic>
      <p:sp>
        <p:nvSpPr>
          <p:cNvPr id="3" name="Content Placeholder 2"/>
          <p:cNvSpPr>
            <a:spLocks noGrp="1"/>
          </p:cNvSpPr>
          <p:nvPr>
            <p:ph idx="1"/>
          </p:nvPr>
        </p:nvSpPr>
        <p:spPr>
          <a:xfrm>
            <a:off x="3048000" y="1112520"/>
            <a:ext cx="5867400" cy="1173480"/>
          </a:xfrm>
        </p:spPr>
        <p:txBody>
          <a:bodyPr/>
          <a:lstStyle/>
          <a:p>
            <a:pPr>
              <a:spcBef>
                <a:spcPct val="50000"/>
              </a:spcBef>
            </a:pPr>
            <a:r>
              <a:rPr lang="en-US" altLang="en-US" sz="1800" b="1" dirty="0">
                <a:solidFill>
                  <a:srgbClr val="C00000"/>
                </a:solidFill>
              </a:rPr>
              <a:t>Modeling and Analysis:</a:t>
            </a:r>
          </a:p>
          <a:p>
            <a:pPr marL="292608" indent="-292608">
              <a:buFontTx/>
              <a:buChar char="•"/>
            </a:pPr>
            <a:r>
              <a:rPr lang="en-US" altLang="en-US" sz="1800" dirty="0"/>
              <a:t>Setting the force exerted by the loop to zero, solve for the minimum velocity at </a:t>
            </a:r>
            <a:r>
              <a:rPr lang="en-US" altLang="en-US" sz="1800" i="1" dirty="0"/>
              <a:t>D</a:t>
            </a:r>
            <a:r>
              <a:rPr lang="en-US" altLang="en-US" sz="1800" dirty="0"/>
              <a:t>.</a:t>
            </a:r>
          </a:p>
        </p:txBody>
      </p:sp>
      <p:graphicFrame>
        <p:nvGraphicFramePr>
          <p:cNvPr id="10" name="Object 6"/>
          <p:cNvGraphicFramePr>
            <a:graphicFrameLocks noChangeAspect="1"/>
          </p:cNvGraphicFramePr>
          <p:nvPr>
            <p:extLst>
              <p:ext uri="{D42A27DB-BD31-4B8C-83A1-F6EECF244321}">
                <p14:modId xmlns:p14="http://schemas.microsoft.com/office/powerpoint/2010/main" val="1189075614"/>
              </p:ext>
            </p:extLst>
          </p:nvPr>
        </p:nvGraphicFramePr>
        <p:xfrm>
          <a:off x="3657600" y="2435578"/>
          <a:ext cx="1587500" cy="330200"/>
        </p:xfrm>
        <a:graphic>
          <a:graphicData uri="http://schemas.openxmlformats.org/presentationml/2006/ole">
            <mc:AlternateContent xmlns:mc="http://schemas.openxmlformats.org/markup-compatibility/2006">
              <mc:Choice xmlns:v="urn:schemas-microsoft-com:vml" Requires="v">
                <p:oleObj spid="_x0000_s187490" name="Equation" r:id="rId5" imgW="1587500" imgH="330200" progId="Equation.3">
                  <p:embed/>
                </p:oleObj>
              </mc:Choice>
              <mc:Fallback>
                <p:oleObj name="Equation" r:id="rId5" imgW="15875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2435578"/>
                        <a:ext cx="15875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2862676028"/>
              </p:ext>
            </p:extLst>
          </p:nvPr>
        </p:nvGraphicFramePr>
        <p:xfrm>
          <a:off x="5320766" y="2438400"/>
          <a:ext cx="3518434" cy="692151"/>
        </p:xfrm>
        <a:graphic>
          <a:graphicData uri="http://schemas.openxmlformats.org/presentationml/2006/ole">
            <mc:AlternateContent xmlns:mc="http://schemas.openxmlformats.org/markup-compatibility/2006">
              <mc:Choice xmlns:v="urn:schemas-microsoft-com:vml" Requires="v">
                <p:oleObj spid="_x0000_s187491" name="Equation" r:id="rId7" imgW="2323800" imgH="457200" progId="Equation.DSMT4">
                  <p:embed/>
                </p:oleObj>
              </mc:Choice>
              <mc:Fallback>
                <p:oleObj name="Equation" r:id="rId7" imgW="2323800" imgH="457200" progId="Equation.DSMT4">
                  <p:embed/>
                  <p:pic>
                    <p:nvPicPr>
                      <p:cNvPr id="0" name=""/>
                      <p:cNvPicPr>
                        <a:picLocks noChangeAspect="1" noChangeArrowheads="1"/>
                      </p:cNvPicPr>
                      <p:nvPr/>
                    </p:nvPicPr>
                    <p:blipFill>
                      <a:blip r:embed="rId8"/>
                      <a:srcRect/>
                      <a:stretch>
                        <a:fillRect/>
                      </a:stretch>
                    </p:blipFill>
                    <p:spPr bwMode="auto">
                      <a:xfrm>
                        <a:off x="5320766" y="2438400"/>
                        <a:ext cx="3518434" cy="692151"/>
                      </a:xfrm>
                      <a:prstGeom prst="rect">
                        <a:avLst/>
                      </a:prstGeom>
                      <a:noFill/>
                      <a:ln>
                        <a:noFill/>
                      </a:ln>
                      <a:effectLst/>
                    </p:spPr>
                  </p:pic>
                </p:oleObj>
              </mc:Fallback>
            </mc:AlternateContent>
          </a:graphicData>
        </a:graphic>
      </p:graphicFrame>
      <p:pic>
        <p:nvPicPr>
          <p:cNvPr id="16" name="Picture 15" descr="At position 1 (the starting location), velocity is zero, height is zero, and the spring is compressed. At position 2 (top of the loop) velocity is v_D, height is 4 ft, and there is no compression in the spr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 y="4882081"/>
            <a:ext cx="2317536" cy="1594919"/>
          </a:xfrm>
          <a:prstGeom prst="rect">
            <a:avLst/>
          </a:prstGeom>
        </p:spPr>
      </p:pic>
      <p:sp>
        <p:nvSpPr>
          <p:cNvPr id="6" name="Content Placeholder 5"/>
          <p:cNvSpPr>
            <a:spLocks noGrp="1"/>
          </p:cNvSpPr>
          <p:nvPr>
            <p:ph idx="13"/>
          </p:nvPr>
        </p:nvSpPr>
        <p:spPr>
          <a:xfrm>
            <a:off x="3048000" y="3436419"/>
            <a:ext cx="5638800" cy="602181"/>
          </a:xfrm>
        </p:spPr>
        <p:txBody>
          <a:bodyPr/>
          <a:lstStyle/>
          <a:p>
            <a:pPr marL="292608" indent="-292608">
              <a:buFont typeface="Arial" panose="020B0604020202020204" pitchFamily="34" charset="0"/>
              <a:buChar char="•"/>
            </a:pPr>
            <a:r>
              <a:rPr lang="en-US" altLang="en-US" sz="1800" dirty="0"/>
              <a:t>Apply the work-energy principle between positions </a:t>
            </a:r>
            <a:r>
              <a:rPr lang="en-US" altLang="en-US" sz="1800" i="1" dirty="0"/>
              <a:t>1</a:t>
            </a:r>
            <a:r>
              <a:rPr lang="en-US" altLang="en-US" sz="1800" dirty="0"/>
              <a:t> and </a:t>
            </a:r>
            <a:r>
              <a:rPr lang="en-US" altLang="en-US" sz="1800" i="1" dirty="0"/>
              <a:t>2.</a:t>
            </a:r>
            <a:endParaRPr lang="en-US" altLang="en-US" sz="1800" dirty="0"/>
          </a:p>
        </p:txBody>
      </p:sp>
      <p:graphicFrame>
        <p:nvGraphicFramePr>
          <p:cNvPr id="12" name="Object 5"/>
          <p:cNvGraphicFramePr>
            <a:graphicFrameLocks noChangeAspect="1"/>
          </p:cNvGraphicFramePr>
          <p:nvPr>
            <p:extLst>
              <p:ext uri="{D42A27DB-BD31-4B8C-83A1-F6EECF244321}">
                <p14:modId xmlns:p14="http://schemas.microsoft.com/office/powerpoint/2010/main" val="1849674430"/>
              </p:ext>
            </p:extLst>
          </p:nvPr>
        </p:nvGraphicFramePr>
        <p:xfrm>
          <a:off x="3511994" y="4267199"/>
          <a:ext cx="5098605" cy="651623"/>
        </p:xfrm>
        <a:graphic>
          <a:graphicData uri="http://schemas.openxmlformats.org/presentationml/2006/ole">
            <mc:AlternateContent xmlns:mc="http://schemas.openxmlformats.org/markup-compatibility/2006">
              <mc:Choice xmlns:v="urn:schemas-microsoft-com:vml" Requires="v">
                <p:oleObj spid="_x0000_s187492" name="Equation" r:id="rId10" imgW="3085920" imgH="393480" progId="Equation.DSMT4">
                  <p:embed/>
                </p:oleObj>
              </mc:Choice>
              <mc:Fallback>
                <p:oleObj name="Equation" r:id="rId10" imgW="3085920" imgH="393480" progId="Equation.DSMT4">
                  <p:embed/>
                  <p:pic>
                    <p:nvPicPr>
                      <p:cNvPr id="0" name=""/>
                      <p:cNvPicPr>
                        <a:picLocks noChangeAspect="1" noChangeArrowheads="1"/>
                      </p:cNvPicPr>
                      <p:nvPr/>
                    </p:nvPicPr>
                    <p:blipFill>
                      <a:blip r:embed="rId11"/>
                      <a:srcRect/>
                      <a:stretch>
                        <a:fillRect/>
                      </a:stretch>
                    </p:blipFill>
                    <p:spPr bwMode="auto">
                      <a:xfrm>
                        <a:off x="3511994" y="4267199"/>
                        <a:ext cx="5098605" cy="651623"/>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837538626"/>
              </p:ext>
            </p:extLst>
          </p:nvPr>
        </p:nvGraphicFramePr>
        <p:xfrm>
          <a:off x="3581400" y="5029200"/>
          <a:ext cx="5059680" cy="914400"/>
        </p:xfrm>
        <a:graphic>
          <a:graphicData uri="http://schemas.openxmlformats.org/presentationml/2006/ole">
            <mc:AlternateContent xmlns:mc="http://schemas.openxmlformats.org/markup-compatibility/2006">
              <mc:Choice xmlns:v="urn:schemas-microsoft-com:vml" Requires="v">
                <p:oleObj spid="_x0000_s187493" name="Equation" r:id="rId12" imgW="3162240" imgH="571320" progId="Equation.DSMT4">
                  <p:embed/>
                </p:oleObj>
              </mc:Choice>
              <mc:Fallback>
                <p:oleObj name="Equation" r:id="rId12" imgW="3162240" imgH="571320" progId="Equation.DSMT4">
                  <p:embed/>
                  <p:pic>
                    <p:nvPicPr>
                      <p:cNvPr id="0" name=""/>
                      <p:cNvPicPr>
                        <a:picLocks noChangeAspect="1" noChangeArrowheads="1"/>
                      </p:cNvPicPr>
                      <p:nvPr/>
                    </p:nvPicPr>
                    <p:blipFill>
                      <a:blip r:embed="rId13"/>
                      <a:srcRect/>
                      <a:stretch>
                        <a:fillRect/>
                      </a:stretch>
                    </p:blipFill>
                    <p:spPr bwMode="auto">
                      <a:xfrm>
                        <a:off x="3581400" y="5029200"/>
                        <a:ext cx="5059680" cy="9144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4605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02"/>
            <a:ext cx="8229600" cy="609600"/>
          </a:xfrm>
        </p:spPr>
        <p:txBody>
          <a:bodyPr/>
          <a:lstStyle/>
          <a:p>
            <a:r>
              <a:rPr lang="en-US" altLang="en-US" sz="4000" b="1" dirty="0">
                <a:ea typeface="ＭＳ Ｐゴシック" pitchFamily="34" charset="-128"/>
              </a:rPr>
              <a:t>Introduction </a:t>
            </a:r>
            <a:r>
              <a:rPr lang="en-US" altLang="en-US" sz="1000" dirty="0">
                <a:ea typeface="ＭＳ Ｐゴシック" pitchFamily="34" charset="-128"/>
              </a:rPr>
              <a:t>2</a:t>
            </a:r>
            <a:endParaRPr lang="en-IN" sz="1000" dirty="0"/>
          </a:p>
        </p:txBody>
      </p:sp>
      <p:sp>
        <p:nvSpPr>
          <p:cNvPr id="22" name="Content Placeholder 21"/>
          <p:cNvSpPr>
            <a:spLocks noGrp="1"/>
          </p:cNvSpPr>
          <p:nvPr>
            <p:ph idx="1"/>
          </p:nvPr>
        </p:nvSpPr>
        <p:spPr>
          <a:xfrm>
            <a:off x="533400" y="1219200"/>
            <a:ext cx="5109935" cy="497670"/>
          </a:xfrm>
        </p:spPr>
        <p:txBody>
          <a:bodyPr/>
          <a:lstStyle/>
          <a:p>
            <a:r>
              <a:rPr lang="en-US" altLang="en-US" b="1" dirty="0"/>
              <a:t>Approaches to Kinetics Problems</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874" y="2374110"/>
            <a:ext cx="6245475" cy="2578890"/>
          </a:xfrm>
          <a:prstGeom prst="rect">
            <a:avLst/>
          </a:prstGeom>
        </p:spPr>
      </p:pic>
      <p:graphicFrame>
        <p:nvGraphicFramePr>
          <p:cNvPr id="24" name="Object 4"/>
          <p:cNvGraphicFramePr>
            <a:graphicFrameLocks noChangeAspect="1"/>
          </p:cNvGraphicFramePr>
          <p:nvPr/>
        </p:nvGraphicFramePr>
        <p:xfrm>
          <a:off x="1327150" y="5413375"/>
          <a:ext cx="1552575" cy="452438"/>
        </p:xfrm>
        <a:graphic>
          <a:graphicData uri="http://schemas.openxmlformats.org/presentationml/2006/ole">
            <mc:AlternateContent xmlns:mc="http://schemas.openxmlformats.org/markup-compatibility/2006">
              <mc:Choice xmlns:v="urn:schemas-microsoft-com:vml" Requires="v">
                <p:oleObj spid="_x0000_s91125" name="Equation" r:id="rId4" imgW="914003" imgH="266584" progId="Equation.DSMT4">
                  <p:embed/>
                </p:oleObj>
              </mc:Choice>
              <mc:Fallback>
                <p:oleObj name="Equation" r:id="rId4" imgW="914003" imgH="26658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150" y="5413375"/>
                        <a:ext cx="15525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3"/>
          <p:cNvGraphicFramePr>
            <a:graphicFrameLocks noChangeAspect="1"/>
          </p:cNvGraphicFramePr>
          <p:nvPr>
            <p:extLst>
              <p:ext uri="{D42A27DB-BD31-4B8C-83A1-F6EECF244321}">
                <p14:modId xmlns:p14="http://schemas.microsoft.com/office/powerpoint/2010/main" val="1412440057"/>
              </p:ext>
            </p:extLst>
          </p:nvPr>
        </p:nvGraphicFramePr>
        <p:xfrm>
          <a:off x="3848100" y="5473700"/>
          <a:ext cx="1562100" cy="330200"/>
        </p:xfrm>
        <a:graphic>
          <a:graphicData uri="http://schemas.openxmlformats.org/presentationml/2006/ole">
            <mc:AlternateContent xmlns:mc="http://schemas.openxmlformats.org/markup-compatibility/2006">
              <mc:Choice xmlns:v="urn:schemas-microsoft-com:vml" Requires="v">
                <p:oleObj spid="_x0000_s91126" name="Equation" r:id="rId6" imgW="1562100" imgH="330200" progId="Equation.DSMT4">
                  <p:embed/>
                </p:oleObj>
              </mc:Choice>
              <mc:Fallback>
                <p:oleObj name="Equation" r:id="rId6" imgW="1562100" imgH="330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8100" y="5473700"/>
                        <a:ext cx="15621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1"/>
          <p:cNvGraphicFramePr>
            <a:graphicFrameLocks noChangeAspect="1"/>
          </p:cNvGraphicFramePr>
          <p:nvPr/>
        </p:nvGraphicFramePr>
        <p:xfrm>
          <a:off x="6403975" y="5351463"/>
          <a:ext cx="1947863" cy="574675"/>
        </p:xfrm>
        <a:graphic>
          <a:graphicData uri="http://schemas.openxmlformats.org/presentationml/2006/ole">
            <mc:AlternateContent xmlns:mc="http://schemas.openxmlformats.org/markup-compatibility/2006">
              <mc:Choice xmlns:v="urn:schemas-microsoft-com:vml" Requires="v">
                <p:oleObj spid="_x0000_s91127" name="Equation" r:id="rId8" imgW="1205977" imgH="355446" progId="Equation.DSMT4">
                  <p:embed/>
                </p:oleObj>
              </mc:Choice>
              <mc:Fallback>
                <p:oleObj name="Equation" r:id="rId8" imgW="1205977" imgH="3554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3975" y="5351463"/>
                        <a:ext cx="194786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Placeholder 3"/>
          <p:cNvSpPr>
            <a:spLocks noGrp="1"/>
          </p:cNvSpPr>
          <p:nvPr>
            <p:ph type="body" sz="quarter" idx="11"/>
          </p:nvPr>
        </p:nvSpPr>
        <p:spPr/>
        <p:txBody>
          <a:bodyPr/>
          <a:lstStyle/>
          <a:p>
            <a:pPr lvl="0"/>
            <a:r>
              <a:rPr lang="en-US" sz="800" dirty="0">
                <a:solidFill>
                  <a:schemeClr val="bg1"/>
                </a:solidFill>
              </a:rPr>
              <a:t>© Tony Hertz/ </a:t>
            </a:r>
            <a:r>
              <a:rPr lang="en-US" sz="800" dirty="0" err="1">
                <a:solidFill>
                  <a:schemeClr val="bg1"/>
                </a:solidFill>
              </a:rPr>
              <a:t>Alamy</a:t>
            </a:r>
            <a:endParaRPr lang="en-IN" sz="800" dirty="0">
              <a:solidFill>
                <a:schemeClr val="bg1"/>
              </a:solidFill>
            </a:endParaRPr>
          </a:p>
        </p:txBody>
      </p:sp>
    </p:spTree>
    <p:extLst>
      <p:ext uri="{BB962C8B-B14F-4D97-AF65-F5344CB8AC3E}">
        <p14:creationId xmlns:p14="http://schemas.microsoft.com/office/powerpoint/2010/main" val="40147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Sample Problem 13.10 </a:t>
            </a:r>
            <a:r>
              <a:rPr lang="en-US" altLang="en-US" sz="1000" dirty="0">
                <a:ea typeface="ＭＳ Ｐゴシック" pitchFamily="34" charset="-128"/>
              </a:rPr>
              <a:t>3</a:t>
            </a:r>
            <a:endParaRPr lang="en-US" sz="1000" dirty="0"/>
          </a:p>
        </p:txBody>
      </p:sp>
      <p:sp>
        <p:nvSpPr>
          <p:cNvPr id="3" name="Content Placeholder 2"/>
          <p:cNvSpPr>
            <a:spLocks noGrp="1"/>
          </p:cNvSpPr>
          <p:nvPr>
            <p:ph idx="1"/>
          </p:nvPr>
        </p:nvSpPr>
        <p:spPr>
          <a:xfrm>
            <a:off x="457200" y="1066800"/>
            <a:ext cx="4724400" cy="1066800"/>
          </a:xfrm>
        </p:spPr>
        <p:txBody>
          <a:bodyPr/>
          <a:lstStyle/>
          <a:p>
            <a:r>
              <a:rPr lang="en-US" sz="2000" dirty="0"/>
              <a:t>Because the normal force is equal to the weight on a horizontal surface, you can find the work done by the non-conservative</a:t>
            </a:r>
          </a:p>
        </p:txBody>
      </p:sp>
      <p:sp>
        <p:nvSpPr>
          <p:cNvPr id="6" name="Content Placeholder 5"/>
          <p:cNvSpPr>
            <a:spLocks noGrp="1"/>
          </p:cNvSpPr>
          <p:nvPr>
            <p:ph idx="13"/>
          </p:nvPr>
        </p:nvSpPr>
        <p:spPr>
          <a:xfrm>
            <a:off x="457200" y="2057400"/>
            <a:ext cx="1628184" cy="339915"/>
          </a:xfrm>
        </p:spPr>
        <p:txBody>
          <a:bodyPr/>
          <a:lstStyle/>
          <a:p>
            <a:r>
              <a:rPr lang="en-US" sz="2000" dirty="0"/>
              <a:t>friction force,</a:t>
            </a:r>
          </a:p>
        </p:txBody>
      </p:sp>
      <p:graphicFrame>
        <p:nvGraphicFramePr>
          <p:cNvPr id="11" name="Object 10"/>
          <p:cNvGraphicFramePr>
            <a:graphicFrameLocks noChangeAspect="1"/>
          </p:cNvGraphicFramePr>
          <p:nvPr>
            <p:extLst>
              <p:ext uri="{D42A27DB-BD31-4B8C-83A1-F6EECF244321}">
                <p14:modId xmlns:p14="http://schemas.microsoft.com/office/powerpoint/2010/main" val="4090930127"/>
              </p:ext>
            </p:extLst>
          </p:nvPr>
        </p:nvGraphicFramePr>
        <p:xfrm>
          <a:off x="1981200" y="2100353"/>
          <a:ext cx="736325" cy="409069"/>
        </p:xfrm>
        <a:graphic>
          <a:graphicData uri="http://schemas.openxmlformats.org/presentationml/2006/ole">
            <mc:AlternateContent xmlns:mc="http://schemas.openxmlformats.org/markup-compatibility/2006">
              <mc:Choice xmlns:v="urn:schemas-microsoft-com:vml" Requires="v">
                <p:oleObj spid="_x0000_s122686" name="Equation" r:id="rId3" imgW="457200" imgH="253800" progId="Equation.DSMT4">
                  <p:embed/>
                </p:oleObj>
              </mc:Choice>
              <mc:Fallback>
                <p:oleObj name="Equation" r:id="rId3" imgW="457200" imgH="253800" progId="Equation.DSMT4">
                  <p:embed/>
                  <p:pic>
                    <p:nvPicPr>
                      <p:cNvPr id="0" name=""/>
                      <p:cNvPicPr/>
                      <p:nvPr/>
                    </p:nvPicPr>
                    <p:blipFill>
                      <a:blip r:embed="rId4"/>
                      <a:stretch>
                        <a:fillRect/>
                      </a:stretch>
                    </p:blipFill>
                    <p:spPr>
                      <a:xfrm>
                        <a:off x="1981200" y="2100353"/>
                        <a:ext cx="736325" cy="409069"/>
                      </a:xfrm>
                      <a:prstGeom prst="rect">
                        <a:avLst/>
                      </a:prstGeom>
                    </p:spPr>
                  </p:pic>
                </p:oleObj>
              </mc:Fallback>
            </mc:AlternateContent>
          </a:graphicData>
        </a:graphic>
      </p:graphicFrame>
      <p:sp>
        <p:nvSpPr>
          <p:cNvPr id="7" name="Content Placeholder 6"/>
          <p:cNvSpPr>
            <a:spLocks noGrp="1"/>
          </p:cNvSpPr>
          <p:nvPr>
            <p:ph idx="14"/>
          </p:nvPr>
        </p:nvSpPr>
        <p:spPr>
          <a:xfrm>
            <a:off x="2667000" y="2057400"/>
            <a:ext cx="835515" cy="354856"/>
          </a:xfrm>
        </p:spPr>
        <p:txBody>
          <a:bodyPr/>
          <a:lstStyle/>
          <a:p>
            <a:r>
              <a:rPr lang="en-US" sz="2000" dirty="0"/>
              <a:t>to be:</a:t>
            </a:r>
          </a:p>
        </p:txBody>
      </p:sp>
      <p:graphicFrame>
        <p:nvGraphicFramePr>
          <p:cNvPr id="12" name="Object 3">
            <a:extLst>
              <a:ext uri="{FF2B5EF4-FFF2-40B4-BE49-F238E27FC236}">
                <a16:creationId xmlns:a16="http://schemas.microsoft.com/office/drawing/2014/main" id="{FA7C11A5-A954-469E-92AB-2E5CECEAF328}"/>
              </a:ext>
            </a:extLst>
          </p:cNvPr>
          <p:cNvGraphicFramePr>
            <a:graphicFrameLocks noChangeAspect="1"/>
          </p:cNvGraphicFramePr>
          <p:nvPr>
            <p:extLst>
              <p:ext uri="{D42A27DB-BD31-4B8C-83A1-F6EECF244321}">
                <p14:modId xmlns:p14="http://schemas.microsoft.com/office/powerpoint/2010/main" val="3192614161"/>
              </p:ext>
            </p:extLst>
          </p:nvPr>
        </p:nvGraphicFramePr>
        <p:xfrm>
          <a:off x="685800" y="2855077"/>
          <a:ext cx="7086600" cy="1259723"/>
        </p:xfrm>
        <a:graphic>
          <a:graphicData uri="http://schemas.openxmlformats.org/presentationml/2006/ole">
            <mc:AlternateContent xmlns:mc="http://schemas.openxmlformats.org/markup-compatibility/2006">
              <mc:Choice xmlns:v="urn:schemas-microsoft-com:vml" Requires="v">
                <p:oleObj spid="_x0000_s122687" name="Equation" r:id="rId5" imgW="3238200" imgH="583920" progId="Equation.DSMT4">
                  <p:embed/>
                </p:oleObj>
              </mc:Choice>
              <mc:Fallback>
                <p:oleObj name="Equation" r:id="rId5" imgW="3238200" imgH="583920" progId="Equation.DSMT4">
                  <p:embed/>
                  <p:pic>
                    <p:nvPicPr>
                      <p:cNvPr id="0" name=""/>
                      <p:cNvPicPr>
                        <a:picLocks noChangeAspect="1" noChangeArrowheads="1"/>
                      </p:cNvPicPr>
                      <p:nvPr/>
                    </p:nvPicPr>
                    <p:blipFill>
                      <a:blip r:embed="rId6"/>
                      <a:srcRect/>
                      <a:stretch>
                        <a:fillRect/>
                      </a:stretch>
                    </p:blipFill>
                    <p:spPr bwMode="auto">
                      <a:xfrm>
                        <a:off x="685800" y="2855077"/>
                        <a:ext cx="7086600" cy="1259723"/>
                      </a:xfrm>
                      <a:prstGeom prst="rect">
                        <a:avLst/>
                      </a:prstGeom>
                      <a:noFill/>
                      <a:ln>
                        <a:noFill/>
                      </a:ln>
                      <a:effectLst/>
                    </p:spPr>
                  </p:pic>
                </p:oleObj>
              </mc:Fallback>
            </mc:AlternateContent>
          </a:graphicData>
        </a:graphic>
      </p:graphicFrame>
      <p:sp>
        <p:nvSpPr>
          <p:cNvPr id="8" name="Content Placeholder 7"/>
          <p:cNvSpPr>
            <a:spLocks noGrp="1"/>
          </p:cNvSpPr>
          <p:nvPr>
            <p:ph idx="15"/>
          </p:nvPr>
        </p:nvSpPr>
        <p:spPr>
          <a:xfrm>
            <a:off x="762000" y="4495800"/>
            <a:ext cx="4114800" cy="354856"/>
          </a:xfrm>
        </p:spPr>
        <p:txBody>
          <a:bodyPr/>
          <a:lstStyle/>
          <a:p>
            <a:r>
              <a:rPr lang="en-US" sz="2000" dirty="0"/>
              <a:t>This can be solved for k to give:</a:t>
            </a:r>
          </a:p>
        </p:txBody>
      </p:sp>
      <p:graphicFrame>
        <p:nvGraphicFramePr>
          <p:cNvPr id="13" name="Object 4">
            <a:extLst>
              <a:ext uri="{FF2B5EF4-FFF2-40B4-BE49-F238E27FC236}">
                <a16:creationId xmlns:a16="http://schemas.microsoft.com/office/drawing/2014/main" id="{37A87257-6408-400E-A2D8-9C92EFC0508F}"/>
              </a:ext>
            </a:extLst>
          </p:cNvPr>
          <p:cNvGraphicFramePr>
            <a:graphicFrameLocks noChangeAspect="1"/>
          </p:cNvGraphicFramePr>
          <p:nvPr>
            <p:extLst>
              <p:ext uri="{D42A27DB-BD31-4B8C-83A1-F6EECF244321}">
                <p14:modId xmlns:p14="http://schemas.microsoft.com/office/powerpoint/2010/main" val="4064587037"/>
              </p:ext>
            </p:extLst>
          </p:nvPr>
        </p:nvGraphicFramePr>
        <p:xfrm>
          <a:off x="868363" y="5221288"/>
          <a:ext cx="1566862" cy="301625"/>
        </p:xfrm>
        <a:graphic>
          <a:graphicData uri="http://schemas.openxmlformats.org/presentationml/2006/ole">
            <mc:AlternateContent xmlns:mc="http://schemas.openxmlformats.org/markup-compatibility/2006">
              <mc:Choice xmlns:v="urn:schemas-microsoft-com:vml" Requires="v">
                <p:oleObj spid="_x0000_s122688" name="Equation" r:id="rId7" imgW="749160" imgH="164880" progId="Equation.DSMT4">
                  <p:embed/>
                </p:oleObj>
              </mc:Choice>
              <mc:Fallback>
                <p:oleObj name="Equation" r:id="rId7" imgW="749160" imgH="164880" progId="Equation.DSMT4">
                  <p:embed/>
                  <p:pic>
                    <p:nvPicPr>
                      <p:cNvPr id="0" name=""/>
                      <p:cNvPicPr>
                        <a:picLocks noChangeAspect="1" noChangeArrowheads="1"/>
                      </p:cNvPicPr>
                      <p:nvPr/>
                    </p:nvPicPr>
                    <p:blipFill>
                      <a:blip r:embed="rId8"/>
                      <a:srcRect/>
                      <a:stretch>
                        <a:fillRect/>
                      </a:stretch>
                    </p:blipFill>
                    <p:spPr bwMode="auto">
                      <a:xfrm>
                        <a:off x="868363" y="5221288"/>
                        <a:ext cx="1566862" cy="301625"/>
                      </a:xfrm>
                      <a:prstGeom prst="rect">
                        <a:avLst/>
                      </a:prstGeom>
                      <a:noFill/>
                      <a:ln w="9525">
                        <a:solidFill>
                          <a:srgbClr val="FF0000"/>
                        </a:solidFill>
                        <a:miter lim="800000"/>
                        <a:headEnd/>
                        <a:tailEnd/>
                      </a:ln>
                      <a:effectLst/>
                    </p:spPr>
                  </p:pic>
                </p:oleObj>
              </mc:Fallback>
            </mc:AlternateContent>
          </a:graphicData>
        </a:graphic>
      </p:graphicFrame>
    </p:spTree>
    <p:extLst>
      <p:ext uri="{BB962C8B-B14F-4D97-AF65-F5344CB8AC3E}">
        <p14:creationId xmlns:p14="http://schemas.microsoft.com/office/powerpoint/2010/main" val="907754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Sample Problem 13.10 </a:t>
            </a:r>
            <a:r>
              <a:rPr lang="en-US" altLang="en-US" sz="1000" dirty="0">
                <a:ea typeface="ＭＳ Ｐゴシック" pitchFamily="34" charset="-128"/>
              </a:rPr>
              <a:t>4</a:t>
            </a:r>
            <a:endParaRPr lang="en-US" sz="10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77" y="1708592"/>
            <a:ext cx="3215238" cy="2167850"/>
          </a:xfrm>
          <a:prstGeom prst="rect">
            <a:avLst/>
          </a:prstGeom>
        </p:spPr>
      </p:pic>
      <p:sp>
        <p:nvSpPr>
          <p:cNvPr id="3" name="Content Placeholder 2"/>
          <p:cNvSpPr>
            <a:spLocks noGrp="1"/>
          </p:cNvSpPr>
          <p:nvPr>
            <p:ph idx="1"/>
          </p:nvPr>
        </p:nvSpPr>
        <p:spPr>
          <a:xfrm>
            <a:off x="4572000" y="1501140"/>
            <a:ext cx="4343400" cy="2766060"/>
          </a:xfrm>
        </p:spPr>
        <p:txBody>
          <a:bodyPr/>
          <a:lstStyle/>
          <a:p>
            <a:pPr>
              <a:spcBef>
                <a:spcPct val="50000"/>
              </a:spcBef>
            </a:pPr>
            <a:r>
              <a:rPr lang="en-US" altLang="en-US" sz="2000" b="1" dirty="0">
                <a:solidFill>
                  <a:srgbClr val="C00000"/>
                </a:solidFill>
              </a:rPr>
              <a:t>Reflect and Think</a:t>
            </a:r>
          </a:p>
          <a:p>
            <a:r>
              <a:rPr lang="en-US" sz="2000" dirty="0"/>
              <a:t>A common misconception in problems like this is assuming that the speed of the particle is zero at the top of the loop, rather than that the normal force is equal to or greater than zero. If the pellet had a speed of zero at the top, it would clearly fall straight down, which is impossible.</a:t>
            </a:r>
            <a:endParaRPr lang="en-US" altLang="en-US" sz="2000" dirty="0"/>
          </a:p>
        </p:txBody>
      </p:sp>
    </p:spTree>
    <p:extLst>
      <p:ext uri="{BB962C8B-B14F-4D97-AF65-F5344CB8AC3E}">
        <p14:creationId xmlns:p14="http://schemas.microsoft.com/office/powerpoint/2010/main" val="966297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Sample Problem 13.12 </a:t>
            </a:r>
            <a:r>
              <a:rPr lang="en-US" altLang="en-US" sz="1000" dirty="0">
                <a:ea typeface="ＭＳ Ｐゴシック" pitchFamily="34" charset="-128"/>
              </a:rPr>
              <a:t>1</a:t>
            </a:r>
            <a:endParaRPr lang="en-US" sz="10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71" y="1143000"/>
            <a:ext cx="2493029" cy="1677504"/>
          </a:xfrm>
          <a:prstGeom prst="rect">
            <a:avLst/>
          </a:prstGeom>
        </p:spPr>
      </p:pic>
      <p:sp>
        <p:nvSpPr>
          <p:cNvPr id="8" name="Content Placeholder 7"/>
          <p:cNvSpPr>
            <a:spLocks noGrp="1"/>
          </p:cNvSpPr>
          <p:nvPr>
            <p:ph idx="15"/>
          </p:nvPr>
        </p:nvSpPr>
        <p:spPr>
          <a:xfrm>
            <a:off x="381000" y="3093602"/>
            <a:ext cx="3886200" cy="3383398"/>
          </a:xfrm>
        </p:spPr>
        <p:txBody>
          <a:bodyPr/>
          <a:lstStyle/>
          <a:p>
            <a:pPr>
              <a:spcBef>
                <a:spcPct val="50000"/>
              </a:spcBef>
            </a:pPr>
            <a:r>
              <a:rPr lang="en-US" altLang="en-US" sz="2000" dirty="0"/>
              <a:t>A satellite is launched in a direction parallel to the surface of the earth with a velocity of 36900 km/h from an altitude of 500 km.</a:t>
            </a:r>
          </a:p>
          <a:p>
            <a:pPr>
              <a:spcBef>
                <a:spcPct val="50000"/>
              </a:spcBef>
            </a:pPr>
            <a:r>
              <a:rPr lang="en-US" altLang="en-US" sz="2000" dirty="0"/>
              <a:t>Determine </a:t>
            </a:r>
            <a:r>
              <a:rPr lang="en-US" altLang="en-US" sz="2000" i="1" dirty="0"/>
              <a:t>(a)</a:t>
            </a:r>
            <a:r>
              <a:rPr lang="en-US" altLang="en-US" sz="2000" dirty="0"/>
              <a:t> the maximum altitude reached by the satellite, and </a:t>
            </a:r>
            <a:r>
              <a:rPr lang="en-US" altLang="en-US" sz="2000" i="1" dirty="0"/>
              <a:t>(b)</a:t>
            </a:r>
            <a:r>
              <a:rPr lang="en-US" altLang="en-US" sz="2000" dirty="0"/>
              <a:t> the maximum allowable error in the direction of launching if the satellite is to come no closer than 200 km to the surface of the earth</a:t>
            </a:r>
          </a:p>
        </p:txBody>
      </p:sp>
      <p:sp>
        <p:nvSpPr>
          <p:cNvPr id="3" name="Content Placeholder 2"/>
          <p:cNvSpPr>
            <a:spLocks noGrp="1"/>
          </p:cNvSpPr>
          <p:nvPr>
            <p:ph idx="1"/>
          </p:nvPr>
        </p:nvSpPr>
        <p:spPr>
          <a:xfrm>
            <a:off x="4800600" y="909834"/>
            <a:ext cx="4114800" cy="2183768"/>
          </a:xfrm>
        </p:spPr>
        <p:txBody>
          <a:bodyPr/>
          <a:lstStyle/>
          <a:p>
            <a:pPr>
              <a:spcBef>
                <a:spcPts val="60"/>
              </a:spcBef>
            </a:pPr>
            <a:r>
              <a:rPr lang="en-US" altLang="en-US" sz="2000" b="1" dirty="0">
                <a:solidFill>
                  <a:srgbClr val="C00000"/>
                </a:solidFill>
              </a:rPr>
              <a:t>Strategy:</a:t>
            </a:r>
          </a:p>
          <a:p>
            <a:pPr marL="292608" indent="-292608">
              <a:spcBef>
                <a:spcPts val="60"/>
              </a:spcBef>
              <a:spcAft>
                <a:spcPts val="0"/>
              </a:spcAft>
              <a:buFontTx/>
              <a:buChar char="•"/>
            </a:pPr>
            <a:r>
              <a:rPr lang="en-US" altLang="en-US" sz="2000" dirty="0"/>
              <a:t>For motion under a conservative central force, the principles of conservation of energy and conservation of angular momentum may be applied simultaneously.</a:t>
            </a:r>
          </a:p>
        </p:txBody>
      </p:sp>
      <p:sp>
        <p:nvSpPr>
          <p:cNvPr id="6" name="Content Placeholder 5"/>
          <p:cNvSpPr>
            <a:spLocks noGrp="1"/>
          </p:cNvSpPr>
          <p:nvPr>
            <p:ph idx="13"/>
          </p:nvPr>
        </p:nvSpPr>
        <p:spPr>
          <a:xfrm>
            <a:off x="4800600" y="3059151"/>
            <a:ext cx="3886200" cy="1371600"/>
          </a:xfrm>
        </p:spPr>
        <p:txBody>
          <a:bodyPr/>
          <a:lstStyle/>
          <a:p>
            <a:pPr marL="292608" indent="-292608">
              <a:spcBef>
                <a:spcPts val="60"/>
              </a:spcBef>
              <a:spcAft>
                <a:spcPts val="0"/>
              </a:spcAft>
              <a:buFont typeface="Arial" panose="020B0604020202020204" pitchFamily="34" charset="0"/>
              <a:buChar char="•"/>
            </a:pPr>
            <a:r>
              <a:rPr lang="en-US" altLang="en-US" sz="2000" dirty="0"/>
              <a:t>Apply the principles to the points of minimum and maximum altitude to determine the maximum altitude.</a:t>
            </a:r>
          </a:p>
        </p:txBody>
      </p:sp>
      <p:sp>
        <p:nvSpPr>
          <p:cNvPr id="7" name="Content Placeholder 6"/>
          <p:cNvSpPr>
            <a:spLocks noGrp="1"/>
          </p:cNvSpPr>
          <p:nvPr>
            <p:ph idx="14"/>
          </p:nvPr>
        </p:nvSpPr>
        <p:spPr>
          <a:xfrm>
            <a:off x="4800600" y="4528772"/>
            <a:ext cx="4114800" cy="1578379"/>
          </a:xfrm>
        </p:spPr>
        <p:txBody>
          <a:bodyPr/>
          <a:lstStyle/>
          <a:p>
            <a:pPr marL="292608" indent="-292608">
              <a:spcBef>
                <a:spcPts val="60"/>
              </a:spcBef>
              <a:spcAft>
                <a:spcPts val="0"/>
              </a:spcAft>
              <a:buFont typeface="Arial" panose="020B0604020202020204" pitchFamily="34" charset="0"/>
              <a:buChar char="•"/>
            </a:pPr>
            <a:r>
              <a:rPr lang="en-US" altLang="en-US" sz="2000" dirty="0"/>
              <a:t>Apply the principles to the orbit insertion point and the point of minimum altitude to determine maximum allowable orbit insertion angle error.</a:t>
            </a:r>
          </a:p>
        </p:txBody>
      </p:sp>
    </p:spTree>
    <p:extLst>
      <p:ext uri="{BB962C8B-B14F-4D97-AF65-F5344CB8AC3E}">
        <p14:creationId xmlns:p14="http://schemas.microsoft.com/office/powerpoint/2010/main" val="406652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Sample Problem 13.12 </a:t>
            </a:r>
            <a:r>
              <a:rPr lang="en-US" altLang="en-US" sz="1000" dirty="0">
                <a:ea typeface="ＭＳ Ｐゴシック" pitchFamily="34" charset="-128"/>
              </a:rPr>
              <a:t>2</a:t>
            </a:r>
            <a:endParaRPr lang="en-US" sz="10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03154"/>
            <a:ext cx="2809839" cy="1868646"/>
          </a:xfrm>
          <a:prstGeom prst="rect">
            <a:avLst/>
          </a:prstGeom>
        </p:spPr>
      </p:pic>
      <p:pic>
        <p:nvPicPr>
          <p:cNvPr id="16" name="Picture 15" descr="r_0 is the distance from the center of the earth at minimum altitude, and v_0 is the velocity at that point. r_1 and v_1 are the distance from the center of the earth at maximum altitude and the velocity at that poin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581400"/>
            <a:ext cx="3211735" cy="1738115"/>
          </a:xfrm>
          <a:prstGeom prst="rect">
            <a:avLst/>
          </a:prstGeom>
        </p:spPr>
      </p:pic>
      <p:sp>
        <p:nvSpPr>
          <p:cNvPr id="3" name="Content Placeholder 2"/>
          <p:cNvSpPr>
            <a:spLocks noGrp="1"/>
          </p:cNvSpPr>
          <p:nvPr>
            <p:ph idx="1"/>
          </p:nvPr>
        </p:nvSpPr>
        <p:spPr>
          <a:xfrm>
            <a:off x="3505200" y="743853"/>
            <a:ext cx="5410200" cy="1398213"/>
          </a:xfrm>
        </p:spPr>
        <p:txBody>
          <a:bodyPr/>
          <a:lstStyle/>
          <a:p>
            <a:pPr>
              <a:spcBef>
                <a:spcPts val="0"/>
              </a:spcBef>
              <a:spcAft>
                <a:spcPts val="0"/>
              </a:spcAft>
            </a:pPr>
            <a:r>
              <a:rPr lang="en-US" altLang="en-US" sz="1800" b="1" dirty="0">
                <a:solidFill>
                  <a:srgbClr val="C00000"/>
                </a:solidFill>
              </a:rPr>
              <a:t>Modeling and Analysis:</a:t>
            </a:r>
          </a:p>
          <a:p>
            <a:pPr marL="292608" indent="-292608">
              <a:spcBef>
                <a:spcPts val="0"/>
              </a:spcBef>
              <a:spcAft>
                <a:spcPts val="0"/>
              </a:spcAft>
              <a:buFontTx/>
              <a:buChar char="•"/>
            </a:pPr>
            <a:r>
              <a:rPr lang="en-US" altLang="en-US" sz="1800" dirty="0"/>
              <a:t>Apply the principles of conservation of energy and conservation of angular momentum to the points of minimum and maximum altitude to determine the maximum altitude.</a:t>
            </a:r>
          </a:p>
        </p:txBody>
      </p:sp>
      <p:sp>
        <p:nvSpPr>
          <p:cNvPr id="6" name="Content Placeholder 5"/>
          <p:cNvSpPr>
            <a:spLocks noGrp="1"/>
          </p:cNvSpPr>
          <p:nvPr>
            <p:ph idx="13"/>
          </p:nvPr>
        </p:nvSpPr>
        <p:spPr>
          <a:xfrm>
            <a:off x="3778595" y="2215443"/>
            <a:ext cx="2622205" cy="339915"/>
          </a:xfrm>
        </p:spPr>
        <p:txBody>
          <a:bodyPr/>
          <a:lstStyle/>
          <a:p>
            <a:r>
              <a:rPr lang="en-US" altLang="en-US" sz="1800" dirty="0"/>
              <a:t>Conservation of energy:</a:t>
            </a:r>
          </a:p>
        </p:txBody>
      </p:sp>
      <p:graphicFrame>
        <p:nvGraphicFramePr>
          <p:cNvPr id="10" name="Object 6"/>
          <p:cNvGraphicFramePr>
            <a:graphicFrameLocks noChangeAspect="1"/>
          </p:cNvGraphicFramePr>
          <p:nvPr>
            <p:extLst>
              <p:ext uri="{D42A27DB-BD31-4B8C-83A1-F6EECF244321}">
                <p14:modId xmlns:p14="http://schemas.microsoft.com/office/powerpoint/2010/main" val="3463459694"/>
              </p:ext>
            </p:extLst>
          </p:nvPr>
        </p:nvGraphicFramePr>
        <p:xfrm>
          <a:off x="4522087" y="2644744"/>
          <a:ext cx="3768971" cy="458004"/>
        </p:xfrm>
        <a:graphic>
          <a:graphicData uri="http://schemas.openxmlformats.org/presentationml/2006/ole">
            <mc:AlternateContent xmlns:mc="http://schemas.openxmlformats.org/markup-compatibility/2006">
              <mc:Choice xmlns:v="urn:schemas-microsoft-com:vml" Requires="v">
                <p:oleObj spid="_x0000_s178529" name="Equation" r:id="rId5" imgW="5016500" imgH="609600" progId="Equation.3">
                  <p:embed/>
                </p:oleObj>
              </mc:Choice>
              <mc:Fallback>
                <p:oleObj name="Equation" r:id="rId5" imgW="5016500" imgH="60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2087" y="2644744"/>
                        <a:ext cx="3768971" cy="4580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780831" y="3074144"/>
            <a:ext cx="3839169" cy="354856"/>
          </a:xfrm>
        </p:spPr>
        <p:txBody>
          <a:bodyPr/>
          <a:lstStyle/>
          <a:p>
            <a:r>
              <a:rPr lang="en-US" altLang="en-US" sz="1800" dirty="0"/>
              <a:t>Conservation of angular momentum:</a:t>
            </a:r>
          </a:p>
        </p:txBody>
      </p:sp>
      <p:graphicFrame>
        <p:nvGraphicFramePr>
          <p:cNvPr id="11" name="Object 5"/>
          <p:cNvGraphicFramePr>
            <a:graphicFrameLocks noChangeAspect="1"/>
          </p:cNvGraphicFramePr>
          <p:nvPr>
            <p:extLst>
              <p:ext uri="{D42A27DB-BD31-4B8C-83A1-F6EECF244321}">
                <p14:modId xmlns:p14="http://schemas.microsoft.com/office/powerpoint/2010/main" val="658998573"/>
              </p:ext>
            </p:extLst>
          </p:nvPr>
        </p:nvGraphicFramePr>
        <p:xfrm>
          <a:off x="4298216" y="3450454"/>
          <a:ext cx="2109669" cy="503802"/>
        </p:xfrm>
        <a:graphic>
          <a:graphicData uri="http://schemas.openxmlformats.org/presentationml/2006/ole">
            <mc:AlternateContent xmlns:mc="http://schemas.openxmlformats.org/markup-compatibility/2006">
              <mc:Choice xmlns:v="urn:schemas-microsoft-com:vml" Requires="v">
                <p:oleObj spid="_x0000_s178530" name="Equation" r:id="rId7" imgW="2552700" imgH="609600" progId="Equation.3">
                  <p:embed/>
                </p:oleObj>
              </mc:Choice>
              <mc:Fallback>
                <p:oleObj name="Equation" r:id="rId7" imgW="2552700" imgH="609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8216" y="3450454"/>
                        <a:ext cx="2109669" cy="503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815587" y="3997473"/>
            <a:ext cx="1442213" cy="269727"/>
          </a:xfrm>
        </p:spPr>
        <p:txBody>
          <a:bodyPr/>
          <a:lstStyle/>
          <a:p>
            <a:r>
              <a:rPr lang="en-US" altLang="en-US" sz="1800" dirty="0"/>
              <a:t>Combining,</a:t>
            </a:r>
          </a:p>
        </p:txBody>
      </p:sp>
      <p:graphicFrame>
        <p:nvGraphicFramePr>
          <p:cNvPr id="12" name="Object 4"/>
          <p:cNvGraphicFramePr>
            <a:graphicFrameLocks noChangeAspect="1"/>
          </p:cNvGraphicFramePr>
          <p:nvPr>
            <p:extLst>
              <p:ext uri="{D42A27DB-BD31-4B8C-83A1-F6EECF244321}">
                <p14:modId xmlns:p14="http://schemas.microsoft.com/office/powerpoint/2010/main" val="2681850800"/>
              </p:ext>
            </p:extLst>
          </p:nvPr>
        </p:nvGraphicFramePr>
        <p:xfrm>
          <a:off x="4652932" y="4320702"/>
          <a:ext cx="3167844" cy="543877"/>
        </p:xfrm>
        <a:graphic>
          <a:graphicData uri="http://schemas.openxmlformats.org/presentationml/2006/ole">
            <mc:AlternateContent xmlns:mc="http://schemas.openxmlformats.org/markup-compatibility/2006">
              <mc:Choice xmlns:v="urn:schemas-microsoft-com:vml" Requires="v">
                <p:oleObj spid="_x0000_s178531" name="Equation" r:id="rId9" imgW="4216400" imgH="723900" progId="Equation.3">
                  <p:embed/>
                </p:oleObj>
              </mc:Choice>
              <mc:Fallback>
                <p:oleObj name="Equation" r:id="rId9" imgW="4216400" imgH="723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2932" y="4320702"/>
                        <a:ext cx="3167844" cy="5438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2685730115"/>
              </p:ext>
            </p:extLst>
          </p:nvPr>
        </p:nvGraphicFramePr>
        <p:xfrm>
          <a:off x="4634013" y="4947357"/>
          <a:ext cx="3493455" cy="819394"/>
        </p:xfrm>
        <a:graphic>
          <a:graphicData uri="http://schemas.openxmlformats.org/presentationml/2006/ole">
            <mc:AlternateContent xmlns:mc="http://schemas.openxmlformats.org/markup-compatibility/2006">
              <mc:Choice xmlns:v="urn:schemas-microsoft-com:vml" Requires="v">
                <p:oleObj spid="_x0000_s178532" name="Equation" r:id="rId11" imgW="3466800" imgH="749160" progId="Equation.3">
                  <p:embed/>
                </p:oleObj>
              </mc:Choice>
              <mc:Fallback>
                <p:oleObj name="Equation" r:id="rId11" imgW="3466800" imgH="749160" progId="Equation.3">
                  <p:embed/>
                  <p:pic>
                    <p:nvPicPr>
                      <p:cNvPr id="0" name=""/>
                      <p:cNvPicPr>
                        <a:picLocks noChangeAspect="1" noChangeArrowheads="1"/>
                      </p:cNvPicPr>
                      <p:nvPr/>
                    </p:nvPicPr>
                    <p:blipFill>
                      <a:blip r:embed="rId12"/>
                      <a:srcRect/>
                      <a:stretch>
                        <a:fillRect/>
                      </a:stretch>
                    </p:blipFill>
                    <p:spPr bwMode="auto">
                      <a:xfrm>
                        <a:off x="4634013" y="4947357"/>
                        <a:ext cx="3493455" cy="819394"/>
                      </a:xfrm>
                      <a:prstGeom prst="rect">
                        <a:avLst/>
                      </a:prstGeom>
                      <a:noFill/>
                      <a:ln>
                        <a:noFill/>
                      </a:ln>
                      <a:effec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2437718197"/>
              </p:ext>
            </p:extLst>
          </p:nvPr>
        </p:nvGraphicFramePr>
        <p:xfrm>
          <a:off x="4716370" y="5867400"/>
          <a:ext cx="2751230" cy="589081"/>
        </p:xfrm>
        <a:graphic>
          <a:graphicData uri="http://schemas.openxmlformats.org/presentationml/2006/ole">
            <mc:AlternateContent xmlns:mc="http://schemas.openxmlformats.org/markup-compatibility/2006">
              <mc:Choice xmlns:v="urn:schemas-microsoft-com:vml" Requires="v">
                <p:oleObj spid="_x0000_s178533" name="Equation" r:id="rId13" imgW="2108160" imgH="482400" progId="Equation.3">
                  <p:embed/>
                </p:oleObj>
              </mc:Choice>
              <mc:Fallback>
                <p:oleObj name="Equation" r:id="rId13" imgW="2108160" imgH="482400" progId="Equation.3">
                  <p:embed/>
                  <p:pic>
                    <p:nvPicPr>
                      <p:cNvPr id="0" name=""/>
                      <p:cNvPicPr>
                        <a:picLocks noChangeAspect="1" noChangeArrowheads="1"/>
                      </p:cNvPicPr>
                      <p:nvPr/>
                    </p:nvPicPr>
                    <p:blipFill>
                      <a:blip r:embed="rId14"/>
                      <a:srcRect/>
                      <a:stretch>
                        <a:fillRect/>
                      </a:stretch>
                    </p:blipFill>
                    <p:spPr bwMode="auto">
                      <a:xfrm>
                        <a:off x="4716370" y="5867400"/>
                        <a:ext cx="2751230" cy="589081"/>
                      </a:xfrm>
                      <a:prstGeom prst="rect">
                        <a:avLst/>
                      </a:prstGeom>
                      <a:noFill/>
                      <a:ln w="9525">
                        <a:noFill/>
                        <a:miter lim="800000"/>
                        <a:headEnd/>
                        <a:tailEnd/>
                      </a:ln>
                      <a:effectLst/>
                    </p:spPr>
                  </p:pic>
                </p:oleObj>
              </mc:Fallback>
            </mc:AlternateContent>
          </a:graphicData>
        </a:graphic>
      </p:graphicFrame>
    </p:spTree>
    <p:extLst>
      <p:ext uri="{BB962C8B-B14F-4D97-AF65-F5344CB8AC3E}">
        <p14:creationId xmlns:p14="http://schemas.microsoft.com/office/powerpoint/2010/main" val="3396590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Sample Problem 13.12 </a:t>
            </a:r>
            <a:r>
              <a:rPr lang="en-US" altLang="en-US" sz="1000" dirty="0">
                <a:ea typeface="ＭＳ Ｐゴシック" pitchFamily="34" charset="-128"/>
              </a:rPr>
              <a:t>3</a:t>
            </a:r>
            <a:endParaRPr lang="en-US" sz="1000"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09" y="1105063"/>
            <a:ext cx="2322181" cy="1487559"/>
          </a:xfrm>
          <a:prstGeom prst="rect">
            <a:avLst/>
          </a:prstGeom>
        </p:spPr>
      </p:pic>
      <p:pic>
        <p:nvPicPr>
          <p:cNvPr id="20" name="Picture 19" descr="phi_0 is angle between the orbital path and the radial line connecting the satellite to the center of the earth"/>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505200"/>
            <a:ext cx="2036025" cy="2441980"/>
          </a:xfrm>
          <a:prstGeom prst="rect">
            <a:avLst/>
          </a:prstGeom>
        </p:spPr>
      </p:pic>
      <p:sp>
        <p:nvSpPr>
          <p:cNvPr id="3" name="Content Placeholder 2"/>
          <p:cNvSpPr>
            <a:spLocks noGrp="1"/>
          </p:cNvSpPr>
          <p:nvPr>
            <p:ph idx="1"/>
          </p:nvPr>
        </p:nvSpPr>
        <p:spPr>
          <a:xfrm>
            <a:off x="2743200" y="861646"/>
            <a:ext cx="6172200" cy="890954"/>
          </a:xfrm>
        </p:spPr>
        <p:txBody>
          <a:bodyPr/>
          <a:lstStyle/>
          <a:p>
            <a:pPr marL="292608" indent="-292608">
              <a:buFont typeface="Arial" panose="020B0604020202020204" pitchFamily="34" charset="0"/>
              <a:buChar char="•"/>
            </a:pPr>
            <a:r>
              <a:rPr lang="en-US" altLang="en-US" sz="1800" dirty="0"/>
              <a:t>Apply the principles to the orbit insertion point and the point of minimum altitude to determine maximum allowable orbit insertion angle error.</a:t>
            </a:r>
          </a:p>
        </p:txBody>
      </p:sp>
      <p:sp>
        <p:nvSpPr>
          <p:cNvPr id="6" name="Content Placeholder 5"/>
          <p:cNvSpPr>
            <a:spLocks noGrp="1"/>
          </p:cNvSpPr>
          <p:nvPr>
            <p:ph idx="13"/>
          </p:nvPr>
        </p:nvSpPr>
        <p:spPr>
          <a:xfrm>
            <a:off x="3200400" y="1790099"/>
            <a:ext cx="5486400" cy="343501"/>
          </a:xfrm>
        </p:spPr>
        <p:txBody>
          <a:bodyPr/>
          <a:lstStyle/>
          <a:p>
            <a:r>
              <a:rPr lang="en-US" altLang="en-US" sz="1800" dirty="0"/>
              <a:t>Conservation of energy:</a:t>
            </a:r>
          </a:p>
        </p:txBody>
      </p:sp>
      <p:graphicFrame>
        <p:nvGraphicFramePr>
          <p:cNvPr id="18" name="Object 5"/>
          <p:cNvGraphicFramePr>
            <a:graphicFrameLocks noChangeAspect="1"/>
          </p:cNvGraphicFramePr>
          <p:nvPr>
            <p:extLst>
              <p:ext uri="{D42A27DB-BD31-4B8C-83A1-F6EECF244321}">
                <p14:modId xmlns:p14="http://schemas.microsoft.com/office/powerpoint/2010/main" val="4294822832"/>
              </p:ext>
            </p:extLst>
          </p:nvPr>
        </p:nvGraphicFramePr>
        <p:xfrm>
          <a:off x="3914277" y="2209800"/>
          <a:ext cx="4198347" cy="503802"/>
        </p:xfrm>
        <a:graphic>
          <a:graphicData uri="http://schemas.openxmlformats.org/presentationml/2006/ole">
            <mc:AlternateContent xmlns:mc="http://schemas.openxmlformats.org/markup-compatibility/2006">
              <mc:Choice xmlns:v="urn:schemas-microsoft-com:vml" Requires="v">
                <p:oleObj spid="_x0000_s176486" name="Equation" r:id="rId5" imgW="5080000" imgH="609600" progId="Equation.3">
                  <p:embed/>
                </p:oleObj>
              </mc:Choice>
              <mc:Fallback>
                <p:oleObj name="Equation" r:id="rId5" imgW="5080000" imgH="60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4277" y="2209800"/>
                        <a:ext cx="4198347" cy="5038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200400" y="2704499"/>
            <a:ext cx="3810000" cy="343501"/>
          </a:xfrm>
        </p:spPr>
        <p:txBody>
          <a:bodyPr/>
          <a:lstStyle/>
          <a:p>
            <a:r>
              <a:rPr lang="en-US" altLang="en-US" sz="1800" dirty="0"/>
              <a:t>Conservation of angular momentum:</a:t>
            </a:r>
          </a:p>
        </p:txBody>
      </p:sp>
      <p:graphicFrame>
        <p:nvGraphicFramePr>
          <p:cNvPr id="17" name="Object 4"/>
          <p:cNvGraphicFramePr>
            <a:graphicFrameLocks noChangeAspect="1"/>
          </p:cNvGraphicFramePr>
          <p:nvPr>
            <p:extLst>
              <p:ext uri="{D42A27DB-BD31-4B8C-83A1-F6EECF244321}">
                <p14:modId xmlns:p14="http://schemas.microsoft.com/office/powerpoint/2010/main" val="60502702"/>
              </p:ext>
            </p:extLst>
          </p:nvPr>
        </p:nvGraphicFramePr>
        <p:xfrm>
          <a:off x="3680691" y="3027218"/>
          <a:ext cx="4144818" cy="554182"/>
        </p:xfrm>
        <a:graphic>
          <a:graphicData uri="http://schemas.openxmlformats.org/presentationml/2006/ole">
            <mc:AlternateContent xmlns:mc="http://schemas.openxmlformats.org/markup-compatibility/2006">
              <mc:Choice xmlns:v="urn:schemas-microsoft-com:vml" Requires="v">
                <p:oleObj spid="_x0000_s176487" name="Equation" r:id="rId7" imgW="4559300" imgH="609600" progId="Equation.3">
                  <p:embed/>
                </p:oleObj>
              </mc:Choice>
              <mc:Fallback>
                <p:oleObj name="Equation" r:id="rId7" imgW="4559300" imgH="609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0691" y="3027218"/>
                        <a:ext cx="4144818" cy="554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200400" y="3618899"/>
            <a:ext cx="3048000" cy="343501"/>
          </a:xfrm>
        </p:spPr>
        <p:txBody>
          <a:bodyPr/>
          <a:lstStyle/>
          <a:p>
            <a:r>
              <a:rPr lang="en-US" altLang="en-US" sz="1800" dirty="0"/>
              <a:t>Combining and solving for sin</a:t>
            </a:r>
            <a:endParaRPr lang="en-US" sz="1800" dirty="0"/>
          </a:p>
        </p:txBody>
      </p:sp>
      <p:graphicFrame>
        <p:nvGraphicFramePr>
          <p:cNvPr id="16" name="Object 15"/>
          <p:cNvGraphicFramePr>
            <a:graphicFrameLocks noChangeAspect="1"/>
          </p:cNvGraphicFramePr>
          <p:nvPr>
            <p:extLst>
              <p:ext uri="{D42A27DB-BD31-4B8C-83A1-F6EECF244321}">
                <p14:modId xmlns:p14="http://schemas.microsoft.com/office/powerpoint/2010/main" val="1820881813"/>
              </p:ext>
            </p:extLst>
          </p:nvPr>
        </p:nvGraphicFramePr>
        <p:xfrm>
          <a:off x="6084011" y="3603978"/>
          <a:ext cx="404979" cy="404979"/>
        </p:xfrm>
        <a:graphic>
          <a:graphicData uri="http://schemas.openxmlformats.org/presentationml/2006/ole">
            <mc:AlternateContent xmlns:mc="http://schemas.openxmlformats.org/markup-compatibility/2006">
              <mc:Choice xmlns:v="urn:schemas-microsoft-com:vml" Requires="v">
                <p:oleObj spid="_x0000_s176488" name="Equation" r:id="rId9" imgW="228600" imgH="228600" progId="Equation.DSMT4">
                  <p:embed/>
                </p:oleObj>
              </mc:Choice>
              <mc:Fallback>
                <p:oleObj name="Equation" r:id="rId9" imgW="228600" imgH="228600" progId="Equation.DSMT4">
                  <p:embed/>
                  <p:pic>
                    <p:nvPicPr>
                      <p:cNvPr id="0" name=""/>
                      <p:cNvPicPr/>
                      <p:nvPr/>
                    </p:nvPicPr>
                    <p:blipFill>
                      <a:blip r:embed="rId10"/>
                      <a:stretch>
                        <a:fillRect/>
                      </a:stretch>
                    </p:blipFill>
                    <p:spPr>
                      <a:xfrm>
                        <a:off x="6084011" y="3603978"/>
                        <a:ext cx="404979" cy="404979"/>
                      </a:xfrm>
                      <a:prstGeom prst="rect">
                        <a:avLst/>
                      </a:prstGeom>
                    </p:spPr>
                  </p:pic>
                </p:oleObj>
              </mc:Fallback>
            </mc:AlternateContent>
          </a:graphicData>
        </a:graphic>
      </p:graphicFrame>
      <p:graphicFrame>
        <p:nvGraphicFramePr>
          <p:cNvPr id="14" name="Object 2"/>
          <p:cNvGraphicFramePr>
            <a:graphicFrameLocks noChangeAspect="1"/>
          </p:cNvGraphicFramePr>
          <p:nvPr>
            <p:extLst>
              <p:ext uri="{D42A27DB-BD31-4B8C-83A1-F6EECF244321}">
                <p14:modId xmlns:p14="http://schemas.microsoft.com/office/powerpoint/2010/main" val="1260399745"/>
              </p:ext>
            </p:extLst>
          </p:nvPr>
        </p:nvGraphicFramePr>
        <p:xfrm>
          <a:off x="3473450" y="4072467"/>
          <a:ext cx="1511300" cy="647700"/>
        </p:xfrm>
        <a:graphic>
          <a:graphicData uri="http://schemas.openxmlformats.org/presentationml/2006/ole">
            <mc:AlternateContent xmlns:mc="http://schemas.openxmlformats.org/markup-compatibility/2006">
              <mc:Choice xmlns:v="urn:schemas-microsoft-com:vml" Requires="v">
                <p:oleObj spid="_x0000_s176489" name="Equation" r:id="rId11" imgW="1511300" imgH="647700" progId="Equation.DSMT4">
                  <p:embed/>
                </p:oleObj>
              </mc:Choice>
              <mc:Fallback>
                <p:oleObj name="Equation" r:id="rId11" imgW="1511300" imgH="6477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3450" y="4072467"/>
                        <a:ext cx="15113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1422680460"/>
              </p:ext>
            </p:extLst>
          </p:nvPr>
        </p:nvGraphicFramePr>
        <p:xfrm>
          <a:off x="6553200" y="4419600"/>
          <a:ext cx="2260600" cy="228600"/>
        </p:xfrm>
        <a:graphic>
          <a:graphicData uri="http://schemas.openxmlformats.org/presentationml/2006/ole">
            <mc:AlternateContent xmlns:mc="http://schemas.openxmlformats.org/markup-compatibility/2006">
              <mc:Choice xmlns:v="urn:schemas-microsoft-com:vml" Requires="v">
                <p:oleObj spid="_x0000_s176490" name="Equation" r:id="rId13" imgW="2260600" imgH="228600" progId="Equation.3">
                  <p:embed/>
                </p:oleObj>
              </mc:Choice>
              <mc:Fallback>
                <p:oleObj name="Equation" r:id="rId13" imgW="22606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3200" y="4419600"/>
                        <a:ext cx="2260600" cy="228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2895600" y="4800600"/>
            <a:ext cx="5943600" cy="1535197"/>
          </a:xfrm>
        </p:spPr>
        <p:txBody>
          <a:bodyPr/>
          <a:lstStyle/>
          <a:p>
            <a:pPr>
              <a:spcBef>
                <a:spcPts val="0"/>
              </a:spcBef>
              <a:spcAft>
                <a:spcPts val="0"/>
              </a:spcAft>
            </a:pPr>
            <a:r>
              <a:rPr lang="en-US" altLang="en-US" sz="1800" b="1" dirty="0">
                <a:solidFill>
                  <a:srgbClr val="C00000"/>
                </a:solidFill>
              </a:rPr>
              <a:t>Reflect and Think:</a:t>
            </a:r>
          </a:p>
          <a:p>
            <a:pPr marL="292608" indent="-292608">
              <a:spcBef>
                <a:spcPct val="50000"/>
              </a:spcBef>
              <a:buFontTx/>
              <a:buChar char="•"/>
            </a:pPr>
            <a:r>
              <a:rPr lang="en-US" altLang="en-US" sz="1800" dirty="0"/>
              <a:t>Space probes and other long-distance vehicles are designed with small rockets to allow for mid-course corrections. Satellites launched from the Space Station usually do not need this kind of fine-tuning.</a:t>
            </a:r>
          </a:p>
        </p:txBody>
      </p:sp>
    </p:spTree>
    <p:extLst>
      <p:ext uri="{BB962C8B-B14F-4D97-AF65-F5344CB8AC3E}">
        <p14:creationId xmlns:p14="http://schemas.microsoft.com/office/powerpoint/2010/main" val="760884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b="1" dirty="0">
                <a:ea typeface="ＭＳ Ｐゴシック" pitchFamily="34" charset="-128"/>
              </a:rPr>
              <a:t>Group Problem Solving </a:t>
            </a:r>
            <a:r>
              <a:rPr lang="en-US" altLang="en-US" sz="1000" dirty="0">
                <a:ea typeface="ＭＳ Ｐゴシック" pitchFamily="34" charset="-128"/>
              </a:rPr>
              <a:t>5</a:t>
            </a:r>
            <a:endParaRPr lang="en-US" sz="1000" dirty="0"/>
          </a:p>
        </p:txBody>
      </p:sp>
      <p:pic>
        <p:nvPicPr>
          <p:cNvPr id="11" name="Picture 3" descr="bee29230_p13-041-042"/>
          <p:cNvPicPr>
            <a:picLocks noChangeAspect="1" noChangeArrowheads="1"/>
          </p:cNvPicPr>
          <p:nvPr/>
        </p:nvPicPr>
        <p:blipFill>
          <a:blip r:embed="rId2"/>
          <a:stretch>
            <a:fillRect/>
          </a:stretch>
        </p:blipFill>
        <p:spPr bwMode="auto">
          <a:xfrm>
            <a:off x="593725" y="914400"/>
            <a:ext cx="3494088" cy="268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
          <p:cNvSpPr txBox="1">
            <a:spLocks noChangeArrowheads="1"/>
          </p:cNvSpPr>
          <p:nvPr/>
        </p:nvSpPr>
        <p:spPr bwMode="auto">
          <a:xfrm>
            <a:off x="350838" y="3559579"/>
            <a:ext cx="459105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section of track for a roller coaster consists of two circular arcs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joined by a straight portion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BC</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radius of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is 72 m. The car and its occupants, of total mass 250 kg, reach Point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with practically no velocity and then drop freely along the track. Determine the normal force exerted by the track on the car at point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Neglect air resistance and rolling resistance.</a:t>
            </a:r>
          </a:p>
        </p:txBody>
      </p:sp>
      <p:sp>
        <p:nvSpPr>
          <p:cNvPr id="13" name="Text Box 7"/>
          <p:cNvSpPr txBox="1">
            <a:spLocks noChangeArrowheads="1"/>
          </p:cNvSpPr>
          <p:nvPr/>
        </p:nvSpPr>
        <p:spPr bwMode="auto">
          <a:xfrm>
            <a:off x="5173663" y="979488"/>
            <a:ext cx="363855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This is two part problem – you will need to find the velocity of the car using work-energy, and then use Newton’s second law to find the normal force.</a:t>
            </a:r>
          </a:p>
        </p:txBody>
      </p:sp>
      <p:sp>
        <p:nvSpPr>
          <p:cNvPr id="14" name="Text Box 8"/>
          <p:cNvSpPr txBox="1">
            <a:spLocks noChangeArrowheads="1"/>
          </p:cNvSpPr>
          <p:nvPr/>
        </p:nvSpPr>
        <p:spPr bwMode="auto">
          <a:xfrm>
            <a:off x="5173663" y="3311525"/>
            <a:ext cx="33416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Draw a diagram with the car at points A and D, and define your datum.  Use conservation of energy to solve for v</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endPar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endParaRPr>
          </a:p>
        </p:txBody>
      </p:sp>
      <p:sp>
        <p:nvSpPr>
          <p:cNvPr id="15" name="Text Box 8"/>
          <p:cNvSpPr txBox="1">
            <a:spLocks noChangeArrowheads="1"/>
          </p:cNvSpPr>
          <p:nvPr/>
        </p:nvSpPr>
        <p:spPr bwMode="auto">
          <a:xfrm>
            <a:off x="5173663" y="5081588"/>
            <a:ext cx="34940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Draw FBD and KD of the car at point D, and determine the normal force using Newton’s second law.</a:t>
            </a:r>
            <a:endPar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endParaRPr>
          </a:p>
        </p:txBody>
      </p:sp>
    </p:spTree>
    <p:extLst>
      <p:ext uri="{BB962C8B-B14F-4D97-AF65-F5344CB8AC3E}">
        <p14:creationId xmlns:p14="http://schemas.microsoft.com/office/powerpoint/2010/main" val="3809438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457200" y="76200"/>
            <a:ext cx="8229600" cy="670560"/>
          </a:xfrm>
        </p:spPr>
        <p:txBody>
          <a:bodyPr/>
          <a:lstStyle/>
          <a:p>
            <a:r>
              <a:rPr lang="en-US" altLang="en-US" b="1" dirty="0">
                <a:ea typeface="ＭＳ Ｐゴシック" pitchFamily="34" charset="-128"/>
              </a:rPr>
              <a:t>Group Problem Solving </a:t>
            </a:r>
            <a:r>
              <a:rPr lang="en-US" altLang="en-US" sz="1000" dirty="0">
                <a:ea typeface="ＭＳ Ｐゴシック" pitchFamily="34" charset="-128"/>
              </a:rPr>
              <a:t>6</a:t>
            </a:r>
            <a:endParaRPr lang="en-US" sz="1000" dirty="0"/>
          </a:p>
        </p:txBody>
      </p:sp>
      <p:pic>
        <p:nvPicPr>
          <p:cNvPr id="31" name="Picture 3" descr="bee29230_p13-041-042"/>
          <p:cNvPicPr>
            <a:picLocks noChangeAspect="1" noChangeArrowheads="1"/>
          </p:cNvPicPr>
          <p:nvPr/>
        </p:nvPicPr>
        <p:blipFill>
          <a:blip r:embed="rId3"/>
          <a:stretch>
            <a:fillRect/>
          </a:stretch>
        </p:blipFill>
        <p:spPr bwMode="auto">
          <a:xfrm>
            <a:off x="602938" y="1182688"/>
            <a:ext cx="3254045" cy="2503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
          <p:cNvPicPr>
            <a:picLocks noChangeAspect="1"/>
          </p:cNvPicPr>
          <p:nvPr/>
        </p:nvPicPr>
        <p:blipFill>
          <a:blip r:embed="rId4">
            <a:extLst>
              <a:ext uri="{28A0092B-C50C-407E-A947-70E740481C1C}">
                <a14:useLocalDpi xmlns:a14="http://schemas.microsoft.com/office/drawing/2010/main" val="0"/>
              </a:ext>
            </a:extLst>
          </a:blip>
          <a:srcRect l="7957" t="19083" r="82056" b="66895"/>
          <a:stretch>
            <a:fillRect/>
          </a:stretch>
        </p:blipFill>
        <p:spPr bwMode="auto">
          <a:xfrm>
            <a:off x="3201988" y="2838450"/>
            <a:ext cx="349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6"/>
          <p:cNvSpPr txBox="1">
            <a:spLocks noChangeArrowheads="1"/>
          </p:cNvSpPr>
          <p:nvPr/>
        </p:nvSpPr>
        <p:spPr bwMode="auto">
          <a:xfrm>
            <a:off x="4103688" y="1082675"/>
            <a:ext cx="48006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Modeling and Analysis: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Given:  v</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0 m/s,  r</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CD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72 m, m = 250 kg</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Find:   N</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D</a:t>
            </a:r>
          </a:p>
        </p:txBody>
      </p:sp>
      <p:sp>
        <p:nvSpPr>
          <p:cNvPr id="34" name="Text Box 1032"/>
          <p:cNvSpPr txBox="1">
            <a:spLocks noChangeArrowheads="1"/>
          </p:cNvSpPr>
          <p:nvPr/>
        </p:nvSpPr>
        <p:spPr bwMode="auto">
          <a:xfrm>
            <a:off x="4322763" y="2325688"/>
            <a:ext cx="436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Define your datum, sketch the situation at points of interest</a:t>
            </a:r>
          </a:p>
        </p:txBody>
      </p:sp>
      <p:sp>
        <p:nvSpPr>
          <p:cNvPr id="35" name="TextBox 2"/>
          <p:cNvSpPr txBox="1">
            <a:spLocks noChangeArrowheads="1"/>
          </p:cNvSpPr>
          <p:nvPr/>
        </p:nvSpPr>
        <p:spPr bwMode="auto">
          <a:xfrm>
            <a:off x="3890963" y="3246438"/>
            <a:ext cx="86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Datum</a:t>
            </a:r>
            <a:endPar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36" name="Text Box 1032"/>
          <p:cNvSpPr txBox="1">
            <a:spLocks noChangeArrowheads="1"/>
          </p:cNvSpPr>
          <p:nvPr/>
        </p:nvSpPr>
        <p:spPr bwMode="auto">
          <a:xfrm>
            <a:off x="620713" y="3759200"/>
            <a:ext cx="5295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Use conservation of energy to find </a:t>
            </a:r>
            <a:r>
              <a:rPr kumimoji="0" lang="en-US" altLang="en-US" sz="2400" b="1" i="1"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v</a:t>
            </a:r>
            <a:r>
              <a:rPr kumimoji="0" lang="en-US" altLang="en-US" sz="2400" b="1" i="1"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D</a:t>
            </a:r>
          </a:p>
        </p:txBody>
      </p:sp>
      <p:graphicFrame>
        <p:nvGraphicFramePr>
          <p:cNvPr id="37" name="Object 9"/>
          <p:cNvGraphicFramePr>
            <a:graphicFrameLocks noChangeAspect="1"/>
          </p:cNvGraphicFramePr>
          <p:nvPr/>
        </p:nvGraphicFramePr>
        <p:xfrm>
          <a:off x="6134100" y="3810000"/>
          <a:ext cx="1905000" cy="393700"/>
        </p:xfrm>
        <a:graphic>
          <a:graphicData uri="http://schemas.openxmlformats.org/presentationml/2006/ole">
            <mc:AlternateContent xmlns:mc="http://schemas.openxmlformats.org/markup-compatibility/2006">
              <mc:Choice xmlns:v="urn:schemas-microsoft-com:vml" Requires="v">
                <p:oleObj spid="_x0000_s192560" name="Equation" r:id="rId5" imgW="952200" imgH="203040" progId="Equation.DSMT4">
                  <p:embed/>
                </p:oleObj>
              </mc:Choice>
              <mc:Fallback>
                <p:oleObj name="Equation" r:id="rId5" imgW="95220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100" y="3810000"/>
                        <a:ext cx="19050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2"/>
          <p:cNvGraphicFramePr>
            <a:graphicFrameLocks noChangeAspect="1"/>
          </p:cNvGraphicFramePr>
          <p:nvPr/>
        </p:nvGraphicFramePr>
        <p:xfrm>
          <a:off x="2241550" y="4394200"/>
          <a:ext cx="1446213" cy="304800"/>
        </p:xfrm>
        <a:graphic>
          <a:graphicData uri="http://schemas.openxmlformats.org/presentationml/2006/ole">
            <mc:AlternateContent xmlns:mc="http://schemas.openxmlformats.org/markup-compatibility/2006">
              <mc:Choice xmlns:v="urn:schemas-microsoft-com:vml" Requires="v">
                <p:oleObj spid="_x0000_s192561" name="Equation" r:id="rId7" imgW="965200" imgH="203200" progId="Equation.DSMT4">
                  <p:embed/>
                </p:oleObj>
              </mc:Choice>
              <mc:Fallback>
                <p:oleObj name="Equation" r:id="rId7" imgW="9652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1550" y="4394200"/>
                        <a:ext cx="144621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14"/>
          <p:cNvGraphicFramePr>
            <a:graphicFrameLocks noChangeAspect="1"/>
          </p:cNvGraphicFramePr>
          <p:nvPr/>
        </p:nvGraphicFramePr>
        <p:xfrm>
          <a:off x="2197100" y="4838700"/>
          <a:ext cx="3689350" cy="647700"/>
        </p:xfrm>
        <a:graphic>
          <a:graphicData uri="http://schemas.openxmlformats.org/presentationml/2006/ole">
            <mc:AlternateContent xmlns:mc="http://schemas.openxmlformats.org/markup-compatibility/2006">
              <mc:Choice xmlns:v="urn:schemas-microsoft-com:vml" Requires="v">
                <p:oleObj spid="_x0000_s192562" name="Equation" r:id="rId9" imgW="2463480" imgH="431640" progId="Equation.DSMT4">
                  <p:embed/>
                </p:oleObj>
              </mc:Choice>
              <mc:Fallback>
                <p:oleObj name="Equation" r:id="rId9" imgW="2463480" imgH="431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7100" y="4838700"/>
                        <a:ext cx="368935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15"/>
          <p:cNvGraphicFramePr>
            <a:graphicFrameLocks noChangeAspect="1"/>
          </p:cNvGraphicFramePr>
          <p:nvPr/>
        </p:nvGraphicFramePr>
        <p:xfrm>
          <a:off x="2212975" y="5514975"/>
          <a:ext cx="2684463" cy="514350"/>
        </p:xfrm>
        <a:graphic>
          <a:graphicData uri="http://schemas.openxmlformats.org/presentationml/2006/ole">
            <mc:AlternateContent xmlns:mc="http://schemas.openxmlformats.org/markup-compatibility/2006">
              <mc:Choice xmlns:v="urn:schemas-microsoft-com:vml" Requires="v">
                <p:oleObj spid="_x0000_s192563" name="Equation" r:id="rId11" imgW="1790640" imgH="342720" progId="Equation.DSMT4">
                  <p:embed/>
                </p:oleObj>
              </mc:Choice>
              <mc:Fallback>
                <p:oleObj name="Equation" r:id="rId11" imgW="1790640" imgH="34272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2975" y="5514975"/>
                        <a:ext cx="2684463"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 Box 1032"/>
          <p:cNvSpPr txBox="1">
            <a:spLocks noChangeArrowheads="1"/>
          </p:cNvSpPr>
          <p:nvPr/>
        </p:nvSpPr>
        <p:spPr bwMode="auto">
          <a:xfrm>
            <a:off x="620713" y="4294188"/>
            <a:ext cx="15700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Find T</a:t>
            </a:r>
            <a:r>
              <a:rPr kumimoji="0" lang="en-US" altLang="en-US" sz="2400" b="1"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A</a:t>
            </a:r>
            <a:endParaRPr kumimoji="0" lang="en-US" altLang="en-US" sz="2400" b="1" i="1"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endParaRPr>
          </a:p>
        </p:txBody>
      </p:sp>
      <p:sp>
        <p:nvSpPr>
          <p:cNvPr id="42" name="Text Box 1032"/>
          <p:cNvSpPr txBox="1">
            <a:spLocks noChangeArrowheads="1"/>
          </p:cNvSpPr>
          <p:nvPr/>
        </p:nvSpPr>
        <p:spPr bwMode="auto">
          <a:xfrm>
            <a:off x="620713" y="4800600"/>
            <a:ext cx="1897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Find V</a:t>
            </a:r>
            <a:r>
              <a:rPr kumimoji="0" lang="en-US" altLang="en-US" sz="2400" b="1"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A</a:t>
            </a:r>
            <a:endParaRPr kumimoji="0" lang="en-US" altLang="en-US" sz="2400" b="1" i="1"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endParaRPr>
          </a:p>
        </p:txBody>
      </p:sp>
      <p:sp>
        <p:nvSpPr>
          <p:cNvPr id="43" name="Text Box 1032"/>
          <p:cNvSpPr txBox="1">
            <a:spLocks noChangeArrowheads="1"/>
          </p:cNvSpPr>
          <p:nvPr/>
        </p:nvSpPr>
        <p:spPr bwMode="auto">
          <a:xfrm>
            <a:off x="620713" y="5497513"/>
            <a:ext cx="1897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Find T</a:t>
            </a:r>
            <a:r>
              <a:rPr kumimoji="0" lang="en-US" altLang="en-US" sz="2400" b="1"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D</a:t>
            </a:r>
            <a:endParaRPr kumimoji="0" lang="en-US" altLang="en-US" sz="2400" b="1" i="1"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endParaRPr>
          </a:p>
        </p:txBody>
      </p:sp>
      <p:sp>
        <p:nvSpPr>
          <p:cNvPr id="44" name="Text Box 1032"/>
          <p:cNvSpPr txBox="1">
            <a:spLocks noChangeArrowheads="1"/>
          </p:cNvSpPr>
          <p:nvPr/>
        </p:nvSpPr>
        <p:spPr bwMode="auto">
          <a:xfrm>
            <a:off x="620713" y="6029325"/>
            <a:ext cx="1306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Find V</a:t>
            </a:r>
            <a:r>
              <a:rPr kumimoji="0" lang="en-US" altLang="en-US" sz="2400" b="1"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D</a:t>
            </a:r>
            <a:endParaRPr kumimoji="0" lang="en-US" altLang="en-US" sz="2400" b="1" i="1"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endParaRPr>
          </a:p>
        </p:txBody>
      </p:sp>
      <p:graphicFrame>
        <p:nvGraphicFramePr>
          <p:cNvPr id="45" name="Object 16"/>
          <p:cNvGraphicFramePr>
            <a:graphicFrameLocks noChangeAspect="1"/>
          </p:cNvGraphicFramePr>
          <p:nvPr/>
        </p:nvGraphicFramePr>
        <p:xfrm>
          <a:off x="2241550" y="6103938"/>
          <a:ext cx="1522413" cy="303212"/>
        </p:xfrm>
        <a:graphic>
          <a:graphicData uri="http://schemas.openxmlformats.org/presentationml/2006/ole">
            <mc:AlternateContent xmlns:mc="http://schemas.openxmlformats.org/markup-compatibility/2006">
              <mc:Choice xmlns:v="urn:schemas-microsoft-com:vml" Requires="v">
                <p:oleObj spid="_x0000_s192564" name="Equation" r:id="rId13" imgW="1016000" imgH="203200" progId="Equation.DSMT4">
                  <p:embed/>
                </p:oleObj>
              </mc:Choice>
              <mc:Fallback>
                <p:oleObj name="Equation" r:id="rId13" imgW="1016000" imgH="203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1550" y="6103938"/>
                        <a:ext cx="1522413" cy="303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Text Box 1032"/>
          <p:cNvSpPr txBox="1">
            <a:spLocks noChangeArrowheads="1"/>
          </p:cNvSpPr>
          <p:nvPr/>
        </p:nvSpPr>
        <p:spPr bwMode="auto">
          <a:xfrm>
            <a:off x="6702425" y="4586288"/>
            <a:ext cx="1898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Solve for </a:t>
            </a:r>
            <a:r>
              <a:rPr kumimoji="0" lang="en-US" altLang="en-US" sz="2400" b="1" i="1"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v</a:t>
            </a:r>
            <a:r>
              <a:rPr kumimoji="0" lang="en-US" altLang="en-US" sz="2400" b="1" i="1"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D</a:t>
            </a:r>
          </a:p>
        </p:txBody>
      </p:sp>
      <p:graphicFrame>
        <p:nvGraphicFramePr>
          <p:cNvPr id="47" name="Object 17"/>
          <p:cNvGraphicFramePr>
            <a:graphicFrameLocks noChangeAspect="1"/>
          </p:cNvGraphicFramePr>
          <p:nvPr/>
        </p:nvGraphicFramePr>
        <p:xfrm>
          <a:off x="6823075" y="5207000"/>
          <a:ext cx="1543050" cy="342900"/>
        </p:xfrm>
        <a:graphic>
          <a:graphicData uri="http://schemas.openxmlformats.org/presentationml/2006/ole">
            <mc:AlternateContent xmlns:mc="http://schemas.openxmlformats.org/markup-compatibility/2006">
              <mc:Choice xmlns:v="urn:schemas-microsoft-com:vml" Requires="v">
                <p:oleObj spid="_x0000_s192565" name="Equation" r:id="rId15" imgW="1028520" imgH="228600" progId="Equation.DSMT4">
                  <p:embed/>
                </p:oleObj>
              </mc:Choice>
              <mc:Fallback>
                <p:oleObj name="Equation" r:id="rId15" imgW="102852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23075" y="5207000"/>
                        <a:ext cx="154305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24"/>
          <p:cNvGraphicFramePr>
            <a:graphicFrameLocks noChangeAspect="1"/>
          </p:cNvGraphicFramePr>
          <p:nvPr/>
        </p:nvGraphicFramePr>
        <p:xfrm>
          <a:off x="6902450" y="5664200"/>
          <a:ext cx="1371600" cy="304800"/>
        </p:xfrm>
        <a:graphic>
          <a:graphicData uri="http://schemas.openxmlformats.org/presentationml/2006/ole">
            <mc:AlternateContent xmlns:mc="http://schemas.openxmlformats.org/markup-compatibility/2006">
              <mc:Choice xmlns:v="urn:schemas-microsoft-com:vml" Requires="v">
                <p:oleObj spid="_x0000_s192566" name="Equation" r:id="rId17" imgW="914400" imgH="203040" progId="Equation.DSMT4">
                  <p:embed/>
                </p:oleObj>
              </mc:Choice>
              <mc:Fallback>
                <p:oleObj name="Equation" r:id="rId17" imgW="914400" imgH="20304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02450" y="5664200"/>
                        <a:ext cx="1371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5883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41" grpId="0"/>
      <p:bldP spid="42" grpId="0"/>
      <p:bldP spid="43" grpId="0"/>
      <p:bldP spid="44" grpId="0"/>
      <p:bldP spid="4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57200" y="76200"/>
            <a:ext cx="8229600" cy="670560"/>
          </a:xfrm>
        </p:spPr>
        <p:txBody>
          <a:bodyPr/>
          <a:lstStyle/>
          <a:p>
            <a:r>
              <a:rPr lang="en-US" altLang="en-US" b="1" dirty="0">
                <a:ea typeface="ＭＳ Ｐゴシック" pitchFamily="34" charset="-128"/>
              </a:rPr>
              <a:t>Group Problem Solving </a:t>
            </a:r>
            <a:r>
              <a:rPr lang="en-US" altLang="en-US" sz="1000" dirty="0">
                <a:ea typeface="ＭＳ Ｐゴシック" pitchFamily="34" charset="-128"/>
              </a:rPr>
              <a:t>7</a:t>
            </a:r>
            <a:endParaRPr lang="en-US" sz="1000" dirty="0"/>
          </a:p>
        </p:txBody>
      </p:sp>
      <p:pic>
        <p:nvPicPr>
          <p:cNvPr id="14" name="Picture 1"/>
          <p:cNvPicPr>
            <a:picLocks noChangeAspect="1"/>
          </p:cNvPicPr>
          <p:nvPr/>
        </p:nvPicPr>
        <p:blipFill>
          <a:blip r:embed="rId3">
            <a:extLst>
              <a:ext uri="{28A0092B-C50C-407E-A947-70E740481C1C}">
                <a14:useLocalDpi xmlns:a14="http://schemas.microsoft.com/office/drawing/2010/main" val="0"/>
              </a:ext>
            </a:extLst>
          </a:blip>
          <a:srcRect l="7957" t="19083" r="82056" b="66895"/>
          <a:stretch>
            <a:fillRect/>
          </a:stretch>
        </p:blipFill>
        <p:spPr bwMode="auto">
          <a:xfrm>
            <a:off x="4110038" y="2797175"/>
            <a:ext cx="349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032"/>
          <p:cNvSpPr txBox="1">
            <a:spLocks noChangeArrowheads="1"/>
          </p:cNvSpPr>
          <p:nvPr/>
        </p:nvSpPr>
        <p:spPr bwMode="auto">
          <a:xfrm>
            <a:off x="579438" y="1090613"/>
            <a:ext cx="4156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noProof="0" dirty="0">
                <a:ln>
                  <a:noFill/>
                </a:ln>
                <a:solidFill>
                  <a:schemeClr val="bg2"/>
                </a:solidFill>
                <a:effectLst/>
                <a:uLnTx/>
                <a:uFillTx/>
                <a:latin typeface="Times New Roman" pitchFamily="18" charset="0"/>
                <a:ea typeface="ＭＳ Ｐゴシック" pitchFamily="34" charset="-128"/>
              </a:rPr>
              <a:t>Draw FBD and KD at point D</a:t>
            </a:r>
          </a:p>
        </p:txBody>
      </p:sp>
      <p:sp>
        <p:nvSpPr>
          <p:cNvPr id="16" name="Text Box 1032"/>
          <p:cNvSpPr txBox="1">
            <a:spLocks noChangeArrowheads="1"/>
          </p:cNvSpPr>
          <p:nvPr/>
        </p:nvSpPr>
        <p:spPr bwMode="auto">
          <a:xfrm>
            <a:off x="1274763" y="3765550"/>
            <a:ext cx="6915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noProof="0" dirty="0">
                <a:ln>
                  <a:noFill/>
                </a:ln>
                <a:solidFill>
                  <a:schemeClr val="bg2"/>
                </a:solidFill>
                <a:effectLst/>
                <a:uLnTx/>
                <a:uFillTx/>
                <a:latin typeface="Times New Roman" pitchFamily="18" charset="0"/>
                <a:ea typeface="ＭＳ Ｐゴシック" pitchFamily="34" charset="-128"/>
              </a:rPr>
              <a:t>Use Newton’s second law in the normal direction</a:t>
            </a:r>
            <a:endParaRPr kumimoji="0" lang="en-US" altLang="en-US" sz="2400" b="1" i="1" u="none" strike="noStrike" kern="0" cap="none" spc="0" normalizeH="0" noProof="0" dirty="0">
              <a:ln>
                <a:noFill/>
              </a:ln>
              <a:solidFill>
                <a:schemeClr val="bg2"/>
              </a:solidFill>
              <a:effectLst/>
              <a:uLnTx/>
              <a:uFillTx/>
              <a:latin typeface="Times New Roman" pitchFamily="18" charset="0"/>
              <a:ea typeface="ＭＳ Ｐゴシック" pitchFamily="34" charset="-128"/>
            </a:endParaRPr>
          </a:p>
        </p:txBody>
      </p:sp>
      <p:graphicFrame>
        <p:nvGraphicFramePr>
          <p:cNvPr id="17" name="Object 16"/>
          <p:cNvGraphicFramePr>
            <a:graphicFrameLocks noChangeAspect="1"/>
          </p:cNvGraphicFramePr>
          <p:nvPr/>
        </p:nvGraphicFramePr>
        <p:xfrm>
          <a:off x="1900238" y="4699000"/>
          <a:ext cx="1444625" cy="508000"/>
        </p:xfrm>
        <a:graphic>
          <a:graphicData uri="http://schemas.openxmlformats.org/presentationml/2006/ole">
            <mc:AlternateContent xmlns:mc="http://schemas.openxmlformats.org/markup-compatibility/2006">
              <mc:Choice xmlns:v="urn:schemas-microsoft-com:vml" Requires="v">
                <p:oleObj spid="_x0000_s190506" name="Equation" r:id="rId4" imgW="723586" imgH="253890" progId="Equation.DSMT4">
                  <p:embed/>
                </p:oleObj>
              </mc:Choice>
              <mc:Fallback>
                <p:oleObj name="Equation" r:id="rId4" imgW="723586" imgH="25389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0238" y="4699000"/>
                        <a:ext cx="1444625"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8" name="Straight Arrow Connector 17"/>
          <p:cNvCxnSpPr/>
          <p:nvPr/>
        </p:nvCxnSpPr>
        <p:spPr>
          <a:xfrm flipH="1">
            <a:off x="3508375" y="2008188"/>
            <a:ext cx="950913" cy="865187"/>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19" name="TextBox 25"/>
          <p:cNvSpPr txBox="1">
            <a:spLocks noChangeArrowheads="1"/>
          </p:cNvSpPr>
          <p:nvPr/>
        </p:nvSpPr>
        <p:spPr bwMode="auto">
          <a:xfrm rot="19248689">
            <a:off x="3500050" y="2038320"/>
            <a:ext cx="7040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72 m</a:t>
            </a:r>
          </a:p>
        </p:txBody>
      </p:sp>
      <p:cxnSp>
        <p:nvCxnSpPr>
          <p:cNvPr id="20" name="Straight Arrow Connector 19"/>
          <p:cNvCxnSpPr/>
          <p:nvPr/>
        </p:nvCxnSpPr>
        <p:spPr>
          <a:xfrm>
            <a:off x="4284663" y="2401888"/>
            <a:ext cx="0" cy="517525"/>
          </a:xfrm>
          <a:prstGeom prst="straightConnector1">
            <a:avLst/>
          </a:prstGeom>
          <a:noFill/>
          <a:ln w="25400" cap="flat" cmpd="sng" algn="ctr">
            <a:solidFill>
              <a:srgbClr val="2D2DB9"/>
            </a:solidFill>
            <a:prstDash val="solid"/>
            <a:tailEnd type="arrow"/>
          </a:ln>
          <a:effectLst>
            <a:outerShdw blurRad="40000" dist="20000" dir="5400000" rotWithShape="0">
              <a:srgbClr val="000000">
                <a:alpha val="38000"/>
              </a:srgbClr>
            </a:outerShdw>
          </a:effectLst>
        </p:spPr>
      </p:cxnSp>
      <p:cxnSp>
        <p:nvCxnSpPr>
          <p:cNvPr id="21" name="Straight Arrow Connector 20"/>
          <p:cNvCxnSpPr/>
          <p:nvPr/>
        </p:nvCxnSpPr>
        <p:spPr>
          <a:xfrm flipV="1">
            <a:off x="4297363" y="3190875"/>
            <a:ext cx="0" cy="517525"/>
          </a:xfrm>
          <a:prstGeom prst="straightConnector1">
            <a:avLst/>
          </a:prstGeom>
          <a:noFill/>
          <a:ln w="25400" cap="flat" cmpd="sng" algn="ctr">
            <a:solidFill>
              <a:srgbClr val="2D2DB9"/>
            </a:solidFill>
            <a:prstDash val="solid"/>
            <a:tailEnd type="arrow"/>
          </a:ln>
          <a:effectLst>
            <a:outerShdw blurRad="40000" dist="20000" dir="5400000" rotWithShape="0">
              <a:srgbClr val="000000">
                <a:alpha val="38000"/>
              </a:srgbClr>
            </a:outerShdw>
          </a:effectLst>
        </p:spPr>
      </p:cxnSp>
      <p:sp>
        <p:nvSpPr>
          <p:cNvPr id="22" name="TextBox 29"/>
          <p:cNvSpPr txBox="1">
            <a:spLocks noChangeArrowheads="1"/>
          </p:cNvSpPr>
          <p:nvPr/>
        </p:nvSpPr>
        <p:spPr bwMode="auto">
          <a:xfrm>
            <a:off x="4284663" y="2441575"/>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3333CC"/>
                </a:solidFill>
                <a:effectLst/>
                <a:uLnTx/>
                <a:uFillTx/>
                <a:latin typeface="Times New Roman" pitchFamily="18" charset="0"/>
                <a:ea typeface="ＭＳ Ｐゴシック" pitchFamily="34" charset="-128"/>
              </a:rPr>
              <a:t>W</a:t>
            </a:r>
          </a:p>
        </p:txBody>
      </p:sp>
      <p:sp>
        <p:nvSpPr>
          <p:cNvPr id="23" name="TextBox 33"/>
          <p:cNvSpPr txBox="1">
            <a:spLocks noChangeArrowheads="1"/>
          </p:cNvSpPr>
          <p:nvPr/>
        </p:nvSpPr>
        <p:spPr bwMode="auto">
          <a:xfrm>
            <a:off x="4297363" y="3352800"/>
            <a:ext cx="4953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3333CC"/>
                </a:solidFill>
                <a:effectLst/>
                <a:uLnTx/>
                <a:uFillTx/>
                <a:latin typeface="Times New Roman" pitchFamily="18" charset="0"/>
                <a:ea typeface="ＭＳ Ｐゴシック" pitchFamily="34" charset="-128"/>
              </a:rPr>
              <a:t>N</a:t>
            </a:r>
            <a:r>
              <a:rPr kumimoji="0" lang="en-US" altLang="en-US" sz="2000" b="1" i="0" u="none" strike="noStrike" kern="0" cap="none" spc="0" normalizeH="0" baseline="-25000" noProof="0" dirty="0">
                <a:ln>
                  <a:noFill/>
                </a:ln>
                <a:solidFill>
                  <a:srgbClr val="3333CC"/>
                </a:solidFill>
                <a:effectLst/>
                <a:uLnTx/>
                <a:uFillTx/>
                <a:latin typeface="Times New Roman" pitchFamily="18" charset="0"/>
                <a:ea typeface="ＭＳ Ｐゴシック" pitchFamily="34" charset="-128"/>
              </a:rPr>
              <a:t>D</a:t>
            </a:r>
          </a:p>
        </p:txBody>
      </p:sp>
      <p:pic>
        <p:nvPicPr>
          <p:cNvPr id="24" name="Picture 34"/>
          <p:cNvPicPr>
            <a:picLocks noChangeAspect="1"/>
          </p:cNvPicPr>
          <p:nvPr/>
        </p:nvPicPr>
        <p:blipFill>
          <a:blip r:embed="rId3">
            <a:extLst>
              <a:ext uri="{28A0092B-C50C-407E-A947-70E740481C1C}">
                <a14:useLocalDpi xmlns:a14="http://schemas.microsoft.com/office/drawing/2010/main" val="0"/>
              </a:ext>
            </a:extLst>
          </a:blip>
          <a:srcRect l="7957" t="19083" r="82056" b="66895"/>
          <a:stretch>
            <a:fillRect/>
          </a:stretch>
        </p:blipFill>
        <p:spPr bwMode="auto">
          <a:xfrm>
            <a:off x="5868988" y="2819400"/>
            <a:ext cx="3492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p:cNvCxnSpPr/>
          <p:nvPr/>
        </p:nvCxnSpPr>
        <p:spPr>
          <a:xfrm flipV="1">
            <a:off x="6043613" y="2460625"/>
            <a:ext cx="0" cy="517525"/>
          </a:xfrm>
          <a:prstGeom prst="straightConnector1">
            <a:avLst/>
          </a:prstGeom>
          <a:noFill/>
          <a:ln w="25400" cap="flat" cmpd="sng" algn="ctr">
            <a:solidFill>
              <a:srgbClr val="2D2DB9"/>
            </a:solidFill>
            <a:prstDash val="solid"/>
            <a:tailEnd type="arrow"/>
          </a:ln>
          <a:effectLst>
            <a:outerShdw blurRad="40000" dist="20000" dir="5400000" rotWithShape="0">
              <a:srgbClr val="000000">
                <a:alpha val="38000"/>
              </a:srgbClr>
            </a:outerShdw>
          </a:effectLst>
        </p:spPr>
      </p:cxnSp>
      <p:sp>
        <p:nvSpPr>
          <p:cNvPr id="26" name="TextBox 36"/>
          <p:cNvSpPr txBox="1">
            <a:spLocks noChangeArrowheads="1"/>
          </p:cNvSpPr>
          <p:nvPr/>
        </p:nvSpPr>
        <p:spPr bwMode="auto">
          <a:xfrm>
            <a:off x="6043613" y="2082800"/>
            <a:ext cx="620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3333CC"/>
                </a:solidFill>
                <a:effectLst/>
                <a:uLnTx/>
                <a:uFillTx/>
                <a:latin typeface="Times New Roman" pitchFamily="18" charset="0"/>
                <a:ea typeface="ＭＳ Ｐゴシック" pitchFamily="34" charset="-128"/>
              </a:rPr>
              <a:t>ma</a:t>
            </a:r>
            <a:r>
              <a:rPr kumimoji="0" lang="en-US" altLang="en-US" sz="2000" b="1" i="0" u="none" strike="noStrike" kern="0" cap="none" spc="0" normalizeH="0" baseline="-25000" noProof="0" dirty="0">
                <a:ln>
                  <a:noFill/>
                </a:ln>
                <a:solidFill>
                  <a:srgbClr val="3333CC"/>
                </a:solidFill>
                <a:effectLst/>
                <a:uLnTx/>
                <a:uFillTx/>
                <a:latin typeface="Times New Roman" pitchFamily="18" charset="0"/>
                <a:ea typeface="ＭＳ Ｐゴシック" pitchFamily="34" charset="-128"/>
              </a:rPr>
              <a:t>n</a:t>
            </a:r>
          </a:p>
        </p:txBody>
      </p:sp>
      <p:sp>
        <p:nvSpPr>
          <p:cNvPr id="27" name="TextBox 37"/>
          <p:cNvSpPr txBox="1">
            <a:spLocks noChangeArrowheads="1"/>
          </p:cNvSpPr>
          <p:nvPr/>
        </p:nvSpPr>
        <p:spPr bwMode="auto">
          <a:xfrm>
            <a:off x="6575425" y="2913063"/>
            <a:ext cx="584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3333CC"/>
                </a:solidFill>
                <a:effectLst/>
                <a:uLnTx/>
                <a:uFillTx/>
                <a:latin typeface="Times New Roman" pitchFamily="18" charset="0"/>
                <a:ea typeface="ＭＳ Ｐゴシック" pitchFamily="34" charset="-128"/>
              </a:rPr>
              <a:t>ma</a:t>
            </a:r>
            <a:r>
              <a:rPr kumimoji="0" lang="en-US" altLang="en-US" sz="2000" b="1" i="0" u="none" strike="noStrike" kern="0" cap="none" spc="0" normalizeH="0" baseline="-25000" noProof="0" dirty="0">
                <a:ln>
                  <a:noFill/>
                </a:ln>
                <a:solidFill>
                  <a:srgbClr val="3333CC"/>
                </a:solidFill>
                <a:effectLst/>
                <a:uLnTx/>
                <a:uFillTx/>
                <a:latin typeface="Times New Roman" pitchFamily="18" charset="0"/>
                <a:ea typeface="ＭＳ Ｐゴシック" pitchFamily="34" charset="-128"/>
              </a:rPr>
              <a:t>t</a:t>
            </a:r>
          </a:p>
        </p:txBody>
      </p:sp>
      <p:cxnSp>
        <p:nvCxnSpPr>
          <p:cNvPr id="28" name="Straight Arrow Connector 27"/>
          <p:cNvCxnSpPr/>
          <p:nvPr/>
        </p:nvCxnSpPr>
        <p:spPr>
          <a:xfrm rot="5400000" flipV="1">
            <a:off x="6316663" y="2797175"/>
            <a:ext cx="0" cy="517525"/>
          </a:xfrm>
          <a:prstGeom prst="straightConnector1">
            <a:avLst/>
          </a:prstGeom>
          <a:noFill/>
          <a:ln w="25400" cap="flat" cmpd="sng" algn="ctr">
            <a:solidFill>
              <a:srgbClr val="2D2DB9"/>
            </a:solidFill>
            <a:prstDash val="solid"/>
            <a:tailEnd type="arrow"/>
          </a:ln>
          <a:effectLst>
            <a:outerShdw blurRad="40000" dist="20000" dir="5400000" rotWithShape="0">
              <a:srgbClr val="000000">
                <a:alpha val="38000"/>
              </a:srgbClr>
            </a:outerShdw>
          </a:effectLst>
        </p:spPr>
      </p:cxnSp>
      <p:graphicFrame>
        <p:nvGraphicFramePr>
          <p:cNvPr id="29" name="Object 30"/>
          <p:cNvGraphicFramePr>
            <a:graphicFrameLocks noChangeAspect="1"/>
          </p:cNvGraphicFramePr>
          <p:nvPr/>
        </p:nvGraphicFramePr>
        <p:xfrm>
          <a:off x="1660525" y="5257800"/>
          <a:ext cx="2054225" cy="887413"/>
        </p:xfrm>
        <a:graphic>
          <a:graphicData uri="http://schemas.openxmlformats.org/presentationml/2006/ole">
            <mc:AlternateContent xmlns:mc="http://schemas.openxmlformats.org/markup-compatibility/2006">
              <mc:Choice xmlns:v="urn:schemas-microsoft-com:vml" Requires="v">
                <p:oleObj spid="_x0000_s190507" name="Equation" r:id="rId6" imgW="1028254" imgH="444307" progId="Equation.DSMT4">
                  <p:embed/>
                </p:oleObj>
              </mc:Choice>
              <mc:Fallback>
                <p:oleObj name="Equation" r:id="rId6" imgW="1028254" imgH="44430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0525" y="5257800"/>
                        <a:ext cx="2054225"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57343"/>
          <p:cNvGraphicFramePr>
            <a:graphicFrameLocks noChangeAspect="1"/>
          </p:cNvGraphicFramePr>
          <p:nvPr/>
        </p:nvGraphicFramePr>
        <p:xfrm>
          <a:off x="4510088" y="4457700"/>
          <a:ext cx="3794125" cy="812800"/>
        </p:xfrm>
        <a:graphic>
          <a:graphicData uri="http://schemas.openxmlformats.org/presentationml/2006/ole">
            <mc:AlternateContent xmlns:mc="http://schemas.openxmlformats.org/markup-compatibility/2006">
              <mc:Choice xmlns:v="urn:schemas-microsoft-com:vml" Requires="v">
                <p:oleObj spid="_x0000_s190508" name="Equation" r:id="rId8" imgW="1904760" imgH="406080" progId="Equation.DSMT4">
                  <p:embed/>
                </p:oleObj>
              </mc:Choice>
              <mc:Fallback>
                <p:oleObj name="Equation" r:id="rId8" imgW="1904760" imgH="4060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0088" y="4457700"/>
                        <a:ext cx="3794125"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57344"/>
          <p:cNvGraphicFramePr>
            <a:graphicFrameLocks noChangeAspect="1"/>
          </p:cNvGraphicFramePr>
          <p:nvPr/>
        </p:nvGraphicFramePr>
        <p:xfrm>
          <a:off x="5411788" y="5613400"/>
          <a:ext cx="1976437" cy="520700"/>
        </p:xfrm>
        <a:graphic>
          <a:graphicData uri="http://schemas.openxmlformats.org/presentationml/2006/ole">
            <mc:AlternateContent xmlns:mc="http://schemas.openxmlformats.org/markup-compatibility/2006">
              <mc:Choice xmlns:v="urn:schemas-microsoft-com:vml" Requires="v">
                <p:oleObj spid="_x0000_s190509" name="Equation" r:id="rId10" imgW="761760" imgH="203040" progId="Equation.DSMT4">
                  <p:embed/>
                </p:oleObj>
              </mc:Choice>
              <mc:Fallback>
                <p:oleObj name="Equation" r:id="rId10" imgW="761760" imgH="2030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1788" y="5613400"/>
                        <a:ext cx="197643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Straight Arrow Connector 31"/>
          <p:cNvCxnSpPr/>
          <p:nvPr/>
        </p:nvCxnSpPr>
        <p:spPr>
          <a:xfrm flipV="1">
            <a:off x="5360988" y="1574800"/>
            <a:ext cx="0" cy="517525"/>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33" name="Straight Arrow Connector 32"/>
          <p:cNvCxnSpPr/>
          <p:nvPr/>
        </p:nvCxnSpPr>
        <p:spPr>
          <a:xfrm rot="5400000" flipV="1">
            <a:off x="5619751" y="1817687"/>
            <a:ext cx="0" cy="517525"/>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34" name="TextBox 57347"/>
          <p:cNvSpPr txBox="1">
            <a:spLocks noChangeArrowheads="1"/>
          </p:cNvSpPr>
          <p:nvPr/>
        </p:nvSpPr>
        <p:spPr bwMode="auto">
          <a:xfrm>
            <a:off x="4989513" y="1323975"/>
            <a:ext cx="382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n</a:t>
            </a:r>
          </a:p>
        </p:txBody>
      </p:sp>
      <p:sp>
        <p:nvSpPr>
          <p:cNvPr id="35" name="TextBox 57347"/>
          <p:cNvSpPr txBox="1">
            <a:spLocks noChangeArrowheads="1"/>
          </p:cNvSpPr>
          <p:nvPr/>
        </p:nvSpPr>
        <p:spPr bwMode="auto">
          <a:xfrm>
            <a:off x="5803900" y="1755775"/>
            <a:ext cx="347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t</a:t>
            </a:r>
          </a:p>
        </p:txBody>
      </p:sp>
      <p:sp>
        <p:nvSpPr>
          <p:cNvPr id="36" name="Rectangle 35"/>
          <p:cNvSpPr/>
          <p:nvPr/>
        </p:nvSpPr>
        <p:spPr>
          <a:xfrm>
            <a:off x="5286375" y="5557838"/>
            <a:ext cx="2257425" cy="598487"/>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spTree>
    <p:extLst>
      <p:ext uri="{BB962C8B-B14F-4D97-AF65-F5344CB8AC3E}">
        <p14:creationId xmlns:p14="http://schemas.microsoft.com/office/powerpoint/2010/main" val="4086214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3" grpId="0"/>
      <p:bldP spid="26" grpId="0"/>
      <p:bldP spid="27" grpId="0"/>
      <p:bldP spid="34" grpId="0"/>
      <p:bldP spid="35" grpId="0"/>
      <p:bldP spid="3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Group Problem Solving </a:t>
            </a:r>
            <a:r>
              <a:rPr lang="en-US" altLang="en-US" sz="1000" dirty="0">
                <a:ea typeface="ＭＳ Ｐゴシック" pitchFamily="34" charset="-128"/>
              </a:rPr>
              <a:t>8</a:t>
            </a:r>
            <a:endParaRPr lang="en-US" sz="10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275592"/>
            <a:ext cx="3785383" cy="2610608"/>
          </a:xfrm>
          <a:prstGeom prst="rect">
            <a:avLst/>
          </a:prstGeom>
        </p:spPr>
      </p:pic>
      <p:sp>
        <p:nvSpPr>
          <p:cNvPr id="3" name="Content Placeholder 2"/>
          <p:cNvSpPr>
            <a:spLocks noGrp="1"/>
          </p:cNvSpPr>
          <p:nvPr>
            <p:ph idx="1"/>
          </p:nvPr>
        </p:nvSpPr>
        <p:spPr>
          <a:xfrm>
            <a:off x="457200" y="914400"/>
            <a:ext cx="2514600" cy="381000"/>
          </a:xfrm>
        </p:spPr>
        <p:txBody>
          <a:bodyPr/>
          <a:lstStyle/>
          <a:p>
            <a:r>
              <a:rPr lang="en-US" altLang="en-US" sz="2000" b="1" dirty="0">
                <a:solidFill>
                  <a:srgbClr val="C00000"/>
                </a:solidFill>
              </a:rPr>
              <a:t>Reflect and Think:</a:t>
            </a:r>
            <a:endParaRPr lang="en-US" altLang="en-US" sz="2000" baseline="-25000" dirty="0">
              <a:solidFill>
                <a:srgbClr val="C00000"/>
              </a:solidFill>
            </a:endParaRPr>
          </a:p>
        </p:txBody>
      </p:sp>
      <p:sp>
        <p:nvSpPr>
          <p:cNvPr id="6" name="Content Placeholder 5"/>
          <p:cNvSpPr>
            <a:spLocks noGrp="1"/>
          </p:cNvSpPr>
          <p:nvPr>
            <p:ph idx="13"/>
          </p:nvPr>
        </p:nvSpPr>
        <p:spPr>
          <a:xfrm>
            <a:off x="457200" y="1390184"/>
            <a:ext cx="4114800" cy="819616"/>
          </a:xfrm>
        </p:spPr>
        <p:txBody>
          <a:bodyPr/>
          <a:lstStyle/>
          <a:p>
            <a:r>
              <a:rPr lang="en-US" altLang="en-US" b="1" dirty="0">
                <a:solidFill>
                  <a:srgbClr val="C00000"/>
                </a:solidFill>
              </a:rPr>
              <a:t>What happens to the normal force at D if….</a:t>
            </a:r>
          </a:p>
        </p:txBody>
      </p:sp>
      <p:sp>
        <p:nvSpPr>
          <p:cNvPr id="7" name="Content Placeholder 6"/>
          <p:cNvSpPr>
            <a:spLocks noGrp="1"/>
          </p:cNvSpPr>
          <p:nvPr>
            <p:ph idx="14"/>
          </p:nvPr>
        </p:nvSpPr>
        <p:spPr>
          <a:xfrm>
            <a:off x="457200" y="2215376"/>
            <a:ext cx="3429000" cy="457200"/>
          </a:xfrm>
        </p:spPr>
        <p:txBody>
          <a:bodyPr/>
          <a:lstStyle/>
          <a:p>
            <a:r>
              <a:rPr lang="en-US" altLang="en-US" b="1" dirty="0">
                <a:solidFill>
                  <a:srgbClr val="C00000"/>
                </a:solidFill>
              </a:rPr>
              <a:t>…we include friction?</a:t>
            </a:r>
          </a:p>
        </p:txBody>
      </p:sp>
      <p:sp>
        <p:nvSpPr>
          <p:cNvPr id="8" name="Content Placeholder 7"/>
          <p:cNvSpPr>
            <a:spLocks noGrp="1"/>
          </p:cNvSpPr>
          <p:nvPr>
            <p:ph idx="15"/>
          </p:nvPr>
        </p:nvSpPr>
        <p:spPr>
          <a:xfrm>
            <a:off x="609600" y="2743200"/>
            <a:ext cx="3352800" cy="1451973"/>
          </a:xfrm>
        </p:spPr>
        <p:txBody>
          <a:bodyPr/>
          <a:lstStyle/>
          <a:p>
            <a:pPr>
              <a:spcBef>
                <a:spcPts val="0"/>
              </a:spcBef>
            </a:pPr>
            <a:r>
              <a:rPr lang="en-US" altLang="en-US" b="1" dirty="0"/>
              <a:t>a) N</a:t>
            </a:r>
            <a:r>
              <a:rPr lang="en-US" altLang="en-US" b="1" baseline="-25000" dirty="0"/>
              <a:t>D</a:t>
            </a:r>
            <a:r>
              <a:rPr lang="en-US" altLang="en-US" b="1" dirty="0"/>
              <a:t> gets larger</a:t>
            </a:r>
          </a:p>
          <a:p>
            <a:pPr>
              <a:spcBef>
                <a:spcPts val="0"/>
              </a:spcBef>
            </a:pPr>
            <a:r>
              <a:rPr lang="en-US" altLang="en-US" b="1" dirty="0"/>
              <a:t>b) N</a:t>
            </a:r>
            <a:r>
              <a:rPr lang="en-US" altLang="en-US" b="1" baseline="-25000" dirty="0"/>
              <a:t>D</a:t>
            </a:r>
            <a:r>
              <a:rPr lang="en-US" altLang="en-US" b="1" dirty="0"/>
              <a:t> gets smaller</a:t>
            </a:r>
          </a:p>
          <a:p>
            <a:pPr>
              <a:spcBef>
                <a:spcPts val="0"/>
              </a:spcBef>
            </a:pPr>
            <a:r>
              <a:rPr lang="en-US" altLang="en-US" b="1" dirty="0"/>
              <a:t>c) N</a:t>
            </a:r>
            <a:r>
              <a:rPr lang="en-US" altLang="en-US" b="1" baseline="-25000" dirty="0"/>
              <a:t>D</a:t>
            </a:r>
            <a:r>
              <a:rPr lang="en-US" altLang="en-US" b="1" dirty="0"/>
              <a:t> stays the same</a:t>
            </a:r>
            <a:endParaRPr lang="en-US" altLang="en-US" b="1" i="1" baseline="-25000" dirty="0"/>
          </a:p>
        </p:txBody>
      </p:sp>
      <p:sp>
        <p:nvSpPr>
          <p:cNvPr id="9" name="Content Placeholder 8"/>
          <p:cNvSpPr>
            <a:spLocks noGrp="1"/>
          </p:cNvSpPr>
          <p:nvPr>
            <p:ph idx="16"/>
          </p:nvPr>
        </p:nvSpPr>
        <p:spPr>
          <a:xfrm>
            <a:off x="457200" y="4343400"/>
            <a:ext cx="3962400" cy="457200"/>
          </a:xfrm>
        </p:spPr>
        <p:txBody>
          <a:bodyPr/>
          <a:lstStyle/>
          <a:p>
            <a:r>
              <a:rPr lang="en-US" altLang="en-US" b="1" dirty="0">
                <a:solidFill>
                  <a:srgbClr val="C00000"/>
                </a:solidFill>
              </a:rPr>
              <a:t>…we move point A higher?</a:t>
            </a:r>
            <a:endParaRPr lang="en-US" altLang="en-US" b="1" i="1" baseline="-25000" dirty="0">
              <a:solidFill>
                <a:srgbClr val="C00000"/>
              </a:solidFill>
            </a:endParaRPr>
          </a:p>
        </p:txBody>
      </p:sp>
      <p:sp>
        <p:nvSpPr>
          <p:cNvPr id="10" name="Content Placeholder 9"/>
          <p:cNvSpPr>
            <a:spLocks noGrp="1"/>
          </p:cNvSpPr>
          <p:nvPr>
            <p:ph idx="17"/>
          </p:nvPr>
        </p:nvSpPr>
        <p:spPr>
          <a:xfrm>
            <a:off x="685800" y="4944918"/>
            <a:ext cx="3733800" cy="1445381"/>
          </a:xfrm>
        </p:spPr>
        <p:txBody>
          <a:bodyPr/>
          <a:lstStyle/>
          <a:p>
            <a:pPr>
              <a:spcBef>
                <a:spcPts val="0"/>
              </a:spcBef>
              <a:defRPr/>
            </a:pPr>
            <a:r>
              <a:rPr lang="en-US" b="1" dirty="0"/>
              <a:t>a) N</a:t>
            </a:r>
            <a:r>
              <a:rPr lang="en-US" b="1" baseline="-25000" dirty="0"/>
              <a:t>D</a:t>
            </a:r>
            <a:r>
              <a:rPr lang="en-US" b="1" dirty="0"/>
              <a:t> gets larger</a:t>
            </a:r>
          </a:p>
          <a:p>
            <a:pPr>
              <a:spcBef>
                <a:spcPts val="0"/>
              </a:spcBef>
              <a:defRPr/>
            </a:pPr>
            <a:r>
              <a:rPr lang="en-US" b="1" dirty="0"/>
              <a:t>b) N</a:t>
            </a:r>
            <a:r>
              <a:rPr lang="en-US" b="1" baseline="-25000" dirty="0"/>
              <a:t>D</a:t>
            </a:r>
            <a:r>
              <a:rPr lang="en-US" b="1" dirty="0"/>
              <a:t> gets smaller</a:t>
            </a:r>
          </a:p>
          <a:p>
            <a:pPr>
              <a:spcBef>
                <a:spcPts val="0"/>
              </a:spcBef>
              <a:defRPr/>
            </a:pPr>
            <a:r>
              <a:rPr lang="en-US" b="1" dirty="0"/>
              <a:t>c) N</a:t>
            </a:r>
            <a:r>
              <a:rPr lang="en-US" b="1" baseline="-25000" dirty="0"/>
              <a:t>D</a:t>
            </a:r>
            <a:r>
              <a:rPr lang="en-US" b="1" dirty="0"/>
              <a:t> stays the same</a:t>
            </a:r>
          </a:p>
        </p:txBody>
      </p:sp>
      <p:sp>
        <p:nvSpPr>
          <p:cNvPr id="11" name="Content Placeholder 10"/>
          <p:cNvSpPr>
            <a:spLocks noGrp="1"/>
          </p:cNvSpPr>
          <p:nvPr>
            <p:ph idx="18"/>
          </p:nvPr>
        </p:nvSpPr>
        <p:spPr>
          <a:xfrm>
            <a:off x="5257800" y="4419600"/>
            <a:ext cx="3429000" cy="457200"/>
          </a:xfrm>
        </p:spPr>
        <p:txBody>
          <a:bodyPr/>
          <a:lstStyle/>
          <a:p>
            <a:r>
              <a:rPr lang="en-US" altLang="en-US" b="1" dirty="0">
                <a:solidFill>
                  <a:srgbClr val="C00000"/>
                </a:solidFill>
              </a:rPr>
              <a:t>…the radius is smaller?</a:t>
            </a:r>
            <a:endParaRPr lang="en-US" altLang="en-US" b="1" i="1" baseline="-25000" dirty="0">
              <a:solidFill>
                <a:srgbClr val="C00000"/>
              </a:solidFill>
            </a:endParaRPr>
          </a:p>
        </p:txBody>
      </p:sp>
      <p:sp>
        <p:nvSpPr>
          <p:cNvPr id="12" name="Content Placeholder 11"/>
          <p:cNvSpPr>
            <a:spLocks noGrp="1"/>
          </p:cNvSpPr>
          <p:nvPr>
            <p:ph idx="19"/>
          </p:nvPr>
        </p:nvSpPr>
        <p:spPr>
          <a:xfrm>
            <a:off x="5486400" y="4953000"/>
            <a:ext cx="3200400" cy="1424940"/>
          </a:xfrm>
        </p:spPr>
        <p:txBody>
          <a:bodyPr/>
          <a:lstStyle/>
          <a:p>
            <a:pPr>
              <a:spcBef>
                <a:spcPts val="0"/>
              </a:spcBef>
              <a:defRPr/>
            </a:pPr>
            <a:r>
              <a:rPr lang="en-US" b="1" dirty="0"/>
              <a:t>a) N</a:t>
            </a:r>
            <a:r>
              <a:rPr lang="en-US" b="1" baseline="-25000" dirty="0"/>
              <a:t>D</a:t>
            </a:r>
            <a:r>
              <a:rPr lang="en-US" b="1" dirty="0"/>
              <a:t> gets larger</a:t>
            </a:r>
          </a:p>
          <a:p>
            <a:pPr>
              <a:spcBef>
                <a:spcPts val="0"/>
              </a:spcBef>
              <a:defRPr/>
            </a:pPr>
            <a:r>
              <a:rPr lang="en-US" b="1" dirty="0"/>
              <a:t>b) N</a:t>
            </a:r>
            <a:r>
              <a:rPr lang="en-US" b="1" baseline="-25000" dirty="0"/>
              <a:t>D</a:t>
            </a:r>
            <a:r>
              <a:rPr lang="en-US" b="1" dirty="0"/>
              <a:t> gets smaller</a:t>
            </a:r>
          </a:p>
          <a:p>
            <a:pPr>
              <a:spcBef>
                <a:spcPts val="0"/>
              </a:spcBef>
              <a:defRPr/>
            </a:pPr>
            <a:r>
              <a:rPr lang="en-US" b="1" dirty="0"/>
              <a:t>c) N</a:t>
            </a:r>
            <a:r>
              <a:rPr lang="en-US" b="1" baseline="-25000" dirty="0"/>
              <a:t>D</a:t>
            </a:r>
            <a:r>
              <a:rPr lang="en-US" b="1" dirty="0"/>
              <a:t> stays the same</a:t>
            </a:r>
          </a:p>
        </p:txBody>
      </p:sp>
    </p:spTree>
    <p:extLst>
      <p:ext uri="{BB962C8B-B14F-4D97-AF65-F5344CB8AC3E}">
        <p14:creationId xmlns:p14="http://schemas.microsoft.com/office/powerpoint/2010/main" val="1053571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457200" y="76200"/>
            <a:ext cx="8229600" cy="609600"/>
          </a:xfrm>
        </p:spPr>
        <p:txBody>
          <a:bodyPr/>
          <a:lstStyle/>
          <a:p>
            <a:r>
              <a:rPr lang="en-US" altLang="en-US" b="1" dirty="0">
                <a:latin typeface="Times New Roman" panose="02020603050405020304" pitchFamily="18" charset="0"/>
                <a:ea typeface="ＭＳ Ｐゴシック" pitchFamily="34" charset="-128"/>
                <a:cs typeface="Times New Roman" panose="02020603050405020304" pitchFamily="18" charset="0"/>
              </a:rPr>
              <a:t>Group Problem Solving </a:t>
            </a:r>
            <a:r>
              <a:rPr lang="en-US" altLang="en-US" sz="1000" dirty="0">
                <a:latin typeface="Times New Roman" panose="02020603050405020304" pitchFamily="18" charset="0"/>
                <a:ea typeface="ＭＳ Ｐゴシック" pitchFamily="34" charset="-128"/>
                <a:cs typeface="Times New Roman" panose="02020603050405020304" pitchFamily="18" charset="0"/>
              </a:rPr>
              <a:t>9</a:t>
            </a:r>
            <a:endParaRPr lang="en-US" sz="10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111836"/>
            <a:ext cx="3900084" cy="2689712"/>
          </a:xfrm>
          <a:prstGeom prst="rect">
            <a:avLst/>
          </a:prstGeom>
        </p:spPr>
      </p:pic>
      <p:sp>
        <p:nvSpPr>
          <p:cNvPr id="3" name="Content Placeholder 2"/>
          <p:cNvSpPr>
            <a:spLocks noGrp="1"/>
          </p:cNvSpPr>
          <p:nvPr>
            <p:ph sz="quarter" idx="10"/>
          </p:nvPr>
        </p:nvSpPr>
        <p:spPr>
          <a:xfrm>
            <a:off x="457200" y="914400"/>
            <a:ext cx="4114800" cy="1600200"/>
          </a:xfrm>
        </p:spPr>
        <p:txBody>
          <a:bodyPr/>
          <a:lstStyle/>
          <a:p>
            <a:r>
              <a:rPr lang="en-US" altLang="en-US" sz="2000" b="1" dirty="0">
                <a:solidFill>
                  <a:srgbClr val="C00000"/>
                </a:solidFill>
                <a:latin typeface="Times New Roman" panose="02020603050405020304" pitchFamily="18" charset="0"/>
                <a:cs typeface="Times New Roman" panose="02020603050405020304" pitchFamily="18" charset="0"/>
              </a:rPr>
              <a:t>Reflect and Think:</a:t>
            </a:r>
          </a:p>
          <a:p>
            <a:r>
              <a:rPr lang="en-US" altLang="en-US" b="1" dirty="0">
                <a:solidFill>
                  <a:srgbClr val="C00000"/>
                </a:solidFill>
                <a:latin typeface="Times New Roman" panose="02020603050405020304" pitchFamily="18" charset="0"/>
                <a:cs typeface="Times New Roman" panose="02020603050405020304" pitchFamily="18" charset="0"/>
              </a:rPr>
              <a:t>What happens to the normal force at D if….</a:t>
            </a:r>
          </a:p>
          <a:p>
            <a:r>
              <a:rPr lang="en-US" altLang="en-US" b="1" dirty="0">
                <a:solidFill>
                  <a:srgbClr val="C00000"/>
                </a:solidFill>
                <a:latin typeface="Times New Roman" panose="02020603050405020304" pitchFamily="18" charset="0"/>
                <a:cs typeface="Times New Roman" panose="02020603050405020304" pitchFamily="18" charset="0"/>
              </a:rPr>
              <a:t>…we include friction?</a:t>
            </a:r>
          </a:p>
        </p:txBody>
      </p:sp>
      <p:sp>
        <p:nvSpPr>
          <p:cNvPr id="10" name="Content Placeholder 9"/>
          <p:cNvSpPr>
            <a:spLocks noGrp="1"/>
          </p:cNvSpPr>
          <p:nvPr>
            <p:ph sz="quarter" idx="13"/>
          </p:nvPr>
        </p:nvSpPr>
        <p:spPr>
          <a:xfrm>
            <a:off x="540416" y="2834640"/>
            <a:ext cx="2431384" cy="460144"/>
          </a:xfrm>
          <a:ln>
            <a:solidFill>
              <a:schemeClr val="bg1"/>
            </a:solidFill>
          </a:ln>
        </p:spPr>
        <p:txBody>
          <a:bodyPr/>
          <a:lstStyle/>
          <a:p>
            <a:pPr>
              <a:spcBef>
                <a:spcPts val="0"/>
              </a:spcBef>
              <a:defRPr/>
            </a:pPr>
            <a:r>
              <a:rPr lang="en-US" b="1" dirty="0">
                <a:latin typeface="Times New Roman" panose="02020603050405020304" pitchFamily="18" charset="0"/>
                <a:cs typeface="Times New Roman" panose="02020603050405020304" pitchFamily="18" charset="0"/>
              </a:rPr>
              <a:t>a) N</a:t>
            </a:r>
            <a:r>
              <a:rPr lang="en-US" b="1" baseline="-25000"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 gets larger</a:t>
            </a:r>
          </a:p>
        </p:txBody>
      </p:sp>
      <p:sp>
        <p:nvSpPr>
          <p:cNvPr id="23" name="Content Placeholder 22"/>
          <p:cNvSpPr>
            <a:spLocks noGrp="1"/>
          </p:cNvSpPr>
          <p:nvPr>
            <p:ph sz="quarter" idx="18"/>
          </p:nvPr>
        </p:nvSpPr>
        <p:spPr>
          <a:xfrm>
            <a:off x="546279" y="3352800"/>
            <a:ext cx="2750216" cy="448748"/>
          </a:xfrm>
          <a:ln>
            <a:solidFill>
              <a:schemeClr val="bg2"/>
            </a:solidFill>
          </a:ln>
        </p:spPr>
        <p:txBody>
          <a:bodyPr wrap="none" tIns="0"/>
          <a:lstStyle/>
          <a:p>
            <a:pPr marL="0" indent="0">
              <a:spcBef>
                <a:spcPts val="0"/>
              </a:spcBef>
              <a:buNone/>
              <a:defRPr/>
            </a:pPr>
            <a:r>
              <a:rPr lang="en-US" b="1" dirty="0">
                <a:latin typeface="Times New Roman" panose="02020603050405020304" pitchFamily="18" charset="0"/>
                <a:cs typeface="Times New Roman" panose="02020603050405020304" pitchFamily="18" charset="0"/>
              </a:rPr>
              <a:t>b) N</a:t>
            </a:r>
            <a:r>
              <a:rPr lang="en-US" b="1" baseline="-25000"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 gets smaller</a:t>
            </a:r>
          </a:p>
        </p:txBody>
      </p:sp>
      <p:sp>
        <p:nvSpPr>
          <p:cNvPr id="25" name="Content Placeholder 24"/>
          <p:cNvSpPr>
            <a:spLocks noGrp="1"/>
          </p:cNvSpPr>
          <p:nvPr>
            <p:ph sz="quarter" idx="20"/>
          </p:nvPr>
        </p:nvSpPr>
        <p:spPr>
          <a:xfrm>
            <a:off x="533400" y="3895029"/>
            <a:ext cx="3048000" cy="524571"/>
          </a:xfrm>
        </p:spPr>
        <p:txBody>
          <a:bodyPr/>
          <a:lstStyle/>
          <a:p>
            <a:pPr marL="0" indent="0">
              <a:buNone/>
            </a:pPr>
            <a:r>
              <a:rPr lang="en-US" b="1" dirty="0">
                <a:latin typeface="Times New Roman" panose="02020603050405020304" pitchFamily="18" charset="0"/>
                <a:cs typeface="Times New Roman" panose="02020603050405020304" pitchFamily="18" charset="0"/>
              </a:rPr>
              <a:t>c) N</a:t>
            </a:r>
            <a:r>
              <a:rPr lang="en-US" b="1" baseline="-25000"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 stays the same</a:t>
            </a:r>
            <a:endParaRPr lang="en-IN"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sz="quarter" idx="12"/>
          </p:nvPr>
        </p:nvSpPr>
        <p:spPr>
          <a:xfrm>
            <a:off x="159416" y="4434840"/>
            <a:ext cx="3955384" cy="441960"/>
          </a:xfrm>
        </p:spPr>
        <p:txBody>
          <a:bodyPr/>
          <a:lstStyle/>
          <a:p>
            <a:r>
              <a:rPr lang="en-US" altLang="en-US" b="1" dirty="0">
                <a:solidFill>
                  <a:srgbClr val="C00000"/>
                </a:solidFill>
                <a:latin typeface="Times New Roman" panose="02020603050405020304" pitchFamily="18" charset="0"/>
                <a:cs typeface="Times New Roman" panose="02020603050405020304" pitchFamily="18" charset="0"/>
              </a:rPr>
              <a:t>…we move point A higher?</a:t>
            </a:r>
            <a:endParaRPr lang="en-US" altLang="en-US" b="1" i="1" baseline="-25000" dirty="0">
              <a:solidFill>
                <a:srgbClr val="C00000"/>
              </a:solidFill>
              <a:latin typeface="Times New Roman" panose="02020603050405020304" pitchFamily="18" charset="0"/>
              <a:cs typeface="Times New Roman" panose="02020603050405020304" pitchFamily="18" charset="0"/>
            </a:endParaRPr>
          </a:p>
        </p:txBody>
      </p:sp>
      <p:sp>
        <p:nvSpPr>
          <p:cNvPr id="26" name="Content Placeholder 25"/>
          <p:cNvSpPr>
            <a:spLocks noGrp="1"/>
          </p:cNvSpPr>
          <p:nvPr>
            <p:ph sz="quarter" idx="21"/>
          </p:nvPr>
        </p:nvSpPr>
        <p:spPr>
          <a:xfrm>
            <a:off x="533401" y="4876800"/>
            <a:ext cx="2438400" cy="453731"/>
          </a:xfrm>
          <a:ln>
            <a:solidFill>
              <a:schemeClr val="bg2"/>
            </a:solidFill>
          </a:ln>
        </p:spPr>
        <p:txBody>
          <a:bodyPr tIns="0"/>
          <a:lstStyle/>
          <a:p>
            <a:pPr marL="0" indent="0">
              <a:spcBef>
                <a:spcPts val="0"/>
              </a:spcBef>
              <a:buNone/>
              <a:defRPr/>
            </a:pPr>
            <a:r>
              <a:rPr lang="en-US" b="1" dirty="0">
                <a:latin typeface="Times New Roman" panose="02020603050405020304" pitchFamily="18" charset="0"/>
                <a:cs typeface="Times New Roman" panose="02020603050405020304" pitchFamily="18" charset="0"/>
              </a:rPr>
              <a:t>a) N</a:t>
            </a:r>
            <a:r>
              <a:rPr lang="en-US" b="1" baseline="-25000"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 gets larger</a:t>
            </a:r>
          </a:p>
        </p:txBody>
      </p:sp>
      <p:sp>
        <p:nvSpPr>
          <p:cNvPr id="12" name="Content Placeholder 11"/>
          <p:cNvSpPr>
            <a:spLocks noGrp="1"/>
          </p:cNvSpPr>
          <p:nvPr>
            <p:ph sz="quarter" idx="15"/>
          </p:nvPr>
        </p:nvSpPr>
        <p:spPr>
          <a:xfrm>
            <a:off x="540417" y="5406731"/>
            <a:ext cx="2908801" cy="859852"/>
          </a:xfrm>
        </p:spPr>
        <p:txBody>
          <a:bodyPr/>
          <a:lstStyle/>
          <a:p>
            <a:pPr>
              <a:spcBef>
                <a:spcPts val="0"/>
              </a:spcBef>
              <a:defRPr/>
            </a:pPr>
            <a:r>
              <a:rPr lang="en-US" b="1" dirty="0">
                <a:latin typeface="Times New Roman" panose="02020603050405020304" pitchFamily="18" charset="0"/>
                <a:cs typeface="Times New Roman" panose="02020603050405020304" pitchFamily="18" charset="0"/>
              </a:rPr>
              <a:t>b) N</a:t>
            </a:r>
            <a:r>
              <a:rPr lang="en-US" b="1" baseline="-25000"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 gets smaller</a:t>
            </a:r>
          </a:p>
          <a:p>
            <a:pPr>
              <a:spcBef>
                <a:spcPts val="0"/>
              </a:spcBef>
              <a:defRPr/>
            </a:pPr>
            <a:r>
              <a:rPr lang="en-US" b="1" dirty="0">
                <a:latin typeface="Times New Roman" panose="02020603050405020304" pitchFamily="18" charset="0"/>
                <a:cs typeface="Times New Roman" panose="02020603050405020304" pitchFamily="18" charset="0"/>
              </a:rPr>
              <a:t>c) N</a:t>
            </a:r>
            <a:r>
              <a:rPr lang="en-US" b="1" baseline="-25000"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 stays the same</a:t>
            </a:r>
            <a:endParaRPr lang="en-IN"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sz="quarter" idx="14"/>
          </p:nvPr>
        </p:nvSpPr>
        <p:spPr>
          <a:xfrm>
            <a:off x="5029200" y="4419600"/>
            <a:ext cx="3505200" cy="457200"/>
          </a:xfrm>
        </p:spPr>
        <p:txBody>
          <a:bodyPr/>
          <a:lstStyle/>
          <a:p>
            <a:r>
              <a:rPr lang="en-US" altLang="en-US" b="1" dirty="0">
                <a:solidFill>
                  <a:srgbClr val="C00000"/>
                </a:solidFill>
                <a:latin typeface="Times New Roman" panose="02020603050405020304" pitchFamily="18" charset="0"/>
                <a:cs typeface="Times New Roman" panose="02020603050405020304" pitchFamily="18" charset="0"/>
              </a:rPr>
              <a:t>…the radius is smaller?</a:t>
            </a:r>
            <a:endParaRPr lang="en-US" altLang="en-US" b="1" i="1" baseline="-25000" dirty="0">
              <a:solidFill>
                <a:srgbClr val="C00000"/>
              </a:solidFill>
              <a:latin typeface="Times New Roman" panose="02020603050405020304" pitchFamily="18" charset="0"/>
              <a:cs typeface="Times New Roman" panose="02020603050405020304" pitchFamily="18" charset="0"/>
            </a:endParaRPr>
          </a:p>
        </p:txBody>
      </p:sp>
      <p:sp>
        <p:nvSpPr>
          <p:cNvPr id="28" name="Content Placeholder 27"/>
          <p:cNvSpPr>
            <a:spLocks noGrp="1"/>
          </p:cNvSpPr>
          <p:nvPr>
            <p:ph sz="quarter" idx="23"/>
          </p:nvPr>
        </p:nvSpPr>
        <p:spPr>
          <a:xfrm>
            <a:off x="5354217" y="4953000"/>
            <a:ext cx="2494384" cy="457200"/>
          </a:xfrm>
          <a:ln>
            <a:solidFill>
              <a:schemeClr val="bg2"/>
            </a:solidFill>
          </a:ln>
        </p:spPr>
        <p:txBody>
          <a:bodyPr/>
          <a:lstStyle/>
          <a:p>
            <a:pPr marL="0" indent="0">
              <a:spcBef>
                <a:spcPts val="0"/>
              </a:spcBef>
              <a:buNone/>
              <a:defRPr/>
            </a:pPr>
            <a:r>
              <a:rPr lang="en-US" b="1" dirty="0">
                <a:latin typeface="Times New Roman" panose="02020603050405020304" pitchFamily="18" charset="0"/>
                <a:cs typeface="Times New Roman" panose="02020603050405020304" pitchFamily="18" charset="0"/>
              </a:rPr>
              <a:t>a) N</a:t>
            </a:r>
            <a:r>
              <a:rPr lang="en-US" b="1" baseline="-25000"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 gets larger</a:t>
            </a:r>
          </a:p>
        </p:txBody>
      </p:sp>
      <p:sp>
        <p:nvSpPr>
          <p:cNvPr id="8" name="Content Placeholder 7"/>
          <p:cNvSpPr>
            <a:spLocks noGrp="1"/>
          </p:cNvSpPr>
          <p:nvPr>
            <p:ph sz="quarter" idx="11"/>
          </p:nvPr>
        </p:nvSpPr>
        <p:spPr>
          <a:xfrm>
            <a:off x="5341016" y="5434884"/>
            <a:ext cx="2964784" cy="822960"/>
          </a:xfrm>
        </p:spPr>
        <p:txBody>
          <a:bodyPr/>
          <a:lstStyle/>
          <a:p>
            <a:pPr>
              <a:spcBef>
                <a:spcPts val="0"/>
              </a:spcBef>
              <a:defRPr/>
            </a:pPr>
            <a:r>
              <a:rPr lang="en-US" b="1" dirty="0">
                <a:latin typeface="Times New Roman" panose="02020603050405020304" pitchFamily="18" charset="0"/>
                <a:cs typeface="Times New Roman" panose="02020603050405020304" pitchFamily="18" charset="0"/>
              </a:rPr>
              <a:t>b) N</a:t>
            </a:r>
            <a:r>
              <a:rPr lang="en-US" b="1" baseline="-25000"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 gets smaller</a:t>
            </a:r>
          </a:p>
          <a:p>
            <a:pPr>
              <a:spcBef>
                <a:spcPts val="0"/>
              </a:spcBef>
              <a:defRPr/>
            </a:pPr>
            <a:r>
              <a:rPr lang="en-US" b="1" dirty="0">
                <a:latin typeface="Times New Roman" panose="02020603050405020304" pitchFamily="18" charset="0"/>
                <a:cs typeface="Times New Roman" panose="02020603050405020304" pitchFamily="18" charset="0"/>
              </a:rPr>
              <a:t>c) N</a:t>
            </a:r>
            <a:r>
              <a:rPr lang="en-US" b="1" baseline="-25000" dirty="0">
                <a:latin typeface="Times New Roman" panose="02020603050405020304" pitchFamily="18" charset="0"/>
                <a:cs typeface="Times New Roman" panose="02020603050405020304" pitchFamily="18" charset="0"/>
              </a:rPr>
              <a:t>D</a:t>
            </a:r>
            <a:r>
              <a:rPr lang="en-US" b="1" dirty="0">
                <a:latin typeface="Times New Roman" panose="02020603050405020304" pitchFamily="18" charset="0"/>
                <a:cs typeface="Times New Roman" panose="02020603050405020304" pitchFamily="18" charset="0"/>
              </a:rPr>
              <a:t> stays the same</a:t>
            </a:r>
            <a:endParaRPr lang="en-IN" dirty="0">
              <a:latin typeface="Times New Roman" panose="02020603050405020304" pitchFamily="18" charset="0"/>
              <a:cs typeface="Times New Roman" panose="02020603050405020304" pitchFamily="18" charset="0"/>
            </a:endParaRPr>
          </a:p>
        </p:txBody>
      </p:sp>
      <p:sp>
        <p:nvSpPr>
          <p:cNvPr id="21" name="Text Placeholder 20"/>
          <p:cNvSpPr>
            <a:spLocks noGrp="1"/>
          </p:cNvSpPr>
          <p:nvPr>
            <p:ph type="body" sz="quarter" idx="16"/>
          </p:nvPr>
        </p:nvSpPr>
        <p:spPr/>
        <p:txBody>
          <a:bodyPr/>
          <a:lstStyle/>
          <a:p>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134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1</a:t>
            </a:r>
            <a:endParaRPr lang="en-IN" sz="1000" dirty="0"/>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19" y="1295400"/>
            <a:ext cx="2510681" cy="3815985"/>
          </a:xfrm>
          <a:prstGeom prst="rect">
            <a:avLst/>
          </a:prstGeom>
        </p:spPr>
      </p:pic>
      <p:sp>
        <p:nvSpPr>
          <p:cNvPr id="20" name="Content Placeholder 19"/>
          <p:cNvSpPr>
            <a:spLocks noGrp="1"/>
          </p:cNvSpPr>
          <p:nvPr>
            <p:ph idx="1"/>
          </p:nvPr>
        </p:nvSpPr>
        <p:spPr>
          <a:xfrm>
            <a:off x="2819400" y="1030275"/>
            <a:ext cx="2442972" cy="377851"/>
          </a:xfrm>
        </p:spPr>
        <p:txBody>
          <a:bodyPr/>
          <a:lstStyle/>
          <a:p>
            <a:pPr marL="292608" indent="-292608">
              <a:buFont typeface="Arial" panose="020B0604020202020204" pitchFamily="34" charset="0"/>
              <a:buChar char="•"/>
            </a:pPr>
            <a:r>
              <a:rPr lang="en-US" altLang="en-US" sz="2000" dirty="0"/>
              <a:t>Differential vector</a:t>
            </a:r>
            <a:endParaRPr lang="en-US" sz="2000" dirty="0"/>
          </a:p>
        </p:txBody>
      </p:sp>
      <p:graphicFrame>
        <p:nvGraphicFramePr>
          <p:cNvPr id="26" name="Object 5"/>
          <p:cNvGraphicFramePr>
            <a:graphicFrameLocks noChangeAspect="1"/>
          </p:cNvGraphicFramePr>
          <p:nvPr>
            <p:extLst>
              <p:ext uri="{D42A27DB-BD31-4B8C-83A1-F6EECF244321}">
                <p14:modId xmlns:p14="http://schemas.microsoft.com/office/powerpoint/2010/main" val="1866698717"/>
              </p:ext>
            </p:extLst>
          </p:nvPr>
        </p:nvGraphicFramePr>
        <p:xfrm>
          <a:off x="5186172" y="1047750"/>
          <a:ext cx="368808" cy="307340"/>
        </p:xfrm>
        <a:graphic>
          <a:graphicData uri="http://schemas.openxmlformats.org/presentationml/2006/ole">
            <mc:AlternateContent xmlns:mc="http://schemas.openxmlformats.org/markup-compatibility/2006">
              <mc:Choice xmlns:v="urn:schemas-microsoft-com:vml" Requires="v">
                <p:oleObj spid="_x0000_s183398" name="Equation" r:id="rId4" imgW="304536" imgH="253780" progId="Equation.3">
                  <p:embed/>
                </p:oleObj>
              </mc:Choice>
              <mc:Fallback>
                <p:oleObj name="Equation" r:id="rId4" imgW="304536" imgH="253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6172" y="1047750"/>
                        <a:ext cx="368808" cy="307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Content Placeholder 20"/>
          <p:cNvSpPr>
            <a:spLocks noGrp="1"/>
          </p:cNvSpPr>
          <p:nvPr>
            <p:ph idx="13"/>
          </p:nvPr>
        </p:nvSpPr>
        <p:spPr>
          <a:xfrm>
            <a:off x="5525002" y="1013460"/>
            <a:ext cx="3237998" cy="415636"/>
          </a:xfrm>
        </p:spPr>
        <p:txBody>
          <a:bodyPr/>
          <a:lstStyle/>
          <a:p>
            <a:r>
              <a:rPr lang="en-US" altLang="en-US" sz="2000" dirty="0"/>
              <a:t>is the </a:t>
            </a:r>
            <a:r>
              <a:rPr lang="en-US" altLang="en-US" sz="2000" i="1" dirty="0"/>
              <a:t>particle displacement</a:t>
            </a:r>
            <a:r>
              <a:rPr lang="en-US" altLang="en-US" sz="2000" dirty="0"/>
              <a:t>.</a:t>
            </a:r>
          </a:p>
        </p:txBody>
      </p:sp>
      <p:sp>
        <p:nvSpPr>
          <p:cNvPr id="22" name="Content Placeholder 21"/>
          <p:cNvSpPr>
            <a:spLocks noGrp="1"/>
          </p:cNvSpPr>
          <p:nvPr>
            <p:ph idx="14"/>
          </p:nvPr>
        </p:nvSpPr>
        <p:spPr>
          <a:xfrm>
            <a:off x="2819400" y="1676400"/>
            <a:ext cx="3156286" cy="415636"/>
          </a:xfrm>
        </p:spPr>
        <p:txBody>
          <a:bodyPr/>
          <a:lstStyle/>
          <a:p>
            <a:pPr marL="292608" indent="-292608">
              <a:spcBef>
                <a:spcPct val="50000"/>
              </a:spcBef>
              <a:buFont typeface="Arial" panose="020B0604020202020204" pitchFamily="34" charset="0"/>
              <a:buChar char="•"/>
            </a:pPr>
            <a:r>
              <a:rPr lang="en-US" altLang="en-US" sz="2000" i="1" dirty="0"/>
              <a:t>Work of the force</a:t>
            </a:r>
            <a:r>
              <a:rPr lang="en-US" altLang="en-US" sz="2000" dirty="0"/>
              <a:t> is </a:t>
            </a:r>
          </a:p>
        </p:txBody>
      </p:sp>
      <p:graphicFrame>
        <p:nvGraphicFramePr>
          <p:cNvPr id="25" name="Object 4"/>
          <p:cNvGraphicFramePr>
            <a:graphicFrameLocks noChangeAspect="1"/>
          </p:cNvGraphicFramePr>
          <p:nvPr>
            <p:extLst>
              <p:ext uri="{D42A27DB-BD31-4B8C-83A1-F6EECF244321}">
                <p14:modId xmlns:p14="http://schemas.microsoft.com/office/powerpoint/2010/main" val="994322574"/>
              </p:ext>
            </p:extLst>
          </p:nvPr>
        </p:nvGraphicFramePr>
        <p:xfrm>
          <a:off x="4082426" y="2286000"/>
          <a:ext cx="3238700" cy="1455672"/>
        </p:xfrm>
        <a:graphic>
          <a:graphicData uri="http://schemas.openxmlformats.org/presentationml/2006/ole">
            <mc:AlternateContent xmlns:mc="http://schemas.openxmlformats.org/markup-compatibility/2006">
              <mc:Choice xmlns:v="urn:schemas-microsoft-com:vml" Requires="v">
                <p:oleObj spid="_x0000_s183399" name="Equation" r:id="rId6" imgW="2654300" imgH="1155700" progId="Equation.3">
                  <p:embed/>
                </p:oleObj>
              </mc:Choice>
              <mc:Fallback>
                <p:oleObj name="Equation" r:id="rId6" imgW="2654300" imgH="1155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426" y="2286000"/>
                        <a:ext cx="3238700" cy="1455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Content Placeholder 22"/>
          <p:cNvSpPr>
            <a:spLocks noGrp="1"/>
          </p:cNvSpPr>
          <p:nvPr>
            <p:ph idx="15"/>
          </p:nvPr>
        </p:nvSpPr>
        <p:spPr>
          <a:xfrm>
            <a:off x="2819400" y="3810000"/>
            <a:ext cx="6096000" cy="736325"/>
          </a:xfrm>
        </p:spPr>
        <p:txBody>
          <a:bodyPr/>
          <a:lstStyle/>
          <a:p>
            <a:pPr marL="292608" indent="-292608">
              <a:buFont typeface="Arial" panose="020B0604020202020204" pitchFamily="34" charset="0"/>
              <a:buChar char="•"/>
            </a:pPr>
            <a:r>
              <a:rPr lang="en-US" altLang="en-US" sz="2000" dirty="0"/>
              <a:t>Work is a</a:t>
            </a:r>
            <a:r>
              <a:rPr lang="en-US" altLang="en-US" sz="100" dirty="0"/>
              <a:t> </a:t>
            </a:r>
            <a:r>
              <a:rPr lang="en-US" altLang="en-US" sz="100" dirty="0">
                <a:solidFill>
                  <a:schemeClr val="bg1"/>
                </a:solidFill>
              </a:rPr>
              <a:t>begin underline </a:t>
            </a:r>
            <a:r>
              <a:rPr lang="en-US" altLang="en-US" sz="2000" b="1" i="1" u="sng" dirty="0"/>
              <a:t>scalar</a:t>
            </a:r>
            <a:r>
              <a:rPr lang="en-US" altLang="en-US" sz="100" dirty="0"/>
              <a:t> </a:t>
            </a:r>
            <a:r>
              <a:rPr lang="en-US" altLang="en-US" sz="100" dirty="0">
                <a:solidFill>
                  <a:schemeClr val="bg1"/>
                </a:solidFill>
              </a:rPr>
              <a:t>end underline </a:t>
            </a:r>
            <a:r>
              <a:rPr lang="en-US" altLang="en-US" sz="2000" dirty="0"/>
              <a:t>quantity, that is, it has magnitude and sign but not direction.</a:t>
            </a:r>
          </a:p>
        </p:txBody>
      </p:sp>
      <p:sp>
        <p:nvSpPr>
          <p:cNvPr id="15" name="Content Placeholder 14"/>
          <p:cNvSpPr>
            <a:spLocks noGrp="1"/>
          </p:cNvSpPr>
          <p:nvPr>
            <p:ph idx="16"/>
          </p:nvPr>
        </p:nvSpPr>
        <p:spPr>
          <a:xfrm>
            <a:off x="2847738" y="4724400"/>
            <a:ext cx="5153262" cy="669386"/>
          </a:xfrm>
        </p:spPr>
        <p:txBody>
          <a:bodyPr/>
          <a:lstStyle/>
          <a:p>
            <a:pPr marL="292608" indent="-292608">
              <a:buFont typeface="Arial" panose="020B0604020202020204" pitchFamily="34" charset="0"/>
              <a:buChar char="•"/>
            </a:pPr>
            <a:r>
              <a:rPr lang="en-US" altLang="en-US" sz="2000" dirty="0"/>
              <a:t>Dimensions of  work are </a:t>
            </a:r>
            <a:r>
              <a:rPr lang="en-US" altLang="en-US" sz="2000" dirty="0" err="1"/>
              <a:t>length×force</a:t>
            </a:r>
            <a:r>
              <a:rPr lang="en-US" altLang="en-US" sz="2000" dirty="0"/>
              <a:t>. Units are</a:t>
            </a:r>
          </a:p>
        </p:txBody>
      </p:sp>
      <p:graphicFrame>
        <p:nvGraphicFramePr>
          <p:cNvPr id="24" name="Object 3"/>
          <p:cNvGraphicFramePr>
            <a:graphicFrameLocks noChangeAspect="1"/>
          </p:cNvGraphicFramePr>
          <p:nvPr>
            <p:extLst>
              <p:ext uri="{D42A27DB-BD31-4B8C-83A1-F6EECF244321}">
                <p14:modId xmlns:p14="http://schemas.microsoft.com/office/powerpoint/2010/main" val="3345884453"/>
              </p:ext>
            </p:extLst>
          </p:nvPr>
        </p:nvGraphicFramePr>
        <p:xfrm>
          <a:off x="3810000" y="5638800"/>
          <a:ext cx="2643814" cy="446088"/>
        </p:xfrm>
        <a:graphic>
          <a:graphicData uri="http://schemas.openxmlformats.org/presentationml/2006/ole">
            <mc:AlternateContent xmlns:mc="http://schemas.openxmlformats.org/markup-compatibility/2006">
              <mc:Choice xmlns:v="urn:schemas-microsoft-com:vml" Requires="v">
                <p:oleObj spid="_x0000_s183400" name="Equation" r:id="rId8" imgW="1282680" imgH="215640" progId="Equation.DSMT4">
                  <p:embed/>
                </p:oleObj>
              </mc:Choice>
              <mc:Fallback>
                <p:oleObj name="Equation" r:id="rId8" imgW="1282680" imgH="215640" progId="Equation.DSMT4">
                  <p:embed/>
                  <p:pic>
                    <p:nvPicPr>
                      <p:cNvPr id="0" name=""/>
                      <p:cNvPicPr>
                        <a:picLocks noChangeAspect="1" noChangeArrowheads="1"/>
                      </p:cNvPicPr>
                      <p:nvPr/>
                    </p:nvPicPr>
                    <p:blipFill>
                      <a:blip r:embed="rId9"/>
                      <a:srcRect/>
                      <a:stretch>
                        <a:fillRect/>
                      </a:stretch>
                    </p:blipFill>
                    <p:spPr bwMode="auto">
                      <a:xfrm>
                        <a:off x="3810000" y="5638800"/>
                        <a:ext cx="2643814" cy="4460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6586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build="p"/>
      <p:bldP spid="1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Impulsive Motion </a:t>
            </a:r>
            <a:r>
              <a:rPr lang="en-US" altLang="en-US" sz="1000" dirty="0">
                <a:ea typeface="ＭＳ Ｐゴシック" pitchFamily="34" charset="-128"/>
              </a:rPr>
              <a:t>1</a:t>
            </a:r>
            <a:endParaRPr lang="en-US" sz="1000" dirty="0"/>
          </a:p>
        </p:txBody>
      </p:sp>
      <p:sp>
        <p:nvSpPr>
          <p:cNvPr id="3" name="Content Placeholder 2"/>
          <p:cNvSpPr>
            <a:spLocks noGrp="1"/>
          </p:cNvSpPr>
          <p:nvPr>
            <p:ph idx="1"/>
          </p:nvPr>
        </p:nvSpPr>
        <p:spPr>
          <a:xfrm>
            <a:off x="457200" y="1164671"/>
            <a:ext cx="3124200" cy="1349929"/>
          </a:xfrm>
        </p:spPr>
        <p:txBody>
          <a:bodyPr/>
          <a:lstStyle/>
          <a:p>
            <a:r>
              <a:rPr lang="en-US" altLang="en-US" sz="2000" b="1" dirty="0"/>
              <a:t>The thrust of a rocket acts over a specific time period to give the rocket linear momentum.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819400"/>
            <a:ext cx="2631219" cy="3517451"/>
          </a:xfrm>
          <a:prstGeom prst="rect">
            <a:avLst/>
          </a:prstGeom>
        </p:spPr>
      </p:pic>
      <p:sp>
        <p:nvSpPr>
          <p:cNvPr id="6" name="Content Placeholder 5"/>
          <p:cNvSpPr>
            <a:spLocks noGrp="1"/>
          </p:cNvSpPr>
          <p:nvPr>
            <p:ph idx="13"/>
          </p:nvPr>
        </p:nvSpPr>
        <p:spPr>
          <a:xfrm>
            <a:off x="4572000" y="1181298"/>
            <a:ext cx="4343400" cy="1561902"/>
          </a:xfrm>
        </p:spPr>
        <p:txBody>
          <a:bodyPr/>
          <a:lstStyle/>
          <a:p>
            <a:r>
              <a:rPr lang="en-US" altLang="en-US" sz="2000" b="1" dirty="0"/>
              <a:t>The impulse applied to the railcar by the wall brings its momentum to zero.   Crash tests are often performed to help improve safety in different vehicles.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253" y="2965159"/>
            <a:ext cx="2074747" cy="3359441"/>
          </a:xfrm>
          <a:prstGeom prst="rect">
            <a:avLst/>
          </a:prstGeom>
        </p:spPr>
      </p:pic>
      <p:sp>
        <p:nvSpPr>
          <p:cNvPr id="5" name="Text Placeholder 4"/>
          <p:cNvSpPr>
            <a:spLocks noGrp="1"/>
          </p:cNvSpPr>
          <p:nvPr>
            <p:ph type="body" sz="quarter" idx="11"/>
          </p:nvPr>
        </p:nvSpPr>
        <p:spPr/>
        <p:txBody>
          <a:bodyPr/>
          <a:lstStyle/>
          <a:p>
            <a:r>
              <a:rPr lang="en-US" dirty="0"/>
              <a:t>© Sandia National Laboratories/Getty Images RF</a:t>
            </a:r>
          </a:p>
        </p:txBody>
      </p:sp>
    </p:spTree>
    <p:extLst>
      <p:ext uri="{BB962C8B-B14F-4D97-AF65-F5344CB8AC3E}">
        <p14:creationId xmlns:p14="http://schemas.microsoft.com/office/powerpoint/2010/main" val="3892984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Principle of Impulse and Momentum</a:t>
            </a:r>
            <a:endParaRPr lang="en-US" b="1" dirty="0"/>
          </a:p>
        </p:txBody>
      </p:sp>
      <p:pic>
        <p:nvPicPr>
          <p:cNvPr id="19" name="Picture 18" descr="Initial momentum plus impulse of a force F equals final momentu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41" y="1257572"/>
            <a:ext cx="3310102" cy="1396715"/>
          </a:xfrm>
          <a:prstGeom prst="rect">
            <a:avLst/>
          </a:prstGeom>
        </p:spPr>
      </p:pic>
      <p:sp>
        <p:nvSpPr>
          <p:cNvPr id="8" name="Content Placeholder 7"/>
          <p:cNvSpPr>
            <a:spLocks noGrp="1"/>
          </p:cNvSpPr>
          <p:nvPr>
            <p:ph idx="15"/>
          </p:nvPr>
        </p:nvSpPr>
        <p:spPr>
          <a:xfrm>
            <a:off x="396241" y="2971800"/>
            <a:ext cx="3552306" cy="669386"/>
          </a:xfrm>
        </p:spPr>
        <p:txBody>
          <a:bodyPr/>
          <a:lstStyle/>
          <a:p>
            <a:pPr marL="292608" indent="-292608">
              <a:buFont typeface="Arial" panose="020B0604020202020204" pitchFamily="34" charset="0"/>
              <a:buChar char="•"/>
            </a:pPr>
            <a:r>
              <a:rPr lang="en-US" altLang="en-US" sz="2000" dirty="0"/>
              <a:t>Dimensions of the impulse of a force are</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478662079"/>
              </p:ext>
            </p:extLst>
          </p:nvPr>
        </p:nvGraphicFramePr>
        <p:xfrm>
          <a:off x="1458636" y="3754818"/>
          <a:ext cx="1349929" cy="359982"/>
        </p:xfrm>
        <a:graphic>
          <a:graphicData uri="http://schemas.openxmlformats.org/presentationml/2006/ole">
            <mc:AlternateContent xmlns:mc="http://schemas.openxmlformats.org/markup-compatibility/2006">
              <mc:Choice xmlns:v="urn:schemas-microsoft-com:vml" Requires="v">
                <p:oleObj spid="_x0000_s181526" name="Equation" r:id="rId4" imgW="761760" imgH="203040" progId="Equation.DSMT4">
                  <p:embed/>
                </p:oleObj>
              </mc:Choice>
              <mc:Fallback>
                <p:oleObj name="Equation" r:id="rId4" imgW="761760" imgH="203040" progId="Equation.DSMT4">
                  <p:embed/>
                  <p:pic>
                    <p:nvPicPr>
                      <p:cNvPr id="0" name=""/>
                      <p:cNvPicPr/>
                      <p:nvPr/>
                    </p:nvPicPr>
                    <p:blipFill>
                      <a:blip r:embed="rId5"/>
                      <a:stretch>
                        <a:fillRect/>
                      </a:stretch>
                    </p:blipFill>
                    <p:spPr>
                      <a:xfrm>
                        <a:off x="1458636" y="3754818"/>
                        <a:ext cx="1349929" cy="359982"/>
                      </a:xfrm>
                      <a:prstGeom prst="rect">
                        <a:avLst/>
                      </a:prstGeom>
                    </p:spPr>
                  </p:pic>
                </p:oleObj>
              </mc:Fallback>
            </mc:AlternateContent>
          </a:graphicData>
        </a:graphic>
      </p:graphicFrame>
      <p:sp>
        <p:nvSpPr>
          <p:cNvPr id="9" name="Content Placeholder 8"/>
          <p:cNvSpPr>
            <a:spLocks noGrp="1"/>
          </p:cNvSpPr>
          <p:nvPr>
            <p:ph idx="16"/>
          </p:nvPr>
        </p:nvSpPr>
        <p:spPr>
          <a:xfrm>
            <a:off x="396240" y="4343400"/>
            <a:ext cx="3185160" cy="669386"/>
          </a:xfrm>
        </p:spPr>
        <p:txBody>
          <a:bodyPr/>
          <a:lstStyle/>
          <a:p>
            <a:pPr marL="292608" indent="-292608">
              <a:buFont typeface="Arial" panose="020B0604020202020204" pitchFamily="34" charset="0"/>
              <a:buChar char="•"/>
            </a:pPr>
            <a:r>
              <a:rPr lang="en-US" altLang="en-US" sz="2000" dirty="0"/>
              <a:t>Units for the impulse of a force are</a:t>
            </a:r>
          </a:p>
        </p:txBody>
      </p:sp>
      <p:graphicFrame>
        <p:nvGraphicFramePr>
          <p:cNvPr id="18" name="Object 4"/>
          <p:cNvGraphicFramePr>
            <a:graphicFrameLocks noChangeAspect="1"/>
          </p:cNvGraphicFramePr>
          <p:nvPr>
            <p:extLst>
              <p:ext uri="{D42A27DB-BD31-4B8C-83A1-F6EECF244321}">
                <p14:modId xmlns:p14="http://schemas.microsoft.com/office/powerpoint/2010/main" val="2744904091"/>
              </p:ext>
            </p:extLst>
          </p:nvPr>
        </p:nvGraphicFramePr>
        <p:xfrm>
          <a:off x="685800" y="5105400"/>
          <a:ext cx="2794000" cy="357909"/>
        </p:xfrm>
        <a:graphic>
          <a:graphicData uri="http://schemas.openxmlformats.org/presentationml/2006/ole">
            <mc:AlternateContent xmlns:mc="http://schemas.openxmlformats.org/markup-compatibility/2006">
              <mc:Choice xmlns:v="urn:schemas-microsoft-com:vml" Requires="v">
                <p:oleObj spid="_x0000_s181527" name="Equation" r:id="rId6" imgW="3073400" imgH="393700" progId="Equation.3">
                  <p:embed/>
                </p:oleObj>
              </mc:Choice>
              <mc:Fallback>
                <p:oleObj name="Equation" r:id="rId6" imgW="30734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5105400"/>
                        <a:ext cx="2794000" cy="357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886200" y="990600"/>
            <a:ext cx="4800600" cy="457200"/>
          </a:xfrm>
        </p:spPr>
        <p:txBody>
          <a:bodyPr/>
          <a:lstStyle/>
          <a:p>
            <a:pPr marL="292608" indent="-292608">
              <a:buFont typeface="Arial" panose="020B0604020202020204" pitchFamily="34" charset="0"/>
              <a:buChar char="•"/>
            </a:pPr>
            <a:r>
              <a:rPr lang="en-US" altLang="en-US" sz="2000" dirty="0"/>
              <a:t>From Newton’s second law,</a:t>
            </a:r>
          </a:p>
        </p:txBody>
      </p:sp>
      <p:graphicFrame>
        <p:nvGraphicFramePr>
          <p:cNvPr id="15" name="Object 5"/>
          <p:cNvGraphicFramePr>
            <a:graphicFrameLocks noChangeAspect="1"/>
          </p:cNvGraphicFramePr>
          <p:nvPr>
            <p:extLst>
              <p:ext uri="{D42A27DB-BD31-4B8C-83A1-F6EECF244321}">
                <p14:modId xmlns:p14="http://schemas.microsoft.com/office/powerpoint/2010/main" val="2873943405"/>
              </p:ext>
            </p:extLst>
          </p:nvPr>
        </p:nvGraphicFramePr>
        <p:xfrm>
          <a:off x="4343400" y="1579418"/>
          <a:ext cx="2055092" cy="554182"/>
        </p:xfrm>
        <a:graphic>
          <a:graphicData uri="http://schemas.openxmlformats.org/presentationml/2006/ole">
            <mc:AlternateContent xmlns:mc="http://schemas.openxmlformats.org/markup-compatibility/2006">
              <mc:Choice xmlns:v="urn:schemas-microsoft-com:vml" Requires="v">
                <p:oleObj spid="_x0000_s181528" name="Equation" r:id="rId8" imgW="2260600" imgH="609600" progId="Equation.3">
                  <p:embed/>
                </p:oleObj>
              </mc:Choice>
              <mc:Fallback>
                <p:oleObj name="Equation" r:id="rId8" imgW="2260600" imgH="609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1579418"/>
                        <a:ext cx="2055092" cy="554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6400800" y="1641087"/>
            <a:ext cx="2133600" cy="351402"/>
          </a:xfrm>
        </p:spPr>
        <p:txBody>
          <a:bodyPr/>
          <a:lstStyle/>
          <a:p>
            <a:r>
              <a:rPr lang="en-US" altLang="en-US" sz="2000" dirty="0"/>
              <a:t>linear momentum</a:t>
            </a:r>
          </a:p>
        </p:txBody>
      </p:sp>
      <p:graphicFrame>
        <p:nvGraphicFramePr>
          <p:cNvPr id="16" name="Object 3"/>
          <p:cNvGraphicFramePr>
            <a:graphicFrameLocks noChangeAspect="1"/>
          </p:cNvGraphicFramePr>
          <p:nvPr>
            <p:extLst>
              <p:ext uri="{D42A27DB-BD31-4B8C-83A1-F6EECF244321}">
                <p14:modId xmlns:p14="http://schemas.microsoft.com/office/powerpoint/2010/main" val="4081410316"/>
              </p:ext>
            </p:extLst>
          </p:nvPr>
        </p:nvGraphicFramePr>
        <p:xfrm>
          <a:off x="4343400" y="2426855"/>
          <a:ext cx="1697182" cy="1154545"/>
        </p:xfrm>
        <a:graphic>
          <a:graphicData uri="http://schemas.openxmlformats.org/presentationml/2006/ole">
            <mc:AlternateContent xmlns:mc="http://schemas.openxmlformats.org/markup-compatibility/2006">
              <mc:Choice xmlns:v="urn:schemas-microsoft-com:vml" Requires="v">
                <p:oleObj spid="_x0000_s181529" name="Equation" r:id="rId10" imgW="1866900" imgH="1270000" progId="Equation.3">
                  <p:embed/>
                </p:oleObj>
              </mc:Choice>
              <mc:Fallback>
                <p:oleObj name="Equation" r:id="rId10" imgW="1866900" imgH="1270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3400" y="2426855"/>
                        <a:ext cx="1697182" cy="115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
          <p:cNvGraphicFramePr>
            <a:graphicFrameLocks noChangeAspect="1"/>
          </p:cNvGraphicFramePr>
          <p:nvPr>
            <p:extLst>
              <p:ext uri="{D42A27DB-BD31-4B8C-83A1-F6EECF244321}">
                <p14:modId xmlns:p14="http://schemas.microsoft.com/office/powerpoint/2010/main" val="2584887516"/>
              </p:ext>
            </p:extLst>
          </p:nvPr>
        </p:nvGraphicFramePr>
        <p:xfrm>
          <a:off x="4343400" y="3669145"/>
          <a:ext cx="3833091" cy="1131455"/>
        </p:xfrm>
        <a:graphic>
          <a:graphicData uri="http://schemas.openxmlformats.org/presentationml/2006/ole">
            <mc:AlternateContent xmlns:mc="http://schemas.openxmlformats.org/markup-compatibility/2006">
              <mc:Choice xmlns:v="urn:schemas-microsoft-com:vml" Requires="v">
                <p:oleObj spid="_x0000_s181530" name="Equation" r:id="rId12" imgW="4216400" imgH="1244600" progId="Equation.3">
                  <p:embed/>
                </p:oleObj>
              </mc:Choice>
              <mc:Fallback>
                <p:oleObj name="Equation" r:id="rId12" imgW="4216400" imgH="1244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3400" y="3669145"/>
                        <a:ext cx="3833091" cy="1131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733800" y="4999035"/>
            <a:ext cx="4953000" cy="1325565"/>
          </a:xfrm>
        </p:spPr>
        <p:txBody>
          <a:bodyPr/>
          <a:lstStyle/>
          <a:p>
            <a:pPr marL="292608" indent="-292608">
              <a:buFont typeface="Arial" panose="020B0604020202020204" pitchFamily="34" charset="0"/>
              <a:buChar char="•"/>
            </a:pPr>
            <a:r>
              <a:rPr lang="en-US" altLang="en-US" sz="2000" dirty="0"/>
              <a:t>The final momentum of the particle can be obtained by adding vectorially its initial momentum and the impulse of the force during the time interval.</a:t>
            </a:r>
          </a:p>
        </p:txBody>
      </p:sp>
    </p:spTree>
    <p:extLst>
      <p:ext uri="{BB962C8B-B14F-4D97-AF65-F5344CB8AC3E}">
        <p14:creationId xmlns:p14="http://schemas.microsoft.com/office/powerpoint/2010/main" val="2681128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Impulsive Motion </a:t>
            </a:r>
            <a:r>
              <a:rPr lang="en-US" altLang="en-US" sz="1000" dirty="0">
                <a:ea typeface="ＭＳ Ｐゴシック" pitchFamily="34" charset="-128"/>
              </a:rPr>
              <a:t>2</a:t>
            </a:r>
            <a:endParaRPr lang="en-US" sz="1000" dirty="0"/>
          </a:p>
        </p:txBody>
      </p:sp>
      <p:sp>
        <p:nvSpPr>
          <p:cNvPr id="3" name="Content Placeholder 2"/>
          <p:cNvSpPr>
            <a:spLocks noGrp="1"/>
          </p:cNvSpPr>
          <p:nvPr>
            <p:ph idx="1"/>
          </p:nvPr>
        </p:nvSpPr>
        <p:spPr>
          <a:xfrm>
            <a:off x="3886200" y="1119911"/>
            <a:ext cx="4800600" cy="1318489"/>
          </a:xfrm>
        </p:spPr>
        <p:txBody>
          <a:bodyPr/>
          <a:lstStyle/>
          <a:p>
            <a:pPr marL="292608" indent="-292608">
              <a:buFont typeface="Arial" panose="020B0604020202020204" pitchFamily="34" charset="0"/>
              <a:buChar char="•"/>
            </a:pPr>
            <a:r>
              <a:rPr lang="en-US" altLang="en-US" sz="2000" dirty="0"/>
              <a:t>Force acting on a particle during a very short time interval that is large enough to cause a significant change in momentum is called an </a:t>
            </a:r>
            <a:r>
              <a:rPr lang="en-US" altLang="en-US" sz="2000" i="1" dirty="0"/>
              <a:t>impulsive force</a:t>
            </a:r>
            <a:r>
              <a:rPr lang="en-US" altLang="en-US" sz="2000" dirty="0"/>
              <a:t>.</a:t>
            </a:r>
          </a:p>
        </p:txBody>
      </p:sp>
      <p:sp>
        <p:nvSpPr>
          <p:cNvPr id="6" name="Content Placeholder 5"/>
          <p:cNvSpPr>
            <a:spLocks noGrp="1"/>
          </p:cNvSpPr>
          <p:nvPr>
            <p:ph idx="13"/>
          </p:nvPr>
        </p:nvSpPr>
        <p:spPr>
          <a:xfrm>
            <a:off x="3886200" y="2514600"/>
            <a:ext cx="4800600" cy="457200"/>
          </a:xfrm>
        </p:spPr>
        <p:txBody>
          <a:bodyPr/>
          <a:lstStyle/>
          <a:p>
            <a:pPr marL="292608" indent="-292608">
              <a:buFont typeface="Arial" panose="020B0604020202020204" pitchFamily="34" charset="0"/>
              <a:buChar char="•"/>
            </a:pPr>
            <a:r>
              <a:rPr lang="en-US" altLang="en-US" sz="2000" dirty="0"/>
              <a:t>When impulsive forces act on a particle,</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20" y="2469468"/>
            <a:ext cx="3315780" cy="959532"/>
          </a:xfrm>
          <a:prstGeom prst="rect">
            <a:avLst/>
          </a:prstGeom>
        </p:spPr>
      </p:pic>
      <p:graphicFrame>
        <p:nvGraphicFramePr>
          <p:cNvPr id="15" name="Object 3"/>
          <p:cNvGraphicFramePr>
            <a:graphicFrameLocks noChangeAspect="1"/>
          </p:cNvGraphicFramePr>
          <p:nvPr>
            <p:extLst>
              <p:ext uri="{D42A27DB-BD31-4B8C-83A1-F6EECF244321}">
                <p14:modId xmlns:p14="http://schemas.microsoft.com/office/powerpoint/2010/main" val="3855880611"/>
              </p:ext>
            </p:extLst>
          </p:nvPr>
        </p:nvGraphicFramePr>
        <p:xfrm>
          <a:off x="4548188" y="3059819"/>
          <a:ext cx="2044700" cy="342900"/>
        </p:xfrm>
        <a:graphic>
          <a:graphicData uri="http://schemas.openxmlformats.org/presentationml/2006/ole">
            <mc:AlternateContent xmlns:mc="http://schemas.openxmlformats.org/markup-compatibility/2006">
              <mc:Choice xmlns:v="urn:schemas-microsoft-com:vml" Requires="v">
                <p:oleObj spid="_x0000_s128516" name="Equation" r:id="rId4" imgW="2044700" imgH="342900" progId="Equation.3">
                  <p:embed/>
                </p:oleObj>
              </mc:Choice>
              <mc:Fallback>
                <p:oleObj name="Equation" r:id="rId4" imgW="2044700" imgH="342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188" y="3059819"/>
                        <a:ext cx="20447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886200" y="3546190"/>
            <a:ext cx="4800600" cy="1330610"/>
          </a:xfrm>
        </p:spPr>
        <p:txBody>
          <a:bodyPr/>
          <a:lstStyle/>
          <a:p>
            <a:pPr marL="292608" indent="-292608">
              <a:buFont typeface="Arial" panose="020B0604020202020204" pitchFamily="34" charset="0"/>
              <a:buChar char="•"/>
            </a:pPr>
            <a:r>
              <a:rPr lang="en-US" altLang="en-US" sz="2000" dirty="0"/>
              <a:t>When a baseball is struck by a bat, contact occurs over a short time interval but force is large enough to change sense of ball motion.</a:t>
            </a:r>
          </a:p>
        </p:txBody>
      </p:sp>
      <p:sp>
        <p:nvSpPr>
          <p:cNvPr id="8" name="Content Placeholder 7"/>
          <p:cNvSpPr>
            <a:spLocks noGrp="1"/>
          </p:cNvSpPr>
          <p:nvPr>
            <p:ph idx="15"/>
          </p:nvPr>
        </p:nvSpPr>
        <p:spPr>
          <a:xfrm>
            <a:off x="3886200" y="4956149"/>
            <a:ext cx="4800600" cy="377851"/>
          </a:xfrm>
        </p:spPr>
        <p:txBody>
          <a:bodyPr/>
          <a:lstStyle/>
          <a:p>
            <a:pPr marL="292608" indent="-292608">
              <a:buFont typeface="Arial" panose="020B0604020202020204" pitchFamily="34" charset="0"/>
              <a:buChar char="•"/>
            </a:pPr>
            <a:r>
              <a:rPr lang="en-US" altLang="en-US" sz="2000" i="1" dirty="0"/>
              <a:t>Nonimpulsive forces</a:t>
            </a:r>
            <a:r>
              <a:rPr lang="en-US" altLang="en-US" sz="2000" dirty="0"/>
              <a:t> are forces for which</a:t>
            </a:r>
            <a:endParaRPr lang="en-US" sz="2000" dirty="0"/>
          </a:p>
        </p:txBody>
      </p:sp>
      <p:graphicFrame>
        <p:nvGraphicFramePr>
          <p:cNvPr id="14" name="Object 2"/>
          <p:cNvGraphicFramePr>
            <a:graphicFrameLocks noChangeAspect="1"/>
          </p:cNvGraphicFramePr>
          <p:nvPr>
            <p:extLst>
              <p:ext uri="{D42A27DB-BD31-4B8C-83A1-F6EECF244321}">
                <p14:modId xmlns:p14="http://schemas.microsoft.com/office/powerpoint/2010/main" val="2287713672"/>
              </p:ext>
            </p:extLst>
          </p:nvPr>
        </p:nvGraphicFramePr>
        <p:xfrm>
          <a:off x="4289781" y="5372100"/>
          <a:ext cx="469900" cy="342900"/>
        </p:xfrm>
        <a:graphic>
          <a:graphicData uri="http://schemas.openxmlformats.org/presentationml/2006/ole">
            <mc:AlternateContent xmlns:mc="http://schemas.openxmlformats.org/markup-compatibility/2006">
              <mc:Choice xmlns:v="urn:schemas-microsoft-com:vml" Requires="v">
                <p:oleObj spid="_x0000_s128517" name="Equation" r:id="rId6" imgW="469696" imgH="342751" progId="Equation.3">
                  <p:embed/>
                </p:oleObj>
              </mc:Choice>
              <mc:Fallback>
                <p:oleObj name="Equation" r:id="rId6" imgW="469696" imgH="34275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9781" y="5372100"/>
                        <a:ext cx="4699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4746981" y="5336205"/>
            <a:ext cx="3276600" cy="378795"/>
          </a:xfrm>
        </p:spPr>
        <p:txBody>
          <a:bodyPr/>
          <a:lstStyle/>
          <a:p>
            <a:r>
              <a:rPr lang="en-US" altLang="en-US" sz="2000" dirty="0"/>
              <a:t>is small and therefore, may be</a:t>
            </a:r>
            <a:endParaRPr lang="en-US" sz="2000" dirty="0"/>
          </a:p>
        </p:txBody>
      </p:sp>
      <p:sp>
        <p:nvSpPr>
          <p:cNvPr id="10" name="Content Placeholder 9"/>
          <p:cNvSpPr>
            <a:spLocks noGrp="1"/>
          </p:cNvSpPr>
          <p:nvPr>
            <p:ph idx="17"/>
          </p:nvPr>
        </p:nvSpPr>
        <p:spPr>
          <a:xfrm>
            <a:off x="4213581" y="5664475"/>
            <a:ext cx="4800600" cy="736325"/>
          </a:xfrm>
        </p:spPr>
        <p:txBody>
          <a:bodyPr/>
          <a:lstStyle/>
          <a:p>
            <a:r>
              <a:rPr lang="en-US" altLang="en-US" sz="2000" dirty="0"/>
              <a:t>neglected – an example of this is the weight of the baseball.</a:t>
            </a:r>
            <a:endParaRPr lang="en-US" sz="2000" dirty="0"/>
          </a:p>
        </p:txBody>
      </p:sp>
    </p:spTree>
    <p:extLst>
      <p:ext uri="{BB962C8B-B14F-4D97-AF65-F5344CB8AC3E}">
        <p14:creationId xmlns:p14="http://schemas.microsoft.com/office/powerpoint/2010/main" val="645801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Sample Problem 13.13 </a:t>
            </a:r>
            <a:r>
              <a:rPr lang="en-US" altLang="en-US" sz="1000" dirty="0">
                <a:ea typeface="ＭＳ Ｐゴシック" pitchFamily="34" charset="-128"/>
              </a:rPr>
              <a:t>1</a:t>
            </a:r>
            <a:endParaRPr lang="en-US" sz="1000" dirty="0"/>
          </a:p>
        </p:txBody>
      </p:sp>
      <p:pic>
        <p:nvPicPr>
          <p:cNvPr id="17"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8" y="1281113"/>
            <a:ext cx="3938587"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6"/>
          <p:cNvSpPr txBox="1">
            <a:spLocks noChangeArrowheads="1"/>
          </p:cNvSpPr>
          <p:nvPr/>
        </p:nvSpPr>
        <p:spPr bwMode="auto">
          <a:xfrm>
            <a:off x="296863" y="3217863"/>
            <a:ext cx="426402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 automobile weighing 1800 kg is driven down a 5</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o</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incline at a speed of 100 km/h when the brakes are applied, causing a constant total braking force of 7000 N.  </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time required for the automobile to come to a stop.</a:t>
            </a:r>
          </a:p>
        </p:txBody>
      </p:sp>
      <p:sp>
        <p:nvSpPr>
          <p:cNvPr id="20" name="Text Box 7"/>
          <p:cNvSpPr txBox="1">
            <a:spLocks noChangeArrowheads="1"/>
          </p:cNvSpPr>
          <p:nvPr/>
        </p:nvSpPr>
        <p:spPr bwMode="auto">
          <a:xfrm>
            <a:off x="4583113" y="1116013"/>
            <a:ext cx="45593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Strategy: </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principle of impulse and momentum.  The impulse is equal to the product of the constant forces and the time interval.</a:t>
            </a:r>
          </a:p>
        </p:txBody>
      </p:sp>
    </p:spTree>
    <p:extLst>
      <p:ext uri="{BB962C8B-B14F-4D97-AF65-F5344CB8AC3E}">
        <p14:creationId xmlns:p14="http://schemas.microsoft.com/office/powerpoint/2010/main" val="3611780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Sample Problem 13.13 </a:t>
            </a:r>
            <a:r>
              <a:rPr lang="en-US" altLang="en-US" sz="1000" dirty="0">
                <a:ea typeface="ＭＳ Ｐゴシック" pitchFamily="34" charset="-128"/>
              </a:rPr>
              <a:t>2</a:t>
            </a:r>
            <a:endParaRPr lang="en-US" sz="1000" dirty="0"/>
          </a:p>
        </p:txBody>
      </p:sp>
      <p:grpSp>
        <p:nvGrpSpPr>
          <p:cNvPr id="15" name="Group 12"/>
          <p:cNvGrpSpPr>
            <a:grpSpLocks/>
          </p:cNvGrpSpPr>
          <p:nvPr/>
        </p:nvGrpSpPr>
        <p:grpSpPr bwMode="auto">
          <a:xfrm>
            <a:off x="566738" y="1009650"/>
            <a:ext cx="8575675" cy="1655763"/>
            <a:chOff x="357" y="636"/>
            <a:chExt cx="5402" cy="1043"/>
          </a:xfrm>
        </p:grpSpPr>
        <p:pic>
          <p:nvPicPr>
            <p:cNvPr id="17"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 y="717"/>
              <a:ext cx="2182"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5"/>
            <p:cNvSpPr txBox="1">
              <a:spLocks noChangeArrowheads="1"/>
            </p:cNvSpPr>
            <p:nvPr/>
          </p:nvSpPr>
          <p:spPr bwMode="auto">
            <a:xfrm>
              <a:off x="2812" y="636"/>
              <a:ext cx="2947"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Modeling and Analysis: </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2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principle of impulse and momentum.  </a:t>
              </a:r>
            </a:p>
          </p:txBody>
        </p:sp>
        <p:graphicFrame>
          <p:nvGraphicFramePr>
            <p:cNvPr id="19" name="Object 4"/>
            <p:cNvGraphicFramePr>
              <a:graphicFrameLocks noChangeAspect="1"/>
            </p:cNvGraphicFramePr>
            <p:nvPr/>
          </p:nvGraphicFramePr>
          <p:xfrm>
            <a:off x="3027" y="1330"/>
            <a:ext cx="1552" cy="208"/>
          </p:xfrm>
          <a:graphic>
            <a:graphicData uri="http://schemas.openxmlformats.org/presentationml/2006/ole">
              <mc:AlternateContent xmlns:mc="http://schemas.openxmlformats.org/markup-compatibility/2006">
                <mc:Choice xmlns:v="urn:schemas-microsoft-com:vml" Requires="v">
                  <p:oleObj spid="_x0000_s130773" name="Equation" r:id="rId4" imgW="2463800" imgH="330200" progId="Equation.3">
                    <p:embed/>
                  </p:oleObj>
                </mc:Choice>
                <mc:Fallback>
                  <p:oleObj name="Equation" r:id="rId4" imgW="24638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7" y="1330"/>
                          <a:ext cx="155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0" name="Picture 4" descr="msotw9_temp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988" y="2871415"/>
            <a:ext cx="41846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7"/>
          <p:cNvSpPr txBox="1">
            <a:spLocks noChangeArrowheads="1"/>
          </p:cNvSpPr>
          <p:nvPr/>
        </p:nvSpPr>
        <p:spPr bwMode="auto">
          <a:xfrm>
            <a:off x="4452938" y="2428503"/>
            <a:ext cx="4286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Taking components parallel to the incline,</a:t>
            </a:r>
          </a:p>
        </p:txBody>
      </p:sp>
      <p:graphicFrame>
        <p:nvGraphicFramePr>
          <p:cNvPr id="22" name="Object 3"/>
          <p:cNvGraphicFramePr>
            <a:graphicFrameLocks noChangeAspect="1"/>
          </p:cNvGraphicFramePr>
          <p:nvPr/>
        </p:nvGraphicFramePr>
        <p:xfrm>
          <a:off x="7715251" y="4360490"/>
          <a:ext cx="939800" cy="292100"/>
        </p:xfrm>
        <a:graphic>
          <a:graphicData uri="http://schemas.openxmlformats.org/presentationml/2006/ole">
            <mc:AlternateContent xmlns:mc="http://schemas.openxmlformats.org/markup-compatibility/2006">
              <mc:Choice xmlns:v="urn:schemas-microsoft-com:vml" Requires="v">
                <p:oleObj spid="_x0000_s130774" name="Equation" r:id="rId7" imgW="939600" imgH="291960" progId="Equation.DSMT4">
                  <p:embed/>
                </p:oleObj>
              </mc:Choice>
              <mc:Fallback>
                <p:oleObj name="Equation" r:id="rId7" imgW="939600" imgH="2919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5251" y="4360490"/>
                        <a:ext cx="939800" cy="292100"/>
                      </a:xfrm>
                      <a:prstGeom prst="rect">
                        <a:avLst/>
                      </a:prstGeom>
                      <a:noFill/>
                      <a:ln w="9525">
                        <a:solidFill>
                          <a:srgbClr val="FF0000"/>
                        </a:solidFill>
                        <a:miter lim="800000"/>
                        <a:headEnd/>
                        <a:tailEnd/>
                      </a:ln>
                    </p:spPr>
                  </p:pic>
                </p:oleObj>
              </mc:Fallback>
            </mc:AlternateContent>
          </a:graphicData>
        </a:graphic>
      </p:graphicFrame>
      <p:sp>
        <p:nvSpPr>
          <p:cNvPr id="23" name="Text Box 5"/>
          <p:cNvSpPr txBox="1">
            <a:spLocks noChangeArrowheads="1"/>
          </p:cNvSpPr>
          <p:nvPr/>
        </p:nvSpPr>
        <p:spPr bwMode="auto">
          <a:xfrm>
            <a:off x="566738" y="4664075"/>
            <a:ext cx="817245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chemeClr val="bg2"/>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2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You could use Newton’s second law to solve this problem. First, you would determine the car’s deceleration, separate variables, and then integrate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 dv/</a:t>
            </a:r>
            <a:r>
              <a:rPr kumimoji="0" lang="en-US" altLang="en-US" sz="2000" b="0" i="0" u="none" strike="noStrike" kern="0" cap="none" spc="0" normalizeH="0" baseline="0" noProof="0" dirty="0" err="1">
                <a:ln>
                  <a:noFill/>
                </a:ln>
                <a:solidFill>
                  <a:srgbClr val="000000"/>
                </a:solidFill>
                <a:effectLst/>
                <a:uLnTx/>
                <a:uFillTx/>
                <a:latin typeface="Times New Roman" pitchFamily="18" charset="0"/>
                <a:ea typeface="ＭＳ Ｐゴシック" pitchFamily="34" charset="-128"/>
              </a:rPr>
              <a:t>dt</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to relate the velocity, deceleration, and time. You could not use conservation of energy to solve this problem, because this principle does not involve time.</a:t>
            </a:r>
          </a:p>
        </p:txBody>
      </p:sp>
      <p:pic>
        <p:nvPicPr>
          <p:cNvPr id="24" name="Picture 23" descr="Picture6.png"/>
          <p:cNvPicPr>
            <a:picLocks noChangeAspect="1"/>
          </p:cNvPicPr>
          <p:nvPr/>
        </p:nvPicPr>
        <p:blipFill>
          <a:blip r:embed="rId9"/>
          <a:stretch>
            <a:fillRect/>
          </a:stretch>
        </p:blipFill>
        <p:spPr>
          <a:xfrm>
            <a:off x="4765317" y="3083497"/>
            <a:ext cx="3632916" cy="1548256"/>
          </a:xfrm>
          <a:prstGeom prst="rect">
            <a:avLst/>
          </a:prstGeom>
        </p:spPr>
      </p:pic>
    </p:spTree>
    <p:extLst>
      <p:ext uri="{BB962C8B-B14F-4D97-AF65-F5344CB8AC3E}">
        <p14:creationId xmlns:p14="http://schemas.microsoft.com/office/powerpoint/2010/main" val="857205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Sample Problem 13.16 </a:t>
            </a:r>
            <a:r>
              <a:rPr lang="en-US" altLang="en-US" sz="1000" dirty="0">
                <a:ea typeface="ＭＳ Ｐゴシック" pitchFamily="34" charset="-128"/>
              </a:rPr>
              <a:t>1</a:t>
            </a:r>
            <a:endParaRPr lang="en-US" sz="1000" dirty="0"/>
          </a:p>
        </p:txBody>
      </p:sp>
      <p:pic>
        <p:nvPicPr>
          <p:cNvPr id="7" name="Picture 3" descr="msotw9_temp0"/>
          <p:cNvPicPr>
            <a:picLocks noChangeAspect="1" noChangeArrowheads="1"/>
          </p:cNvPicPr>
          <p:nvPr/>
        </p:nvPicPr>
        <p:blipFill>
          <a:blip r:embed="rId2"/>
          <a:stretch>
            <a:fillRect/>
          </a:stretch>
        </p:blipFill>
        <p:spPr bwMode="auto">
          <a:xfrm>
            <a:off x="715963" y="1286397"/>
            <a:ext cx="2536825" cy="1886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
          <p:cNvSpPr txBox="1">
            <a:spLocks noChangeArrowheads="1"/>
          </p:cNvSpPr>
          <p:nvPr/>
        </p:nvSpPr>
        <p:spPr bwMode="auto">
          <a:xfrm>
            <a:off x="331788" y="3646488"/>
            <a:ext cx="4240212"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120 g baseball is pitched with a velocity of 24 m/s.  After the ball is hit by the bat, it has a velocity of 36 m/s in the direction shown.  If the bat and ball are in contact for 0.015 s, determine the average impulsive force exerted on the ball during the impact.</a:t>
            </a:r>
          </a:p>
        </p:txBody>
      </p:sp>
      <p:sp>
        <p:nvSpPr>
          <p:cNvPr id="10" name="Text Box 11"/>
          <p:cNvSpPr txBox="1">
            <a:spLocks noChangeArrowheads="1"/>
          </p:cNvSpPr>
          <p:nvPr/>
        </p:nvSpPr>
        <p:spPr bwMode="auto">
          <a:xfrm>
            <a:off x="4572000" y="1176338"/>
            <a:ext cx="457041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principle of impulse and momentum in terms of horizontal and vertical component equations.</a:t>
            </a:r>
          </a:p>
        </p:txBody>
      </p:sp>
    </p:spTree>
    <p:extLst>
      <p:ext uri="{BB962C8B-B14F-4D97-AF65-F5344CB8AC3E}">
        <p14:creationId xmlns:p14="http://schemas.microsoft.com/office/powerpoint/2010/main" val="50526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Sample Problem 13.16 </a:t>
            </a:r>
            <a:r>
              <a:rPr lang="en-US" altLang="en-US" sz="1000" dirty="0">
                <a:ea typeface="ＭＳ Ｐゴシック" pitchFamily="34" charset="-128"/>
              </a:rPr>
              <a:t>2</a:t>
            </a:r>
            <a:endParaRPr lang="en-US" sz="1000" dirty="0"/>
          </a:p>
        </p:txBody>
      </p:sp>
      <p:grpSp>
        <p:nvGrpSpPr>
          <p:cNvPr id="16" name="Group 24"/>
          <p:cNvGrpSpPr>
            <a:grpSpLocks/>
          </p:cNvGrpSpPr>
          <p:nvPr/>
        </p:nvGrpSpPr>
        <p:grpSpPr bwMode="auto">
          <a:xfrm>
            <a:off x="715963" y="950913"/>
            <a:ext cx="8378825" cy="2128837"/>
            <a:chOff x="451" y="599"/>
            <a:chExt cx="5278" cy="1341"/>
          </a:xfrm>
        </p:grpSpPr>
        <p:pic>
          <p:nvPicPr>
            <p:cNvPr id="17" name="Picture 3" descr="msotw9_temp0"/>
            <p:cNvPicPr>
              <a:picLocks noChangeAspect="1" noChangeArrowheads="1"/>
            </p:cNvPicPr>
            <p:nvPr/>
          </p:nvPicPr>
          <p:blipFill>
            <a:blip r:embed="rId3"/>
            <a:stretch>
              <a:fillRect/>
            </a:stretch>
          </p:blipFill>
          <p:spPr bwMode="auto">
            <a:xfrm>
              <a:off x="451" y="810"/>
              <a:ext cx="1519" cy="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3"/>
            <p:cNvSpPr txBox="1">
              <a:spLocks noChangeArrowheads="1"/>
            </p:cNvSpPr>
            <p:nvPr/>
          </p:nvSpPr>
          <p:spPr bwMode="auto">
            <a:xfrm>
              <a:off x="2348" y="599"/>
              <a:ext cx="3381"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1800" b="1" dirty="0">
                  <a:solidFill>
                    <a:srgbClr val="C00000"/>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2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principle of impulse and momentum in terms of horizontal and vertical component equations.</a:t>
              </a:r>
            </a:p>
          </p:txBody>
        </p:sp>
        <p:graphicFrame>
          <p:nvGraphicFramePr>
            <p:cNvPr id="19" name="Object 5"/>
            <p:cNvGraphicFramePr>
              <a:graphicFrameLocks noChangeAspect="1"/>
            </p:cNvGraphicFramePr>
            <p:nvPr/>
          </p:nvGraphicFramePr>
          <p:xfrm>
            <a:off x="2697" y="1276"/>
            <a:ext cx="1232" cy="184"/>
          </p:xfrm>
          <a:graphic>
            <a:graphicData uri="http://schemas.openxmlformats.org/presentationml/2006/ole">
              <mc:AlternateContent xmlns:mc="http://schemas.openxmlformats.org/markup-compatibility/2006">
                <mc:Choice xmlns:v="urn:schemas-microsoft-com:vml" Requires="v">
                  <p:oleObj spid="_x0000_s133038" name="Equation" r:id="rId4" imgW="1955800" imgH="292100" progId="Equation.3">
                    <p:embed/>
                  </p:oleObj>
                </mc:Choice>
                <mc:Fallback>
                  <p:oleObj name="Equation" r:id="rId4" imgW="1955800" imgH="292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 y="1276"/>
                          <a:ext cx="1232"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0"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76" y="3613150"/>
            <a:ext cx="319405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2"/>
          <p:cNvGrpSpPr>
            <a:grpSpLocks/>
          </p:cNvGrpSpPr>
          <p:nvPr/>
        </p:nvGrpSpPr>
        <p:grpSpPr bwMode="auto">
          <a:xfrm>
            <a:off x="363538" y="4467225"/>
            <a:ext cx="742950" cy="860425"/>
            <a:chOff x="274" y="3121"/>
            <a:chExt cx="468" cy="542"/>
          </a:xfrm>
        </p:grpSpPr>
        <p:sp>
          <p:nvSpPr>
            <p:cNvPr id="22" name="Line 8"/>
            <p:cNvSpPr>
              <a:spLocks noChangeShapeType="1"/>
            </p:cNvSpPr>
            <p:nvPr/>
          </p:nvSpPr>
          <p:spPr bwMode="auto">
            <a:xfrm flipV="1">
              <a:off x="404" y="3232"/>
              <a:ext cx="0" cy="2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Line 9"/>
            <p:cNvSpPr>
              <a:spLocks noChangeShapeType="1"/>
            </p:cNvSpPr>
            <p:nvPr/>
          </p:nvSpPr>
          <p:spPr bwMode="auto">
            <a:xfrm>
              <a:off x="404" y="3508"/>
              <a:ext cx="2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 Box 10"/>
            <p:cNvSpPr txBox="1">
              <a:spLocks noChangeArrowheads="1"/>
            </p:cNvSpPr>
            <p:nvPr/>
          </p:nvSpPr>
          <p:spPr bwMode="auto">
            <a:xfrm>
              <a:off x="544" y="3471"/>
              <a:ext cx="1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4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x</a:t>
              </a:r>
            </a:p>
          </p:txBody>
        </p:sp>
        <p:sp>
          <p:nvSpPr>
            <p:cNvPr id="25" name="Text Box 11"/>
            <p:cNvSpPr txBox="1">
              <a:spLocks noChangeArrowheads="1"/>
            </p:cNvSpPr>
            <p:nvPr/>
          </p:nvSpPr>
          <p:spPr bwMode="auto">
            <a:xfrm>
              <a:off x="274" y="3121"/>
              <a:ext cx="22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2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a:t>
              </a:r>
            </a:p>
          </p:txBody>
        </p:sp>
      </p:grpSp>
      <p:sp>
        <p:nvSpPr>
          <p:cNvPr id="26" name="Text Box 15"/>
          <p:cNvSpPr txBox="1">
            <a:spLocks noChangeArrowheads="1"/>
          </p:cNvSpPr>
          <p:nvPr/>
        </p:nvSpPr>
        <p:spPr bwMode="auto">
          <a:xfrm>
            <a:off x="3727451" y="2387600"/>
            <a:ext cx="2886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x</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component equation:</a:t>
            </a:r>
          </a:p>
        </p:txBody>
      </p:sp>
      <p:sp>
        <p:nvSpPr>
          <p:cNvPr id="27" name="Text Box 16"/>
          <p:cNvSpPr txBox="1">
            <a:spLocks noChangeArrowheads="1"/>
          </p:cNvSpPr>
          <p:nvPr/>
        </p:nvSpPr>
        <p:spPr bwMode="auto">
          <a:xfrm>
            <a:off x="3727451" y="4156076"/>
            <a:ext cx="288607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component equation:</a:t>
            </a:r>
          </a:p>
        </p:txBody>
      </p:sp>
      <p:graphicFrame>
        <p:nvGraphicFramePr>
          <p:cNvPr id="28" name="Object 2"/>
          <p:cNvGraphicFramePr>
            <a:graphicFrameLocks noChangeAspect="1"/>
          </p:cNvGraphicFramePr>
          <p:nvPr/>
        </p:nvGraphicFramePr>
        <p:xfrm>
          <a:off x="5000625" y="5994400"/>
          <a:ext cx="4076700" cy="381000"/>
        </p:xfrm>
        <a:graphic>
          <a:graphicData uri="http://schemas.openxmlformats.org/presentationml/2006/ole">
            <mc:AlternateContent xmlns:mc="http://schemas.openxmlformats.org/markup-compatibility/2006">
              <mc:Choice xmlns:v="urn:schemas-microsoft-com:vml" Requires="v">
                <p:oleObj spid="_x0000_s133039" name="Equation" r:id="rId7" imgW="4076640" imgH="380880" progId="Equation.DSMT4">
                  <p:embed/>
                </p:oleObj>
              </mc:Choice>
              <mc:Fallback>
                <p:oleObj name="Equation" r:id="rId7" imgW="4076640" imgH="3808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0625" y="5994400"/>
                        <a:ext cx="4076700" cy="381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9" name="Picture 28" descr="Picture6.png"/>
          <p:cNvPicPr>
            <a:picLocks noChangeAspect="1"/>
          </p:cNvPicPr>
          <p:nvPr/>
        </p:nvPicPr>
        <p:blipFill>
          <a:blip r:embed="rId9"/>
          <a:stretch>
            <a:fillRect/>
          </a:stretch>
        </p:blipFill>
        <p:spPr>
          <a:xfrm>
            <a:off x="4206052" y="2805350"/>
            <a:ext cx="4675246" cy="1152049"/>
          </a:xfrm>
          <a:prstGeom prst="rect">
            <a:avLst/>
          </a:prstGeom>
        </p:spPr>
      </p:pic>
      <p:pic>
        <p:nvPicPr>
          <p:cNvPr id="30" name="Picture 29" descr="Picture6.png"/>
          <p:cNvPicPr>
            <a:picLocks noChangeAspect="1"/>
          </p:cNvPicPr>
          <p:nvPr/>
        </p:nvPicPr>
        <p:blipFill>
          <a:blip r:embed="rId10"/>
          <a:stretch>
            <a:fillRect/>
          </a:stretch>
        </p:blipFill>
        <p:spPr>
          <a:xfrm>
            <a:off x="4022348" y="4588434"/>
            <a:ext cx="3175754" cy="1243481"/>
          </a:xfrm>
          <a:prstGeom prst="rect">
            <a:avLst/>
          </a:prstGeom>
        </p:spPr>
      </p:pic>
    </p:spTree>
    <p:extLst>
      <p:ext uri="{BB962C8B-B14F-4D97-AF65-F5344CB8AC3E}">
        <p14:creationId xmlns:p14="http://schemas.microsoft.com/office/powerpoint/2010/main" val="129073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Sample Problem 13.16 </a:t>
            </a:r>
            <a:r>
              <a:rPr lang="en-US" altLang="en-US" sz="1000" dirty="0">
                <a:ea typeface="ＭＳ Ｐゴシック" pitchFamily="34" charset="-128"/>
              </a:rPr>
              <a:t>3</a:t>
            </a:r>
            <a:endParaRPr lang="en-US" sz="1000" dirty="0"/>
          </a:p>
        </p:txBody>
      </p:sp>
      <p:pic>
        <p:nvPicPr>
          <p:cNvPr id="15" name="Picture 3" descr="msotw9_temp0"/>
          <p:cNvPicPr>
            <a:picLocks noChangeAspect="1" noChangeArrowheads="1"/>
          </p:cNvPicPr>
          <p:nvPr/>
        </p:nvPicPr>
        <p:blipFill>
          <a:blip r:embed="rId2"/>
          <a:stretch>
            <a:fillRect/>
          </a:stretch>
        </p:blipFill>
        <p:spPr bwMode="auto">
          <a:xfrm>
            <a:off x="715963" y="1286397"/>
            <a:ext cx="2536825" cy="1886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Picture6.png"/>
          <p:cNvPicPr>
            <a:picLocks noChangeAspect="1"/>
          </p:cNvPicPr>
          <p:nvPr/>
        </p:nvPicPr>
        <p:blipFill>
          <a:blip r:embed="rId3"/>
          <a:stretch>
            <a:fillRect/>
          </a:stretch>
        </p:blipFill>
        <p:spPr>
          <a:xfrm>
            <a:off x="7071023" y="2110006"/>
            <a:ext cx="1078903" cy="69488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232" y="1098924"/>
            <a:ext cx="4644768" cy="2907551"/>
          </a:xfrm>
          <a:prstGeom prst="rect">
            <a:avLst/>
          </a:prstGeom>
        </p:spPr>
      </p:pic>
      <p:sp>
        <p:nvSpPr>
          <p:cNvPr id="19" name="TextBox 18"/>
          <p:cNvSpPr txBox="1"/>
          <p:nvPr/>
        </p:nvSpPr>
        <p:spPr>
          <a:xfrm>
            <a:off x="4572000" y="1066800"/>
            <a:ext cx="2590800" cy="369332"/>
          </a:xfrm>
          <a:prstGeom prst="rect">
            <a:avLst/>
          </a:prstGeom>
          <a:noFill/>
        </p:spPr>
        <p:txBody>
          <a:bodyPr wrap="square" rtlCol="0">
            <a:spAutoFit/>
          </a:bodyPr>
          <a:lstStyle/>
          <a:p>
            <a:r>
              <a:rPr lang="en-US" altLang="en-US" b="1" dirty="0">
                <a:solidFill>
                  <a:srgbClr val="C00000"/>
                </a:solidFill>
              </a:rPr>
              <a:t>Reflect and Think:</a:t>
            </a:r>
            <a:endParaRPr lang="en-US" dirty="0"/>
          </a:p>
        </p:txBody>
      </p:sp>
      <p:pic>
        <p:nvPicPr>
          <p:cNvPr id="20" name="Picture 19" descr="Picture6.png"/>
          <p:cNvPicPr>
            <a:picLocks noChangeAspect="1"/>
          </p:cNvPicPr>
          <p:nvPr/>
        </p:nvPicPr>
        <p:blipFill>
          <a:blip r:embed="rId3"/>
          <a:stretch>
            <a:fillRect/>
          </a:stretch>
        </p:blipFill>
        <p:spPr>
          <a:xfrm>
            <a:off x="7086600" y="2057400"/>
            <a:ext cx="1078903" cy="694887"/>
          </a:xfrm>
          <a:prstGeom prst="rect">
            <a:avLst/>
          </a:prstGeom>
        </p:spPr>
      </p:pic>
    </p:spTree>
    <p:extLst>
      <p:ext uri="{BB962C8B-B14F-4D97-AF65-F5344CB8AC3E}">
        <p14:creationId xmlns:p14="http://schemas.microsoft.com/office/powerpoint/2010/main" val="3095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Sample Problem 13.17 </a:t>
            </a:r>
            <a:r>
              <a:rPr lang="en-US" altLang="en-US" sz="1000" dirty="0">
                <a:ea typeface="ＭＳ Ｐゴシック" pitchFamily="34" charset="-128"/>
              </a:rPr>
              <a:t>1</a:t>
            </a:r>
            <a:endParaRPr lang="en-US" sz="1000" dirty="0"/>
          </a:p>
        </p:txBody>
      </p:sp>
      <p:pic>
        <p:nvPicPr>
          <p:cNvPr id="10" name="Picture 9" descr="The package hits the cart at an angle of 30 degrees from the horizont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84" y="1239329"/>
            <a:ext cx="3341716" cy="2402378"/>
          </a:xfrm>
          <a:prstGeom prst="rect">
            <a:avLst/>
          </a:prstGeom>
        </p:spPr>
      </p:pic>
      <p:sp>
        <p:nvSpPr>
          <p:cNvPr id="7" name="Content Placeholder 6"/>
          <p:cNvSpPr>
            <a:spLocks noGrp="1"/>
          </p:cNvSpPr>
          <p:nvPr>
            <p:ph idx="14"/>
          </p:nvPr>
        </p:nvSpPr>
        <p:spPr>
          <a:xfrm>
            <a:off x="457200" y="3946056"/>
            <a:ext cx="4267200" cy="2530944"/>
          </a:xfrm>
        </p:spPr>
        <p:txBody>
          <a:bodyPr/>
          <a:lstStyle/>
          <a:p>
            <a:r>
              <a:rPr lang="en-US" altLang="en-US" sz="2000" dirty="0"/>
              <a:t>A 10 kg package drops from a chute into a 24 kg cart with a velocity of 3 m/s.  Knowing that the cart is initially at rest and can roll freely, determine </a:t>
            </a:r>
            <a:r>
              <a:rPr lang="en-US" altLang="en-US" sz="2000" i="1" dirty="0"/>
              <a:t>(a)</a:t>
            </a:r>
            <a:r>
              <a:rPr lang="en-US" altLang="en-US" sz="2000" dirty="0"/>
              <a:t> the final velocity of the cart, </a:t>
            </a:r>
            <a:r>
              <a:rPr lang="en-US" altLang="en-US" sz="2000" i="1" dirty="0"/>
              <a:t>(b)</a:t>
            </a:r>
            <a:r>
              <a:rPr lang="en-US" altLang="en-US" sz="2000" dirty="0"/>
              <a:t> the impulse exerted by the cart on the package, and </a:t>
            </a:r>
            <a:r>
              <a:rPr lang="en-US" altLang="en-US" sz="2000" i="1" dirty="0"/>
              <a:t>(c)</a:t>
            </a:r>
            <a:r>
              <a:rPr lang="en-US" altLang="en-US" sz="2000" dirty="0"/>
              <a:t> the fraction of the initial energy lost in the impact.</a:t>
            </a:r>
          </a:p>
        </p:txBody>
      </p:sp>
      <p:sp>
        <p:nvSpPr>
          <p:cNvPr id="3" name="Content Placeholder 2"/>
          <p:cNvSpPr>
            <a:spLocks noGrp="1"/>
          </p:cNvSpPr>
          <p:nvPr>
            <p:ph idx="1"/>
          </p:nvPr>
        </p:nvSpPr>
        <p:spPr>
          <a:xfrm>
            <a:off x="4114800" y="743049"/>
            <a:ext cx="4648200" cy="1561902"/>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Apply the principle of impulse and momentum to the package-cart system to determine the final velocity.</a:t>
            </a:r>
          </a:p>
        </p:txBody>
      </p:sp>
      <p:sp>
        <p:nvSpPr>
          <p:cNvPr id="6" name="Content Placeholder 5"/>
          <p:cNvSpPr>
            <a:spLocks noGrp="1"/>
          </p:cNvSpPr>
          <p:nvPr>
            <p:ph idx="13"/>
          </p:nvPr>
        </p:nvSpPr>
        <p:spPr>
          <a:xfrm>
            <a:off x="4114800" y="2514600"/>
            <a:ext cx="4572000" cy="1066800"/>
          </a:xfrm>
        </p:spPr>
        <p:txBody>
          <a:bodyPr/>
          <a:lstStyle/>
          <a:p>
            <a:pPr marL="292608" indent="-292608">
              <a:buFont typeface="Arial" panose="020B0604020202020204" pitchFamily="34" charset="0"/>
              <a:buChar char="•"/>
            </a:pPr>
            <a:r>
              <a:rPr lang="en-US" altLang="en-US" sz="2000" dirty="0"/>
              <a:t>Apply the same principle to the package alone to determine the impulse exerted on it from the change in its momentum.</a:t>
            </a:r>
          </a:p>
        </p:txBody>
      </p:sp>
    </p:spTree>
    <p:extLst>
      <p:ext uri="{BB962C8B-B14F-4D97-AF65-F5344CB8AC3E}">
        <p14:creationId xmlns:p14="http://schemas.microsoft.com/office/powerpoint/2010/main" val="1911084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Sample Problem 13.17 </a:t>
            </a:r>
            <a:r>
              <a:rPr lang="en-US" altLang="en-US" sz="1000" dirty="0">
                <a:ea typeface="ＭＳ Ｐゴシック" pitchFamily="34" charset="-128"/>
              </a:rPr>
              <a:t>2</a:t>
            </a:r>
            <a:endParaRPr lang="en-US" sz="1000" dirty="0"/>
          </a:p>
        </p:txBody>
      </p:sp>
      <p:sp>
        <p:nvSpPr>
          <p:cNvPr id="3" name="Content Placeholder 2"/>
          <p:cNvSpPr>
            <a:spLocks noGrp="1"/>
          </p:cNvSpPr>
          <p:nvPr>
            <p:ph idx="1"/>
          </p:nvPr>
        </p:nvSpPr>
        <p:spPr/>
        <p:txBody>
          <a:bodyPr/>
          <a:lstStyle/>
          <a:p>
            <a:pPr>
              <a:spcBef>
                <a:spcPct val="50000"/>
              </a:spcBef>
            </a:pPr>
            <a:r>
              <a:rPr lang="en-US" altLang="en-US" sz="1800" b="1" dirty="0">
                <a:solidFill>
                  <a:srgbClr val="C00000"/>
                </a:solidFill>
              </a:rPr>
              <a:t>Modeling and Analysis</a:t>
            </a:r>
            <a:endParaRPr lang="en-US" altLang="en-US" sz="1800" dirty="0">
              <a:solidFill>
                <a:srgbClr val="C00000"/>
              </a:solidFill>
            </a:endParaRPr>
          </a:p>
          <a:p>
            <a:pPr marL="292608" indent="-292608">
              <a:buFontTx/>
              <a:buChar char="•"/>
            </a:pPr>
            <a:r>
              <a:rPr lang="en-US" altLang="en-US" sz="1800" dirty="0"/>
              <a:t>Apply the principle of impulse and momentum to the package-cart system to determine the final velocity.</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438400"/>
            <a:ext cx="801045" cy="876615"/>
          </a:xfrm>
          <a:prstGeom prst="rect">
            <a:avLst/>
          </a:prstGeom>
        </p:spPr>
      </p:pic>
      <p:pic>
        <p:nvPicPr>
          <p:cNvPr id="12" name="Picture 11" descr="The initial momentum of the package is 30 degrees from the horizontal. The impulse exerted by the floor on the cart must be purely upward. The final momentum of the cart and package is horizonta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279636"/>
            <a:ext cx="5308654" cy="1396715"/>
          </a:xfrm>
          <a:prstGeom prst="rect">
            <a:avLst/>
          </a:prstGeom>
        </p:spPr>
      </p:pic>
      <p:graphicFrame>
        <p:nvGraphicFramePr>
          <p:cNvPr id="8" name="Object 2"/>
          <p:cNvGraphicFramePr>
            <a:graphicFrameLocks noChangeAspect="1"/>
          </p:cNvGraphicFramePr>
          <p:nvPr>
            <p:extLst>
              <p:ext uri="{D42A27DB-BD31-4B8C-83A1-F6EECF244321}">
                <p14:modId xmlns:p14="http://schemas.microsoft.com/office/powerpoint/2010/main" val="2684602698"/>
              </p:ext>
            </p:extLst>
          </p:nvPr>
        </p:nvGraphicFramePr>
        <p:xfrm>
          <a:off x="2503488" y="3952875"/>
          <a:ext cx="3035300" cy="330200"/>
        </p:xfrm>
        <a:graphic>
          <a:graphicData uri="http://schemas.openxmlformats.org/presentationml/2006/ole">
            <mc:AlternateContent xmlns:mc="http://schemas.openxmlformats.org/markup-compatibility/2006">
              <mc:Choice xmlns:v="urn:schemas-microsoft-com:vml" Requires="v">
                <p:oleObj spid="_x0000_s134875" name="Equation" r:id="rId5" imgW="3035300" imgH="330200" progId="Equation.3">
                  <p:embed/>
                </p:oleObj>
              </mc:Choice>
              <mc:Fallback>
                <p:oleObj name="Equation" r:id="rId5" imgW="30353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3488" y="3952875"/>
                        <a:ext cx="30353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57200" y="4648200"/>
            <a:ext cx="1600200" cy="342900"/>
          </a:xfrm>
        </p:spPr>
        <p:txBody>
          <a:bodyPr/>
          <a:lstStyle/>
          <a:p>
            <a:r>
              <a:rPr lang="en-US" altLang="en-US" sz="1800" i="1" dirty="0"/>
              <a:t>x</a:t>
            </a:r>
            <a:r>
              <a:rPr lang="en-US" altLang="en-US" sz="1800" dirty="0"/>
              <a:t> components:</a:t>
            </a:r>
            <a:endParaRPr lang="en-US" altLang="en-US" sz="1800" i="1" dirty="0"/>
          </a:p>
        </p:txBody>
      </p:sp>
      <p:graphicFrame>
        <p:nvGraphicFramePr>
          <p:cNvPr id="9" name="Object 3"/>
          <p:cNvGraphicFramePr>
            <a:graphicFrameLocks noChangeAspect="1"/>
          </p:cNvGraphicFramePr>
          <p:nvPr/>
        </p:nvGraphicFramePr>
        <p:xfrm>
          <a:off x="2503488" y="4738688"/>
          <a:ext cx="3708400" cy="673100"/>
        </p:xfrm>
        <a:graphic>
          <a:graphicData uri="http://schemas.openxmlformats.org/presentationml/2006/ole">
            <mc:AlternateContent xmlns:mc="http://schemas.openxmlformats.org/markup-compatibility/2006">
              <mc:Choice xmlns:v="urn:schemas-microsoft-com:vml" Requires="v">
                <p:oleObj spid="_x0000_s134876" name="Equation" r:id="rId7" imgW="3708400" imgH="673100" progId="Equation.3">
                  <p:embed/>
                </p:oleObj>
              </mc:Choice>
              <mc:Fallback>
                <p:oleObj name="Equation" r:id="rId7" imgW="3708400" imgH="673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3488" y="4738688"/>
                        <a:ext cx="37084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4"/>
          <p:cNvGraphicFramePr>
            <a:graphicFrameLocks noChangeAspect="1"/>
          </p:cNvGraphicFramePr>
          <p:nvPr/>
        </p:nvGraphicFramePr>
        <p:xfrm>
          <a:off x="6926263" y="5499100"/>
          <a:ext cx="1371600" cy="292100"/>
        </p:xfrm>
        <a:graphic>
          <a:graphicData uri="http://schemas.openxmlformats.org/presentationml/2006/ole">
            <mc:AlternateContent xmlns:mc="http://schemas.openxmlformats.org/markup-compatibility/2006">
              <mc:Choice xmlns:v="urn:schemas-microsoft-com:vml" Requires="v">
                <p:oleObj spid="_x0000_s134877" name="Equation" r:id="rId9" imgW="1371600" imgH="292100" progId="Equation.3">
                  <p:embed/>
                </p:oleObj>
              </mc:Choice>
              <mc:Fallback>
                <p:oleObj name="Equation" r:id="rId9" imgW="1371600" imgH="292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6263" y="5499100"/>
                        <a:ext cx="1371600" cy="292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15363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142"/>
            <a:ext cx="8229600" cy="670560"/>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2</a:t>
            </a:r>
            <a:endParaRPr lang="en-US" sz="1000" dirty="0"/>
          </a:p>
        </p:txBody>
      </p:sp>
      <p:pic>
        <p:nvPicPr>
          <p:cNvPr id="3" name="Picture 2" descr="s measures the displacement along the path a particle follows. Alpha is the angle between the applied force F and the instantaneous direction of the increment of particle displacement, d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66800"/>
            <a:ext cx="3097756" cy="2404508"/>
          </a:xfrm>
          <a:prstGeom prst="rect">
            <a:avLst/>
          </a:prstGeom>
        </p:spPr>
      </p:pic>
      <p:sp>
        <p:nvSpPr>
          <p:cNvPr id="8" name="Content Placeholder 7"/>
          <p:cNvSpPr>
            <a:spLocks noGrp="1"/>
          </p:cNvSpPr>
          <p:nvPr>
            <p:ph idx="1"/>
          </p:nvPr>
        </p:nvSpPr>
        <p:spPr>
          <a:xfrm>
            <a:off x="3467512" y="990600"/>
            <a:ext cx="5371688" cy="411297"/>
          </a:xfrm>
        </p:spPr>
        <p:txBody>
          <a:bodyPr/>
          <a:lstStyle/>
          <a:p>
            <a:pPr marL="292608" indent="-292608">
              <a:spcBef>
                <a:spcPct val="50000"/>
              </a:spcBef>
              <a:buFontTx/>
              <a:buChar char="•"/>
            </a:pPr>
            <a:r>
              <a:rPr lang="en-US" altLang="en-US" sz="2000" dirty="0"/>
              <a:t>Work of a force during a finite displacement,</a:t>
            </a:r>
          </a:p>
        </p:txBody>
      </p:sp>
      <p:graphicFrame>
        <p:nvGraphicFramePr>
          <p:cNvPr id="17" name="Object 3"/>
          <p:cNvGraphicFramePr>
            <a:graphicFrameLocks noChangeAspect="1"/>
          </p:cNvGraphicFramePr>
          <p:nvPr>
            <p:extLst>
              <p:ext uri="{D42A27DB-BD31-4B8C-83A1-F6EECF244321}">
                <p14:modId xmlns:p14="http://schemas.microsoft.com/office/powerpoint/2010/main" val="3778509831"/>
              </p:ext>
            </p:extLst>
          </p:nvPr>
        </p:nvGraphicFramePr>
        <p:xfrm>
          <a:off x="4664653" y="1595850"/>
          <a:ext cx="2932545" cy="2424545"/>
        </p:xfrm>
        <a:graphic>
          <a:graphicData uri="http://schemas.openxmlformats.org/presentationml/2006/ole">
            <mc:AlternateContent xmlns:mc="http://schemas.openxmlformats.org/markup-compatibility/2006">
              <mc:Choice xmlns:v="urn:schemas-microsoft-com:vml" Requires="v">
                <p:oleObj spid="_x0000_s25350" name="Equation" r:id="rId4" imgW="3225800" imgH="2667000" progId="Equation.3">
                  <p:embed/>
                </p:oleObj>
              </mc:Choice>
              <mc:Fallback>
                <p:oleObj name="Equation" r:id="rId4" imgW="3225800" imgH="2667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4653" y="1595850"/>
                        <a:ext cx="2932545" cy="242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101" y="4336847"/>
            <a:ext cx="3077770" cy="1820556"/>
          </a:xfrm>
          <a:prstGeom prst="rect">
            <a:avLst/>
          </a:prstGeom>
        </p:spPr>
      </p:pic>
      <p:sp>
        <p:nvSpPr>
          <p:cNvPr id="13" name="Content Placeholder 12"/>
          <p:cNvSpPr>
            <a:spLocks noGrp="1"/>
          </p:cNvSpPr>
          <p:nvPr>
            <p:ph idx="15"/>
          </p:nvPr>
        </p:nvSpPr>
        <p:spPr>
          <a:xfrm>
            <a:off x="3467512" y="4192333"/>
            <a:ext cx="5219288" cy="760667"/>
          </a:xfrm>
        </p:spPr>
        <p:txBody>
          <a:bodyPr/>
          <a:lstStyle/>
          <a:p>
            <a:pPr marL="292608" indent="-292608">
              <a:spcBef>
                <a:spcPct val="50000"/>
              </a:spcBef>
              <a:buFontTx/>
              <a:buChar char="•"/>
            </a:pPr>
            <a:r>
              <a:rPr lang="en-US" altLang="en-US" sz="2000" dirty="0"/>
              <a:t>Work is represented by the area under the curve of </a:t>
            </a:r>
            <a:r>
              <a:rPr lang="en-US" altLang="en-US" sz="2000" i="1" dirty="0"/>
              <a:t>F</a:t>
            </a:r>
            <a:r>
              <a:rPr lang="en-US" altLang="en-US" sz="2000" i="1" baseline="-25000" dirty="0"/>
              <a:t>t</a:t>
            </a:r>
            <a:r>
              <a:rPr lang="en-US" altLang="en-US" sz="2000" dirty="0"/>
              <a:t> plotted against </a:t>
            </a:r>
            <a:r>
              <a:rPr lang="en-US" altLang="en-US" sz="2000" i="1" dirty="0"/>
              <a:t>s</a:t>
            </a:r>
            <a:r>
              <a:rPr lang="en-US" altLang="en-US" sz="2000" dirty="0"/>
              <a:t>.</a:t>
            </a:r>
          </a:p>
        </p:txBody>
      </p:sp>
      <p:sp>
        <p:nvSpPr>
          <p:cNvPr id="14" name="Content Placeholder 13"/>
          <p:cNvSpPr>
            <a:spLocks noGrp="1"/>
          </p:cNvSpPr>
          <p:nvPr>
            <p:ph idx="16"/>
          </p:nvPr>
        </p:nvSpPr>
        <p:spPr>
          <a:xfrm>
            <a:off x="3467512" y="5175885"/>
            <a:ext cx="4295363" cy="691515"/>
          </a:xfrm>
        </p:spPr>
        <p:txBody>
          <a:bodyPr/>
          <a:lstStyle/>
          <a:p>
            <a:pPr marL="292608" indent="-292608">
              <a:spcBef>
                <a:spcPct val="50000"/>
              </a:spcBef>
              <a:buFontTx/>
              <a:buChar char="•"/>
            </a:pPr>
            <a:r>
              <a:rPr lang="en-US" altLang="en-US" sz="2000" i="1" dirty="0"/>
              <a:t>F</a:t>
            </a:r>
            <a:r>
              <a:rPr lang="en-US" altLang="en-US" sz="2000" i="1" baseline="-25000" dirty="0"/>
              <a:t>t</a:t>
            </a:r>
            <a:r>
              <a:rPr lang="en-US" altLang="en-US" sz="2000" dirty="0"/>
              <a:t> is the force in the direction of the displacement </a:t>
            </a:r>
            <a:r>
              <a:rPr lang="en-US" altLang="en-US" sz="2000" i="1" dirty="0"/>
              <a:t>ds</a:t>
            </a:r>
          </a:p>
        </p:txBody>
      </p:sp>
    </p:spTree>
    <p:extLst>
      <p:ext uri="{BB962C8B-B14F-4D97-AF65-F5344CB8AC3E}">
        <p14:creationId xmlns:p14="http://schemas.microsoft.com/office/powerpoint/2010/main" val="1373972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Sample Problem 13.17 </a:t>
            </a:r>
            <a:r>
              <a:rPr lang="en-US" altLang="en-US" sz="1000" dirty="0">
                <a:ea typeface="ＭＳ Ｐゴシック" pitchFamily="34" charset="-128"/>
              </a:rPr>
              <a:t>3</a:t>
            </a:r>
            <a:endParaRPr lang="en-US" sz="1000" dirty="0"/>
          </a:p>
        </p:txBody>
      </p:sp>
      <p:sp>
        <p:nvSpPr>
          <p:cNvPr id="3" name="Content Placeholder 2"/>
          <p:cNvSpPr>
            <a:spLocks noGrp="1"/>
          </p:cNvSpPr>
          <p:nvPr>
            <p:ph idx="1"/>
          </p:nvPr>
        </p:nvSpPr>
        <p:spPr>
          <a:xfrm>
            <a:off x="457200" y="990600"/>
            <a:ext cx="7315200" cy="728639"/>
          </a:xfrm>
        </p:spPr>
        <p:txBody>
          <a:bodyPr/>
          <a:lstStyle/>
          <a:p>
            <a:pPr marL="292608" indent="-292608">
              <a:buFont typeface="Arial" panose="020B0604020202020204" pitchFamily="34" charset="0"/>
              <a:buChar char="•"/>
            </a:pPr>
            <a:r>
              <a:rPr lang="en-US" altLang="en-US" sz="1800" dirty="0"/>
              <a:t>Apply the same principle to the package alone to determine the impulse exerted on it from the change in its momentum.</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981200"/>
            <a:ext cx="728223" cy="961804"/>
          </a:xfrm>
          <a:prstGeom prst="rect">
            <a:avLst/>
          </a:prstGeom>
        </p:spPr>
      </p:pic>
      <p:pic>
        <p:nvPicPr>
          <p:cNvPr id="17" name="Picture 16" descr="The initial momentum of the package is 30 degrees from the horizontal. The impulse is exerted by the cart onto the package has x and y components. The final momentum of the package is horizonta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6747" y="1867711"/>
            <a:ext cx="3642945" cy="1096295"/>
          </a:xfrm>
          <a:prstGeom prst="rect">
            <a:avLst/>
          </a:prstGeom>
        </p:spPr>
      </p:pic>
      <p:graphicFrame>
        <p:nvGraphicFramePr>
          <p:cNvPr id="10" name="Object 2"/>
          <p:cNvGraphicFramePr>
            <a:graphicFrameLocks noChangeAspect="1"/>
          </p:cNvGraphicFramePr>
          <p:nvPr>
            <p:extLst>
              <p:ext uri="{D42A27DB-BD31-4B8C-83A1-F6EECF244321}">
                <p14:modId xmlns:p14="http://schemas.microsoft.com/office/powerpoint/2010/main" val="2707841771"/>
              </p:ext>
            </p:extLst>
          </p:nvPr>
        </p:nvGraphicFramePr>
        <p:xfrm>
          <a:off x="2197100" y="3175000"/>
          <a:ext cx="2413000" cy="330200"/>
        </p:xfrm>
        <a:graphic>
          <a:graphicData uri="http://schemas.openxmlformats.org/presentationml/2006/ole">
            <mc:AlternateContent xmlns:mc="http://schemas.openxmlformats.org/markup-compatibility/2006">
              <mc:Choice xmlns:v="urn:schemas-microsoft-com:vml" Requires="v">
                <p:oleObj spid="_x0000_s177582" name="Equation" r:id="rId5" imgW="2413000" imgH="330200" progId="Equation.3">
                  <p:embed/>
                </p:oleObj>
              </mc:Choice>
              <mc:Fallback>
                <p:oleObj name="Equation" r:id="rId5" imgW="24130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100" y="3175000"/>
                        <a:ext cx="24130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57200" y="3796394"/>
            <a:ext cx="1600200" cy="338161"/>
          </a:xfrm>
        </p:spPr>
        <p:txBody>
          <a:bodyPr/>
          <a:lstStyle/>
          <a:p>
            <a:r>
              <a:rPr lang="en-US" altLang="en-US" sz="1800" i="1" dirty="0"/>
              <a:t>x</a:t>
            </a:r>
            <a:r>
              <a:rPr lang="en-US" altLang="en-US" sz="1800" dirty="0"/>
              <a:t> components:</a:t>
            </a:r>
            <a:endParaRPr lang="en-US" altLang="en-US" sz="1800" i="1" dirty="0"/>
          </a:p>
        </p:txBody>
      </p:sp>
      <p:graphicFrame>
        <p:nvGraphicFramePr>
          <p:cNvPr id="11" name="Object 6"/>
          <p:cNvGraphicFramePr>
            <a:graphicFrameLocks noChangeAspect="1"/>
          </p:cNvGraphicFramePr>
          <p:nvPr>
            <p:extLst>
              <p:ext uri="{D42A27DB-BD31-4B8C-83A1-F6EECF244321}">
                <p14:modId xmlns:p14="http://schemas.microsoft.com/office/powerpoint/2010/main" val="3095760542"/>
              </p:ext>
            </p:extLst>
          </p:nvPr>
        </p:nvGraphicFramePr>
        <p:xfrm>
          <a:off x="2173288" y="3898900"/>
          <a:ext cx="3657600" cy="673100"/>
        </p:xfrm>
        <a:graphic>
          <a:graphicData uri="http://schemas.openxmlformats.org/presentationml/2006/ole">
            <mc:AlternateContent xmlns:mc="http://schemas.openxmlformats.org/markup-compatibility/2006">
              <mc:Choice xmlns:v="urn:schemas-microsoft-com:vml" Requires="v">
                <p:oleObj spid="_x0000_s177583" name="Equation" r:id="rId7" imgW="3657600" imgH="673100" progId="Equation.3">
                  <p:embed/>
                </p:oleObj>
              </mc:Choice>
              <mc:Fallback>
                <p:oleObj name="Equation" r:id="rId7" imgW="3657600" imgH="673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3288" y="3898900"/>
                        <a:ext cx="36576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2081986951"/>
              </p:ext>
            </p:extLst>
          </p:nvPr>
        </p:nvGraphicFramePr>
        <p:xfrm>
          <a:off x="6462713" y="4302478"/>
          <a:ext cx="1778000" cy="292100"/>
        </p:xfrm>
        <a:graphic>
          <a:graphicData uri="http://schemas.openxmlformats.org/presentationml/2006/ole">
            <mc:AlternateContent xmlns:mc="http://schemas.openxmlformats.org/markup-compatibility/2006">
              <mc:Choice xmlns:v="urn:schemas-microsoft-com:vml" Requires="v">
                <p:oleObj spid="_x0000_s177584" name="Equation" r:id="rId9" imgW="1777229" imgH="291973" progId="Equation.3">
                  <p:embed/>
                </p:oleObj>
              </mc:Choice>
              <mc:Fallback>
                <p:oleObj name="Equation" r:id="rId9" imgW="1777229" imgH="29197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2713" y="4302478"/>
                        <a:ext cx="17780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57200" y="4953769"/>
            <a:ext cx="1600200" cy="346364"/>
          </a:xfrm>
        </p:spPr>
        <p:txBody>
          <a:bodyPr/>
          <a:lstStyle/>
          <a:p>
            <a:r>
              <a:rPr lang="en-US" altLang="en-US" sz="1800" i="1" dirty="0"/>
              <a:t>y</a:t>
            </a:r>
            <a:r>
              <a:rPr lang="en-US" altLang="en-US" sz="1800" dirty="0"/>
              <a:t> components:</a:t>
            </a:r>
            <a:endParaRPr lang="en-US" altLang="en-US" sz="1800" i="1" dirty="0"/>
          </a:p>
        </p:txBody>
      </p:sp>
      <p:graphicFrame>
        <p:nvGraphicFramePr>
          <p:cNvPr id="13" name="Object 4"/>
          <p:cNvGraphicFramePr>
            <a:graphicFrameLocks noChangeAspect="1"/>
          </p:cNvGraphicFramePr>
          <p:nvPr>
            <p:extLst>
              <p:ext uri="{D42A27DB-BD31-4B8C-83A1-F6EECF244321}">
                <p14:modId xmlns:p14="http://schemas.microsoft.com/office/powerpoint/2010/main" val="249089856"/>
              </p:ext>
            </p:extLst>
          </p:nvPr>
        </p:nvGraphicFramePr>
        <p:xfrm>
          <a:off x="2176463" y="5067300"/>
          <a:ext cx="3098800" cy="723900"/>
        </p:xfrm>
        <a:graphic>
          <a:graphicData uri="http://schemas.openxmlformats.org/presentationml/2006/ole">
            <mc:AlternateContent xmlns:mc="http://schemas.openxmlformats.org/markup-compatibility/2006">
              <mc:Choice xmlns:v="urn:schemas-microsoft-com:vml" Requires="v">
                <p:oleObj spid="_x0000_s177585" name="Equation" r:id="rId11" imgW="3098800" imgH="723900" progId="Equation.3">
                  <p:embed/>
                </p:oleObj>
              </mc:Choice>
              <mc:Fallback>
                <p:oleObj name="Equation" r:id="rId11" imgW="3098800" imgH="723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6463" y="5067300"/>
                        <a:ext cx="30988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
          <p:cNvGraphicFramePr>
            <a:graphicFrameLocks noChangeAspect="1"/>
          </p:cNvGraphicFramePr>
          <p:nvPr>
            <p:extLst>
              <p:ext uri="{D42A27DB-BD31-4B8C-83A1-F6EECF244321}">
                <p14:modId xmlns:p14="http://schemas.microsoft.com/office/powerpoint/2010/main" val="2181728004"/>
              </p:ext>
            </p:extLst>
          </p:nvPr>
        </p:nvGraphicFramePr>
        <p:xfrm>
          <a:off x="6524625" y="5410200"/>
          <a:ext cx="1346200" cy="330200"/>
        </p:xfrm>
        <a:graphic>
          <a:graphicData uri="http://schemas.openxmlformats.org/presentationml/2006/ole">
            <mc:AlternateContent xmlns:mc="http://schemas.openxmlformats.org/markup-compatibility/2006">
              <mc:Choice xmlns:v="urn:schemas-microsoft-com:vml" Requires="v">
                <p:oleObj spid="_x0000_s177586" name="Equation" r:id="rId13" imgW="1346200" imgH="330200" progId="Equation.3">
                  <p:embed/>
                </p:oleObj>
              </mc:Choice>
              <mc:Fallback>
                <p:oleObj name="Equation" r:id="rId13" imgW="1346200" imgH="330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24625" y="5410200"/>
                        <a:ext cx="1346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1641041407"/>
              </p:ext>
            </p:extLst>
          </p:nvPr>
        </p:nvGraphicFramePr>
        <p:xfrm>
          <a:off x="2227263" y="6070600"/>
          <a:ext cx="6210300" cy="330200"/>
        </p:xfrm>
        <a:graphic>
          <a:graphicData uri="http://schemas.openxmlformats.org/presentationml/2006/ole">
            <mc:AlternateContent xmlns:mc="http://schemas.openxmlformats.org/markup-compatibility/2006">
              <mc:Choice xmlns:v="urn:schemas-microsoft-com:vml" Requires="v">
                <p:oleObj spid="_x0000_s177587" name="Equation" r:id="rId15" imgW="6210300" imgH="330200" progId="Equation.3">
                  <p:embed/>
                </p:oleObj>
              </mc:Choice>
              <mc:Fallback>
                <p:oleObj name="Equation" r:id="rId15" imgW="6210300" imgH="330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27263" y="6070600"/>
                        <a:ext cx="6210300" cy="330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91333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57200" y="152400"/>
            <a:ext cx="8229600" cy="609600"/>
          </a:xfrm>
        </p:spPr>
        <p:txBody>
          <a:bodyPr/>
          <a:lstStyle/>
          <a:p>
            <a:r>
              <a:rPr lang="en-US" altLang="en-US" b="1" dirty="0">
                <a:ea typeface="ＭＳ Ｐゴシック" pitchFamily="34" charset="-128"/>
              </a:rPr>
              <a:t>Sample Problem 13.17 </a:t>
            </a:r>
            <a:r>
              <a:rPr lang="en-US" altLang="en-US" sz="1000" dirty="0">
                <a:ea typeface="ＭＳ Ｐゴシック" pitchFamily="34" charset="-128"/>
              </a:rPr>
              <a:t>4</a:t>
            </a:r>
            <a:endParaRPr lang="en-US" sz="10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624" y="914400"/>
            <a:ext cx="5302977" cy="1442137"/>
          </a:xfrm>
          <a:prstGeom prst="rect">
            <a:avLst/>
          </a:prstGeom>
        </p:spPr>
      </p:pic>
      <p:sp>
        <p:nvSpPr>
          <p:cNvPr id="3" name="Content Placeholder 2"/>
          <p:cNvSpPr>
            <a:spLocks noGrp="1"/>
          </p:cNvSpPr>
          <p:nvPr>
            <p:ph idx="1"/>
          </p:nvPr>
        </p:nvSpPr>
        <p:spPr>
          <a:xfrm>
            <a:off x="990600" y="2438400"/>
            <a:ext cx="4223086" cy="411297"/>
          </a:xfrm>
        </p:spPr>
        <p:txBody>
          <a:bodyPr/>
          <a:lstStyle/>
          <a:p>
            <a:r>
              <a:rPr lang="en-US" altLang="en-US" sz="1800" dirty="0"/>
              <a:t>To determine the fraction of energy lost,</a:t>
            </a:r>
          </a:p>
        </p:txBody>
      </p:sp>
      <p:graphicFrame>
        <p:nvGraphicFramePr>
          <p:cNvPr id="11" name="Object 2"/>
          <p:cNvGraphicFramePr>
            <a:graphicFrameLocks noChangeAspect="1"/>
          </p:cNvGraphicFramePr>
          <p:nvPr>
            <p:extLst>
              <p:ext uri="{D42A27DB-BD31-4B8C-83A1-F6EECF244321}">
                <p14:modId xmlns:p14="http://schemas.microsoft.com/office/powerpoint/2010/main" val="260739380"/>
              </p:ext>
            </p:extLst>
          </p:nvPr>
        </p:nvGraphicFramePr>
        <p:xfrm>
          <a:off x="2021375" y="2895600"/>
          <a:ext cx="4885350" cy="777649"/>
        </p:xfrm>
        <a:graphic>
          <a:graphicData uri="http://schemas.openxmlformats.org/presentationml/2006/ole">
            <mc:AlternateContent xmlns:mc="http://schemas.openxmlformats.org/markup-compatibility/2006">
              <mc:Choice xmlns:v="urn:schemas-microsoft-com:vml" Requires="v">
                <p:oleObj spid="_x0000_s136676" name="Equation" r:id="rId4" imgW="3670300" imgH="584200" progId="Equation.DSMT4">
                  <p:embed/>
                </p:oleObj>
              </mc:Choice>
              <mc:Fallback>
                <p:oleObj name="Equation" r:id="rId4" imgW="3670300" imgH="584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1375" y="2895600"/>
                        <a:ext cx="4885350" cy="777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2136708219"/>
              </p:ext>
            </p:extLst>
          </p:nvPr>
        </p:nvGraphicFramePr>
        <p:xfrm>
          <a:off x="2606487" y="3810000"/>
          <a:ext cx="2298595" cy="503802"/>
        </p:xfrm>
        <a:graphic>
          <a:graphicData uri="http://schemas.openxmlformats.org/presentationml/2006/ole">
            <mc:AlternateContent xmlns:mc="http://schemas.openxmlformats.org/markup-compatibility/2006">
              <mc:Choice xmlns:v="urn:schemas-microsoft-com:vml" Requires="v">
                <p:oleObj spid="_x0000_s136677" name="Equation" r:id="rId6" imgW="2781300" imgH="609600" progId="Equation.3">
                  <p:embed/>
                </p:oleObj>
              </mc:Choice>
              <mc:Fallback>
                <p:oleObj name="Equation" r:id="rId6" imgW="2781300" imgH="60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6487" y="3810000"/>
                        <a:ext cx="2298595" cy="50380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57200" y="4419600"/>
            <a:ext cx="8229600" cy="2057400"/>
          </a:xfrm>
        </p:spPr>
        <p:txBody>
          <a:bodyPr/>
          <a:lstStyle/>
          <a:p>
            <a:pPr>
              <a:spcBef>
                <a:spcPct val="50000"/>
              </a:spcBef>
            </a:pPr>
            <a:r>
              <a:rPr lang="en-US" altLang="en-US" sz="1800" b="1" dirty="0">
                <a:solidFill>
                  <a:srgbClr val="AD0B1E"/>
                </a:solidFill>
              </a:rPr>
              <a:t>Reflect and Think:</a:t>
            </a:r>
            <a:endParaRPr lang="en-US" altLang="en-US" sz="1800" dirty="0">
              <a:solidFill>
                <a:srgbClr val="AD0B1E"/>
              </a:solidFill>
            </a:endParaRPr>
          </a:p>
          <a:p>
            <a:pPr>
              <a:spcBef>
                <a:spcPts val="0"/>
              </a:spcBef>
            </a:pPr>
            <a:r>
              <a:rPr lang="en-US" altLang="en-US" sz="1800" dirty="0"/>
              <a:t>Except in the purely theoretical case of a “perfectly elastic” collision, mechanical energy is never conserved in a collision between two objects, even though linear momentum may be conserved. Note that, in this problem, momentum was conserved in the x direction but was not conserved in the y direction because of the vertical impulse on the wheels of the cart. Whenever you deal with an impact, you need to use impulse-momentum methods.</a:t>
            </a:r>
          </a:p>
        </p:txBody>
      </p:sp>
    </p:spTree>
    <p:extLst>
      <p:ext uri="{BB962C8B-B14F-4D97-AF65-F5344CB8AC3E}">
        <p14:creationId xmlns:p14="http://schemas.microsoft.com/office/powerpoint/2010/main" val="2924971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Group Problem Solving </a:t>
            </a:r>
            <a:r>
              <a:rPr lang="en-US" altLang="en-US" sz="1000" dirty="0">
                <a:ea typeface="ＭＳ Ｐゴシック" pitchFamily="34" charset="-128"/>
              </a:rPr>
              <a:t>10</a:t>
            </a:r>
            <a:endParaRPr lang="en-US" sz="10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192883"/>
            <a:ext cx="3162482" cy="2083717"/>
          </a:xfrm>
          <a:prstGeom prst="rect">
            <a:avLst/>
          </a:prstGeom>
        </p:spPr>
      </p:pic>
      <p:sp>
        <p:nvSpPr>
          <p:cNvPr id="7" name="Content Placeholder 6"/>
          <p:cNvSpPr>
            <a:spLocks noGrp="1"/>
          </p:cNvSpPr>
          <p:nvPr>
            <p:ph idx="14"/>
          </p:nvPr>
        </p:nvSpPr>
        <p:spPr>
          <a:xfrm>
            <a:off x="183444" y="3546187"/>
            <a:ext cx="4114800" cy="1330613"/>
          </a:xfrm>
        </p:spPr>
        <p:txBody>
          <a:bodyPr/>
          <a:lstStyle/>
          <a:p>
            <a:r>
              <a:rPr lang="en-US" altLang="en-US" sz="2000" dirty="0"/>
              <a:t>The jumper approaches the takeoff line from the left with a horizontal velocity of 10 m/s, remains in contact with the ground for 0.18 s, and takes</a:t>
            </a:r>
            <a:endParaRPr lang="en-US" sz="2000" dirty="0"/>
          </a:p>
        </p:txBody>
      </p:sp>
      <p:sp>
        <p:nvSpPr>
          <p:cNvPr id="8" name="Content Placeholder 7"/>
          <p:cNvSpPr>
            <a:spLocks noGrp="1"/>
          </p:cNvSpPr>
          <p:nvPr>
            <p:ph idx="15"/>
          </p:nvPr>
        </p:nvSpPr>
        <p:spPr>
          <a:xfrm>
            <a:off x="152400" y="4770548"/>
            <a:ext cx="919067" cy="312274"/>
          </a:xfrm>
        </p:spPr>
        <p:txBody>
          <a:bodyPr/>
          <a:lstStyle/>
          <a:p>
            <a:r>
              <a:rPr lang="en-US" altLang="en-US" sz="2000" dirty="0"/>
              <a:t>off at a</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1526202820"/>
              </p:ext>
            </p:extLst>
          </p:nvPr>
        </p:nvGraphicFramePr>
        <p:xfrm>
          <a:off x="1020944" y="4801231"/>
          <a:ext cx="404979" cy="359982"/>
        </p:xfrm>
        <a:graphic>
          <a:graphicData uri="http://schemas.openxmlformats.org/presentationml/2006/ole">
            <mc:AlternateContent xmlns:mc="http://schemas.openxmlformats.org/markup-compatibility/2006">
              <mc:Choice xmlns:v="urn:schemas-microsoft-com:vml" Requires="v">
                <p:oleObj spid="_x0000_s137457" name="Equation" r:id="rId4" imgW="228600" imgH="203040" progId="Equation.DSMT4">
                  <p:embed/>
                </p:oleObj>
              </mc:Choice>
              <mc:Fallback>
                <p:oleObj name="Equation" r:id="rId4" imgW="228600" imgH="203040" progId="Equation.DSMT4">
                  <p:embed/>
                  <p:pic>
                    <p:nvPicPr>
                      <p:cNvPr id="0" name=""/>
                      <p:cNvPicPr/>
                      <p:nvPr/>
                    </p:nvPicPr>
                    <p:blipFill>
                      <a:blip r:embed="rId5"/>
                      <a:stretch>
                        <a:fillRect/>
                      </a:stretch>
                    </p:blipFill>
                    <p:spPr>
                      <a:xfrm>
                        <a:off x="1020944" y="4801231"/>
                        <a:ext cx="404979" cy="359982"/>
                      </a:xfrm>
                      <a:prstGeom prst="rect">
                        <a:avLst/>
                      </a:prstGeom>
                    </p:spPr>
                  </p:pic>
                </p:oleObj>
              </mc:Fallback>
            </mc:AlternateContent>
          </a:graphicData>
        </a:graphic>
      </p:graphicFrame>
      <p:sp>
        <p:nvSpPr>
          <p:cNvPr id="9" name="Content Placeholder 8"/>
          <p:cNvSpPr>
            <a:spLocks noGrp="1"/>
          </p:cNvSpPr>
          <p:nvPr>
            <p:ph idx="16"/>
          </p:nvPr>
        </p:nvSpPr>
        <p:spPr>
          <a:xfrm>
            <a:off x="1364544" y="4781550"/>
            <a:ext cx="2971800" cy="457200"/>
          </a:xfrm>
        </p:spPr>
        <p:txBody>
          <a:bodyPr/>
          <a:lstStyle/>
          <a:p>
            <a:r>
              <a:rPr lang="en-US" altLang="en-US" sz="2000" dirty="0"/>
              <a:t>angle with a velocity of 12</a:t>
            </a:r>
            <a:endParaRPr lang="en-US" sz="2000" dirty="0"/>
          </a:p>
        </p:txBody>
      </p:sp>
      <p:sp>
        <p:nvSpPr>
          <p:cNvPr id="10" name="Content Placeholder 9"/>
          <p:cNvSpPr>
            <a:spLocks noGrp="1"/>
          </p:cNvSpPr>
          <p:nvPr>
            <p:ph idx="17"/>
          </p:nvPr>
        </p:nvSpPr>
        <p:spPr>
          <a:xfrm>
            <a:off x="183444" y="5111512"/>
            <a:ext cx="4114800" cy="1365488"/>
          </a:xfrm>
        </p:spPr>
        <p:txBody>
          <a:bodyPr/>
          <a:lstStyle/>
          <a:p>
            <a:r>
              <a:rPr lang="en-US" altLang="en-US" sz="2000" dirty="0"/>
              <a:t>m/s. Determine the average impulsive force exerted by the ground on his foot. Give your answer in terms of the weight </a:t>
            </a:r>
            <a:r>
              <a:rPr lang="en-US" altLang="en-US" sz="2000" i="1" dirty="0"/>
              <a:t>W</a:t>
            </a:r>
            <a:r>
              <a:rPr lang="en-US" altLang="en-US" sz="2000" dirty="0"/>
              <a:t> of the athlete.</a:t>
            </a:r>
          </a:p>
        </p:txBody>
      </p:sp>
      <p:sp>
        <p:nvSpPr>
          <p:cNvPr id="3" name="Content Placeholder 2"/>
          <p:cNvSpPr>
            <a:spLocks noGrp="1"/>
          </p:cNvSpPr>
          <p:nvPr>
            <p:ph idx="1"/>
          </p:nvPr>
        </p:nvSpPr>
        <p:spPr>
          <a:xfrm>
            <a:off x="4419600" y="1301915"/>
            <a:ext cx="3886200" cy="1212685"/>
          </a:xfrm>
        </p:spPr>
        <p:txBody>
          <a:bodyPr/>
          <a:lstStyle/>
          <a:p>
            <a:pPr>
              <a:spcBef>
                <a:spcPct val="50000"/>
              </a:spcBef>
            </a:pPr>
            <a:r>
              <a:rPr lang="en-US" altLang="en-US" sz="2000" b="1" dirty="0">
                <a:solidFill>
                  <a:srgbClr val="C00000"/>
                </a:solidFill>
              </a:rPr>
              <a:t>Strategy:</a:t>
            </a:r>
          </a:p>
          <a:p>
            <a:pPr marL="292608" indent="-292608">
              <a:spcBef>
                <a:spcPct val="50000"/>
              </a:spcBef>
              <a:buFontTx/>
              <a:buChar char="•"/>
            </a:pPr>
            <a:r>
              <a:rPr lang="en-US" altLang="en-US" sz="2000" dirty="0"/>
              <a:t>Draw impulse and momentum diagrams of the jumper.</a:t>
            </a:r>
          </a:p>
        </p:txBody>
      </p:sp>
      <p:sp>
        <p:nvSpPr>
          <p:cNvPr id="6" name="Content Placeholder 5"/>
          <p:cNvSpPr>
            <a:spLocks noGrp="1"/>
          </p:cNvSpPr>
          <p:nvPr>
            <p:ph idx="13"/>
          </p:nvPr>
        </p:nvSpPr>
        <p:spPr>
          <a:xfrm>
            <a:off x="4419600" y="2726196"/>
            <a:ext cx="4419600" cy="1007604"/>
          </a:xfrm>
        </p:spPr>
        <p:txBody>
          <a:bodyPr/>
          <a:lstStyle/>
          <a:p>
            <a:pPr marL="292608" indent="-292608">
              <a:buFont typeface="Arial" panose="020B0604020202020204" pitchFamily="34" charset="0"/>
              <a:buChar char="•"/>
            </a:pPr>
            <a:r>
              <a:rPr lang="en-US" altLang="en-US" sz="2000" dirty="0"/>
              <a:t>Apply the principle of impulse and momentum to the jumper to determine the force exerted on the foot.</a:t>
            </a:r>
          </a:p>
        </p:txBody>
      </p:sp>
    </p:spTree>
    <p:extLst>
      <p:ext uri="{BB962C8B-B14F-4D97-AF65-F5344CB8AC3E}">
        <p14:creationId xmlns:p14="http://schemas.microsoft.com/office/powerpoint/2010/main" val="26436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Group Problem Solving </a:t>
            </a:r>
            <a:r>
              <a:rPr lang="en-US" altLang="en-US" sz="1000" dirty="0">
                <a:ea typeface="ＭＳ Ｐゴシック" pitchFamily="34" charset="-128"/>
              </a:rPr>
              <a:t>11</a:t>
            </a:r>
            <a:endParaRPr lang="en-US" sz="10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521" y="936388"/>
            <a:ext cx="2410444" cy="1502012"/>
          </a:xfrm>
          <a:prstGeom prst="rect">
            <a:avLst/>
          </a:prstGeom>
        </p:spPr>
      </p:pic>
      <p:sp>
        <p:nvSpPr>
          <p:cNvPr id="3" name="Content Placeholder 2"/>
          <p:cNvSpPr>
            <a:spLocks noGrp="1"/>
          </p:cNvSpPr>
          <p:nvPr>
            <p:ph idx="1"/>
          </p:nvPr>
        </p:nvSpPr>
        <p:spPr>
          <a:xfrm>
            <a:off x="533400" y="914400"/>
            <a:ext cx="3886200" cy="438150"/>
          </a:xfrm>
        </p:spPr>
        <p:txBody>
          <a:bodyPr/>
          <a:lstStyle/>
          <a:p>
            <a:r>
              <a:rPr lang="en-US" altLang="en-US" sz="2000" b="1" dirty="0">
                <a:solidFill>
                  <a:srgbClr val="C00000"/>
                </a:solidFill>
              </a:rPr>
              <a:t>Modeling and Analysis:</a:t>
            </a:r>
          </a:p>
        </p:txBody>
      </p:sp>
      <p:graphicFrame>
        <p:nvGraphicFramePr>
          <p:cNvPr id="10" name="Object 9"/>
          <p:cNvGraphicFramePr>
            <a:graphicFrameLocks noChangeAspect="1"/>
          </p:cNvGraphicFramePr>
          <p:nvPr>
            <p:extLst>
              <p:ext uri="{D42A27DB-BD31-4B8C-83A1-F6EECF244321}">
                <p14:modId xmlns:p14="http://schemas.microsoft.com/office/powerpoint/2010/main" val="2413362579"/>
              </p:ext>
            </p:extLst>
          </p:nvPr>
        </p:nvGraphicFramePr>
        <p:xfrm>
          <a:off x="609600" y="1508767"/>
          <a:ext cx="3947521" cy="777233"/>
        </p:xfrm>
        <a:graphic>
          <a:graphicData uri="http://schemas.openxmlformats.org/presentationml/2006/ole">
            <mc:AlternateContent xmlns:mc="http://schemas.openxmlformats.org/markup-compatibility/2006">
              <mc:Choice xmlns:v="urn:schemas-microsoft-com:vml" Requires="v">
                <p:oleObj spid="_x0000_s138718" name="Equation" r:id="rId4" imgW="2450880" imgH="482400" progId="Equation.DSMT4">
                  <p:embed/>
                </p:oleObj>
              </mc:Choice>
              <mc:Fallback>
                <p:oleObj name="Equation" r:id="rId4" imgW="2450880" imgH="482400" progId="Equation.DSMT4">
                  <p:embed/>
                  <p:pic>
                    <p:nvPicPr>
                      <p:cNvPr id="0" name=""/>
                      <p:cNvPicPr/>
                      <p:nvPr/>
                    </p:nvPicPr>
                    <p:blipFill>
                      <a:blip r:embed="rId5"/>
                      <a:stretch>
                        <a:fillRect/>
                      </a:stretch>
                    </p:blipFill>
                    <p:spPr>
                      <a:xfrm>
                        <a:off x="609600" y="1508767"/>
                        <a:ext cx="3947521" cy="777233"/>
                      </a:xfrm>
                      <a:prstGeom prst="rect">
                        <a:avLst/>
                      </a:prstGeom>
                    </p:spPr>
                  </p:pic>
                </p:oleObj>
              </mc:Fallback>
            </mc:AlternateContent>
          </a:graphicData>
        </a:graphic>
      </p:graphicFrame>
      <p:sp>
        <p:nvSpPr>
          <p:cNvPr id="6" name="Content Placeholder 5"/>
          <p:cNvSpPr>
            <a:spLocks noGrp="1"/>
          </p:cNvSpPr>
          <p:nvPr>
            <p:ph idx="13"/>
          </p:nvPr>
        </p:nvSpPr>
        <p:spPr>
          <a:xfrm>
            <a:off x="457200" y="2519373"/>
            <a:ext cx="8229600" cy="452427"/>
          </a:xfrm>
        </p:spPr>
        <p:txBody>
          <a:bodyPr/>
          <a:lstStyle/>
          <a:p>
            <a:r>
              <a:rPr lang="en-US" altLang="en-US" b="1" dirty="0">
                <a:solidFill>
                  <a:srgbClr val="C00000"/>
                </a:solidFill>
              </a:rPr>
              <a:t>Draw impulse and momentum diagrams of the jumper</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488" y="3121712"/>
            <a:ext cx="7557025" cy="2059888"/>
          </a:xfrm>
          <a:prstGeom prst="rect">
            <a:avLst/>
          </a:prstGeom>
        </p:spPr>
      </p:pic>
      <p:sp>
        <p:nvSpPr>
          <p:cNvPr id="7" name="Content Placeholder 6"/>
          <p:cNvSpPr>
            <a:spLocks noGrp="1"/>
          </p:cNvSpPr>
          <p:nvPr>
            <p:ph idx="14"/>
          </p:nvPr>
        </p:nvSpPr>
        <p:spPr>
          <a:xfrm>
            <a:off x="457200" y="5257800"/>
            <a:ext cx="8229600" cy="472314"/>
          </a:xfrm>
        </p:spPr>
        <p:txBody>
          <a:bodyPr/>
          <a:lstStyle/>
          <a:p>
            <a:r>
              <a:rPr lang="en-US" altLang="en-US" b="1" dirty="0">
                <a:solidFill>
                  <a:srgbClr val="C00000"/>
                </a:solidFill>
              </a:rPr>
              <a:t>Use the impulse momentum equation in y to find F</a:t>
            </a:r>
            <a:r>
              <a:rPr lang="en-US" altLang="en-US" b="1" baseline="-25000" dirty="0">
                <a:solidFill>
                  <a:srgbClr val="C00000"/>
                </a:solidFill>
              </a:rPr>
              <a:t>avg</a:t>
            </a:r>
            <a:r>
              <a:rPr lang="en-US" altLang="en-US" b="1" dirty="0">
                <a:solidFill>
                  <a:srgbClr val="C00000"/>
                </a:solidFill>
              </a:rPr>
              <a:t> </a:t>
            </a:r>
          </a:p>
        </p:txBody>
      </p:sp>
      <p:graphicFrame>
        <p:nvGraphicFramePr>
          <p:cNvPr id="11" name="Object 10"/>
          <p:cNvGraphicFramePr>
            <a:graphicFrameLocks noChangeAspect="1"/>
          </p:cNvGraphicFramePr>
          <p:nvPr/>
        </p:nvGraphicFramePr>
        <p:xfrm>
          <a:off x="2089150" y="6005513"/>
          <a:ext cx="4251325" cy="390525"/>
        </p:xfrm>
        <a:graphic>
          <a:graphicData uri="http://schemas.openxmlformats.org/presentationml/2006/ole">
            <mc:AlternateContent xmlns:mc="http://schemas.openxmlformats.org/markup-compatibility/2006">
              <mc:Choice xmlns:v="urn:schemas-microsoft-com:vml" Requires="v">
                <p:oleObj spid="_x0000_s138719" name="Equation" r:id="rId7" imgW="2184400" imgH="203200" progId="Equation.DSMT4">
                  <p:embed/>
                </p:oleObj>
              </mc:Choice>
              <mc:Fallback>
                <p:oleObj name="Equation" r:id="rId7" imgW="21844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9150" y="6005513"/>
                        <a:ext cx="42513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09618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Group Problem Solving </a:t>
            </a:r>
            <a:r>
              <a:rPr lang="en-US" altLang="en-US" sz="1000" dirty="0">
                <a:ea typeface="ＭＳ Ｐゴシック" pitchFamily="34" charset="-128"/>
              </a:rPr>
              <a:t>12</a:t>
            </a:r>
            <a:endParaRPr lang="en-US" sz="1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88" y="838200"/>
            <a:ext cx="6870024" cy="1872625"/>
          </a:xfrm>
          <a:prstGeom prst="rect">
            <a:avLst/>
          </a:prstGeom>
        </p:spPr>
      </p:pic>
      <p:graphicFrame>
        <p:nvGraphicFramePr>
          <p:cNvPr id="8" name="Object 26"/>
          <p:cNvGraphicFramePr>
            <a:graphicFrameLocks noChangeAspect="1"/>
          </p:cNvGraphicFramePr>
          <p:nvPr>
            <p:extLst>
              <p:ext uri="{D42A27DB-BD31-4B8C-83A1-F6EECF244321}">
                <p14:modId xmlns:p14="http://schemas.microsoft.com/office/powerpoint/2010/main" val="504599674"/>
              </p:ext>
            </p:extLst>
          </p:nvPr>
        </p:nvGraphicFramePr>
        <p:xfrm>
          <a:off x="2029186" y="2819400"/>
          <a:ext cx="3737841" cy="363420"/>
        </p:xfrm>
        <a:graphic>
          <a:graphicData uri="http://schemas.openxmlformats.org/presentationml/2006/ole">
            <mc:AlternateContent xmlns:mc="http://schemas.openxmlformats.org/markup-compatibility/2006">
              <mc:Choice xmlns:v="urn:schemas-microsoft-com:vml" Requires="v">
                <p:oleObj spid="_x0000_s140210" name="Equation" r:id="rId4" imgW="2324100" imgH="228600" progId="Equation.DSMT4">
                  <p:embed/>
                </p:oleObj>
              </mc:Choice>
              <mc:Fallback>
                <p:oleObj name="Equation" r:id="rId4" imgW="23241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9186" y="2819400"/>
                        <a:ext cx="3737841" cy="36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Content Placeholder 2"/>
          <p:cNvSpPr>
            <a:spLocks noGrp="1"/>
          </p:cNvSpPr>
          <p:nvPr>
            <p:ph idx="1"/>
          </p:nvPr>
        </p:nvSpPr>
        <p:spPr>
          <a:xfrm>
            <a:off x="457200" y="3236130"/>
            <a:ext cx="8229600" cy="497670"/>
          </a:xfrm>
        </p:spPr>
        <p:txBody>
          <a:bodyPr/>
          <a:lstStyle/>
          <a:p>
            <a:r>
              <a:rPr lang="en-US" altLang="en-US" b="1" dirty="0">
                <a:solidFill>
                  <a:srgbClr val="C00000"/>
                </a:solidFill>
              </a:rPr>
              <a:t>Use the impulse momentum equation in x and y to find F</a:t>
            </a:r>
            <a:r>
              <a:rPr lang="en-US" altLang="en-US" b="1" baseline="-25000" dirty="0">
                <a:solidFill>
                  <a:srgbClr val="C00000"/>
                </a:solidFill>
              </a:rPr>
              <a:t>avg</a:t>
            </a:r>
            <a:r>
              <a:rPr lang="en-US" altLang="en-US" b="1" dirty="0">
                <a:solidFill>
                  <a:srgbClr val="C00000"/>
                </a:solidFill>
              </a:rPr>
              <a:t> </a:t>
            </a:r>
          </a:p>
        </p:txBody>
      </p:sp>
      <p:graphicFrame>
        <p:nvGraphicFramePr>
          <p:cNvPr id="9" name="Object 8"/>
          <p:cNvGraphicFramePr>
            <a:graphicFrameLocks noChangeAspect="1"/>
          </p:cNvGraphicFramePr>
          <p:nvPr>
            <p:extLst>
              <p:ext uri="{D42A27DB-BD31-4B8C-83A1-F6EECF244321}">
                <p14:modId xmlns:p14="http://schemas.microsoft.com/office/powerpoint/2010/main" val="3674407718"/>
              </p:ext>
            </p:extLst>
          </p:nvPr>
        </p:nvGraphicFramePr>
        <p:xfrm>
          <a:off x="879902" y="3866416"/>
          <a:ext cx="3436085" cy="1128305"/>
        </p:xfrm>
        <a:graphic>
          <a:graphicData uri="http://schemas.openxmlformats.org/presentationml/2006/ole">
            <mc:AlternateContent xmlns:mc="http://schemas.openxmlformats.org/markup-compatibility/2006">
              <mc:Choice xmlns:v="urn:schemas-microsoft-com:vml" Requires="v">
                <p:oleObj spid="_x0000_s140211" name="Equation" r:id="rId6" imgW="2349500" imgH="774700" progId="Equation.DSMT4">
                  <p:embed/>
                </p:oleObj>
              </mc:Choice>
              <mc:Fallback>
                <p:oleObj name="Equation" r:id="rId6" imgW="2349500" imgH="774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902" y="3866416"/>
                        <a:ext cx="3436085" cy="112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39390766"/>
              </p:ext>
            </p:extLst>
          </p:nvPr>
        </p:nvGraphicFramePr>
        <p:xfrm>
          <a:off x="5345796" y="3852273"/>
          <a:ext cx="3211735" cy="1128305"/>
        </p:xfrm>
        <a:graphic>
          <a:graphicData uri="http://schemas.openxmlformats.org/presentationml/2006/ole">
            <mc:AlternateContent xmlns:mc="http://schemas.openxmlformats.org/markup-compatibility/2006">
              <mc:Choice xmlns:v="urn:schemas-microsoft-com:vml" Requires="v">
                <p:oleObj spid="_x0000_s140212" name="Equation" r:id="rId8" imgW="2197100" imgH="774700" progId="Equation.DSMT4">
                  <p:embed/>
                </p:oleObj>
              </mc:Choice>
              <mc:Fallback>
                <p:oleObj name="Equation" r:id="rId8" imgW="2197100" imgH="7747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5796" y="3852273"/>
                        <a:ext cx="3211735" cy="112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687913180"/>
              </p:ext>
            </p:extLst>
          </p:nvPr>
        </p:nvGraphicFramePr>
        <p:xfrm>
          <a:off x="1292081" y="5430188"/>
          <a:ext cx="2695864" cy="399762"/>
        </p:xfrm>
        <a:graphic>
          <a:graphicData uri="http://schemas.openxmlformats.org/presentationml/2006/ole">
            <mc:AlternateContent xmlns:mc="http://schemas.openxmlformats.org/markup-compatibility/2006">
              <mc:Choice xmlns:v="urn:schemas-microsoft-com:vml" Requires="v">
                <p:oleObj spid="_x0000_s140213" name="Equation" r:id="rId10" imgW="1524000" imgH="228600" progId="Equation.DSMT4">
                  <p:embed/>
                </p:oleObj>
              </mc:Choice>
              <mc:Fallback>
                <p:oleObj name="Equation" r:id="rId10" imgW="15240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2081" y="5430188"/>
                        <a:ext cx="2695864" cy="39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idx="13"/>
          </p:nvPr>
        </p:nvSpPr>
        <p:spPr>
          <a:xfrm>
            <a:off x="4457288" y="5105400"/>
            <a:ext cx="3010312" cy="419100"/>
          </a:xfrm>
        </p:spPr>
        <p:txBody>
          <a:bodyPr/>
          <a:lstStyle/>
          <a:p>
            <a:r>
              <a:rPr lang="en-US" altLang="en-US" b="1" dirty="0">
                <a:solidFill>
                  <a:srgbClr val="C00000"/>
                </a:solidFill>
              </a:rPr>
              <a:t>Reflect and Think:</a:t>
            </a:r>
          </a:p>
        </p:txBody>
      </p:sp>
      <p:sp>
        <p:nvSpPr>
          <p:cNvPr id="7" name="Content Placeholder 6"/>
          <p:cNvSpPr>
            <a:spLocks noGrp="1"/>
          </p:cNvSpPr>
          <p:nvPr>
            <p:ph idx="14"/>
          </p:nvPr>
        </p:nvSpPr>
        <p:spPr>
          <a:xfrm>
            <a:off x="4495800" y="5595347"/>
            <a:ext cx="4419600" cy="881653"/>
          </a:xfrm>
        </p:spPr>
        <p:txBody>
          <a:bodyPr/>
          <a:lstStyle/>
          <a:p>
            <a:r>
              <a:rPr lang="en-US" dirty="0" err="1">
                <a:solidFill>
                  <a:srgbClr val="3333CC"/>
                </a:solidFill>
              </a:rPr>
              <a:t>F</a:t>
            </a:r>
            <a:r>
              <a:rPr lang="en-US" baseline="-25000" dirty="0" err="1">
                <a:solidFill>
                  <a:srgbClr val="3333CC"/>
                </a:solidFill>
              </a:rPr>
              <a:t>avg</a:t>
            </a:r>
            <a:r>
              <a:rPr lang="en-US" baseline="-25000" dirty="0">
                <a:solidFill>
                  <a:srgbClr val="3333CC"/>
                </a:solidFill>
              </a:rPr>
              <a:t>-x</a:t>
            </a:r>
            <a:r>
              <a:rPr lang="en-US" dirty="0">
                <a:solidFill>
                  <a:srgbClr val="3333CC"/>
                </a:solidFill>
              </a:rPr>
              <a:t> is positive, which means we guessed correctly (acts to the left)</a:t>
            </a:r>
          </a:p>
        </p:txBody>
      </p:sp>
    </p:spTree>
    <p:extLst>
      <p:ext uri="{BB962C8B-B14F-4D97-AF65-F5344CB8AC3E}">
        <p14:creationId xmlns:p14="http://schemas.microsoft.com/office/powerpoint/2010/main" val="2138470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199"/>
            <a:ext cx="8229600" cy="739295"/>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1</a:t>
            </a:r>
            <a:endParaRPr lang="en-US" sz="1000" dirty="0"/>
          </a:p>
        </p:txBody>
      </p:sp>
      <p:pic>
        <p:nvPicPr>
          <p:cNvPr id="25" name="Picture 24" descr="Car A has initial velocity v_A 30 degrees north of east. Car B has initial velocity v_B south. Final combined velocity v is 10 degrees north of eas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277" y="1044095"/>
            <a:ext cx="3071123" cy="2080105"/>
          </a:xfrm>
          <a:prstGeom prst="rect">
            <a:avLst/>
          </a:prstGeom>
        </p:spPr>
      </p:pic>
      <p:sp>
        <p:nvSpPr>
          <p:cNvPr id="3" name="Content Placeholder 2"/>
          <p:cNvSpPr>
            <a:spLocks noGrp="1"/>
          </p:cNvSpPr>
          <p:nvPr>
            <p:ph idx="1"/>
          </p:nvPr>
        </p:nvSpPr>
        <p:spPr>
          <a:xfrm>
            <a:off x="457200" y="1030633"/>
            <a:ext cx="4191000" cy="2169767"/>
          </a:xfrm>
        </p:spPr>
        <p:txBody>
          <a:bodyPr/>
          <a:lstStyle/>
          <a:p>
            <a:r>
              <a:rPr lang="en-US" altLang="en-US" sz="2800" b="1" dirty="0">
                <a:solidFill>
                  <a:srgbClr val="C00000"/>
                </a:solidFill>
              </a:rPr>
              <a:t>Car A and B crash into one another.  Looking only at the impact, which of the following statements are true? </a:t>
            </a:r>
          </a:p>
        </p:txBody>
      </p:sp>
      <p:sp>
        <p:nvSpPr>
          <p:cNvPr id="6" name="Content Placeholder 5"/>
          <p:cNvSpPr>
            <a:spLocks noGrp="1"/>
          </p:cNvSpPr>
          <p:nvPr>
            <p:ph idx="13"/>
          </p:nvPr>
        </p:nvSpPr>
        <p:spPr>
          <a:xfrm>
            <a:off x="457200" y="3454675"/>
            <a:ext cx="3962400" cy="736325"/>
          </a:xfrm>
        </p:spPr>
        <p:txBody>
          <a:bodyPr/>
          <a:lstStyle/>
          <a:p>
            <a:r>
              <a:rPr lang="en-US" altLang="en-US" sz="2000" b="1" dirty="0"/>
              <a:t>The total mechanical energy is the same before and after the impact</a:t>
            </a:r>
          </a:p>
        </p:txBody>
      </p:sp>
      <p:sp>
        <p:nvSpPr>
          <p:cNvPr id="9" name="Content Placeholder 8"/>
          <p:cNvSpPr>
            <a:spLocks noGrp="1"/>
          </p:cNvSpPr>
          <p:nvPr>
            <p:ph idx="16"/>
          </p:nvPr>
        </p:nvSpPr>
        <p:spPr>
          <a:xfrm>
            <a:off x="6270596" y="3695099"/>
            <a:ext cx="759559" cy="343501"/>
          </a:xfrm>
        </p:spPr>
        <p:txBody>
          <a:bodyPr/>
          <a:lstStyle/>
          <a:p>
            <a:r>
              <a:rPr lang="en-US" altLang="en-US" sz="2000" b="1" dirty="0">
                <a:solidFill>
                  <a:schemeClr val="accent2"/>
                </a:solidFill>
              </a:rPr>
              <a:t>True</a:t>
            </a:r>
          </a:p>
        </p:txBody>
      </p:sp>
      <p:sp>
        <p:nvSpPr>
          <p:cNvPr id="10" name="Content Placeholder 9"/>
          <p:cNvSpPr>
            <a:spLocks noGrp="1"/>
          </p:cNvSpPr>
          <p:nvPr>
            <p:ph idx="17"/>
          </p:nvPr>
        </p:nvSpPr>
        <p:spPr>
          <a:xfrm>
            <a:off x="7503908" y="3726326"/>
            <a:ext cx="759559" cy="312274"/>
          </a:xfrm>
        </p:spPr>
        <p:txBody>
          <a:bodyPr/>
          <a:lstStyle/>
          <a:p>
            <a:r>
              <a:rPr lang="en-US" altLang="en-US" sz="2000" b="1" dirty="0">
                <a:solidFill>
                  <a:schemeClr val="accent2"/>
                </a:solidFill>
              </a:rPr>
              <a:t>False</a:t>
            </a:r>
          </a:p>
        </p:txBody>
      </p:sp>
      <p:sp>
        <p:nvSpPr>
          <p:cNvPr id="7" name="Content Placeholder 6"/>
          <p:cNvSpPr>
            <a:spLocks noGrp="1"/>
          </p:cNvSpPr>
          <p:nvPr>
            <p:ph idx="14"/>
          </p:nvPr>
        </p:nvSpPr>
        <p:spPr>
          <a:xfrm>
            <a:off x="457200" y="4419600"/>
            <a:ext cx="4495800" cy="980049"/>
          </a:xfrm>
        </p:spPr>
        <p:txBody>
          <a:bodyPr/>
          <a:lstStyle/>
          <a:p>
            <a:r>
              <a:rPr lang="en-US" altLang="en-US" sz="2000" b="1" dirty="0"/>
              <a:t>If car A weighs twice as much as car B, the force A exerts on car B is bigger than the force B exerts on car A. </a:t>
            </a:r>
          </a:p>
        </p:txBody>
      </p:sp>
      <p:sp>
        <p:nvSpPr>
          <p:cNvPr id="13" name="Content Placeholder 12"/>
          <p:cNvSpPr>
            <a:spLocks noGrp="1"/>
          </p:cNvSpPr>
          <p:nvPr>
            <p:ph idx="20"/>
          </p:nvPr>
        </p:nvSpPr>
        <p:spPr>
          <a:xfrm>
            <a:off x="6324600" y="4800600"/>
            <a:ext cx="738713" cy="343501"/>
          </a:xfrm>
        </p:spPr>
        <p:txBody>
          <a:bodyPr/>
          <a:lstStyle/>
          <a:p>
            <a:r>
              <a:rPr lang="en-US" altLang="en-US" sz="2000" b="1" dirty="0">
                <a:solidFill>
                  <a:schemeClr val="accent2"/>
                </a:solidFill>
              </a:rPr>
              <a:t>True</a:t>
            </a:r>
          </a:p>
        </p:txBody>
      </p:sp>
      <p:sp>
        <p:nvSpPr>
          <p:cNvPr id="11" name="Content Placeholder 10"/>
          <p:cNvSpPr>
            <a:spLocks noGrp="1"/>
          </p:cNvSpPr>
          <p:nvPr>
            <p:ph idx="18"/>
          </p:nvPr>
        </p:nvSpPr>
        <p:spPr>
          <a:xfrm>
            <a:off x="7546485" y="4793126"/>
            <a:ext cx="835515" cy="312274"/>
          </a:xfrm>
        </p:spPr>
        <p:txBody>
          <a:bodyPr/>
          <a:lstStyle/>
          <a:p>
            <a:r>
              <a:rPr lang="en-US" altLang="en-US" sz="2000" b="1" dirty="0">
                <a:solidFill>
                  <a:schemeClr val="accent2"/>
                </a:solidFill>
              </a:rPr>
              <a:t>False</a:t>
            </a:r>
          </a:p>
        </p:txBody>
      </p:sp>
      <p:sp>
        <p:nvSpPr>
          <p:cNvPr id="8" name="Content Placeholder 7"/>
          <p:cNvSpPr>
            <a:spLocks noGrp="1"/>
          </p:cNvSpPr>
          <p:nvPr>
            <p:ph idx="15"/>
          </p:nvPr>
        </p:nvSpPr>
        <p:spPr>
          <a:xfrm>
            <a:off x="457200" y="5740675"/>
            <a:ext cx="4724400" cy="736325"/>
          </a:xfrm>
        </p:spPr>
        <p:txBody>
          <a:bodyPr/>
          <a:lstStyle/>
          <a:p>
            <a:r>
              <a:rPr lang="en-US" altLang="en-US" sz="2000" b="1" dirty="0"/>
              <a:t>The total linear momentum is the same immediately before and after the impact</a:t>
            </a:r>
          </a:p>
        </p:txBody>
      </p:sp>
      <p:sp>
        <p:nvSpPr>
          <p:cNvPr id="19" name="Content Placeholder 18"/>
          <p:cNvSpPr>
            <a:spLocks noGrp="1"/>
          </p:cNvSpPr>
          <p:nvPr>
            <p:ph idx="21"/>
          </p:nvPr>
        </p:nvSpPr>
        <p:spPr>
          <a:xfrm>
            <a:off x="6347252" y="5988756"/>
            <a:ext cx="747814" cy="343501"/>
          </a:xfrm>
        </p:spPr>
        <p:txBody>
          <a:bodyPr/>
          <a:lstStyle/>
          <a:p>
            <a:r>
              <a:rPr lang="en-US" altLang="en-US" sz="2000" b="1" dirty="0">
                <a:solidFill>
                  <a:schemeClr val="accent2"/>
                </a:solidFill>
              </a:rPr>
              <a:t>True</a:t>
            </a:r>
          </a:p>
        </p:txBody>
      </p:sp>
      <p:sp>
        <p:nvSpPr>
          <p:cNvPr id="12" name="Content Placeholder 11"/>
          <p:cNvSpPr>
            <a:spLocks noGrp="1"/>
          </p:cNvSpPr>
          <p:nvPr>
            <p:ph idx="19"/>
          </p:nvPr>
        </p:nvSpPr>
        <p:spPr>
          <a:xfrm>
            <a:off x="7546485" y="5989748"/>
            <a:ext cx="835515" cy="312274"/>
          </a:xfrm>
        </p:spPr>
        <p:txBody>
          <a:bodyPr/>
          <a:lstStyle/>
          <a:p>
            <a:r>
              <a:rPr lang="en-US" altLang="en-US" sz="2000" b="1" dirty="0">
                <a:solidFill>
                  <a:schemeClr val="accent2"/>
                </a:solidFill>
              </a:rPr>
              <a:t>False</a:t>
            </a:r>
          </a:p>
        </p:txBody>
      </p:sp>
    </p:spTree>
    <p:extLst>
      <p:ext uri="{BB962C8B-B14F-4D97-AF65-F5344CB8AC3E}">
        <p14:creationId xmlns:p14="http://schemas.microsoft.com/office/powerpoint/2010/main" val="1157448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199"/>
            <a:ext cx="8229600" cy="739295"/>
          </a:xfrm>
        </p:spPr>
        <p:txBody>
          <a:bodyPr/>
          <a:lstStyle/>
          <a:p>
            <a:r>
              <a:rPr lang="en-US" altLang="en-US" sz="4000" b="1" dirty="0">
                <a:ea typeface="ＭＳ Ｐゴシック" pitchFamily="34" charset="-128"/>
              </a:rPr>
              <a:t>Concept Quiz </a:t>
            </a:r>
            <a:r>
              <a:rPr lang="en-US" altLang="en-US" sz="1000" dirty="0">
                <a:ea typeface="ＭＳ Ｐゴシック" pitchFamily="34" charset="-128"/>
              </a:rPr>
              <a:t>2</a:t>
            </a:r>
            <a:endParaRPr lang="en-US" sz="1000" dirty="0"/>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277" y="1044095"/>
            <a:ext cx="3071123" cy="2080105"/>
          </a:xfrm>
          <a:prstGeom prst="rect">
            <a:avLst/>
          </a:prstGeom>
        </p:spPr>
      </p:pic>
      <p:sp>
        <p:nvSpPr>
          <p:cNvPr id="3" name="Content Placeholder 2"/>
          <p:cNvSpPr>
            <a:spLocks noGrp="1"/>
          </p:cNvSpPr>
          <p:nvPr>
            <p:ph idx="1"/>
          </p:nvPr>
        </p:nvSpPr>
        <p:spPr>
          <a:xfrm>
            <a:off x="457200" y="1030633"/>
            <a:ext cx="4191000" cy="2169767"/>
          </a:xfrm>
        </p:spPr>
        <p:txBody>
          <a:bodyPr/>
          <a:lstStyle/>
          <a:p>
            <a:r>
              <a:rPr lang="en-US" altLang="en-US" sz="2800" b="1" dirty="0">
                <a:solidFill>
                  <a:srgbClr val="C00000"/>
                </a:solidFill>
              </a:rPr>
              <a:t>Car A and B crash into one another.  Looking only at the impact, which of the following statements are true? </a:t>
            </a:r>
          </a:p>
        </p:txBody>
      </p:sp>
      <p:sp>
        <p:nvSpPr>
          <p:cNvPr id="6" name="Content Placeholder 5"/>
          <p:cNvSpPr>
            <a:spLocks noGrp="1"/>
          </p:cNvSpPr>
          <p:nvPr>
            <p:ph idx="13"/>
          </p:nvPr>
        </p:nvSpPr>
        <p:spPr>
          <a:xfrm>
            <a:off x="457200" y="3454675"/>
            <a:ext cx="3962400" cy="736325"/>
          </a:xfrm>
        </p:spPr>
        <p:txBody>
          <a:bodyPr/>
          <a:lstStyle/>
          <a:p>
            <a:r>
              <a:rPr lang="en-US" altLang="en-US" sz="2000" b="1" dirty="0"/>
              <a:t>The total mechanical energy is the same before and after the impact</a:t>
            </a:r>
          </a:p>
        </p:txBody>
      </p:sp>
      <p:sp>
        <p:nvSpPr>
          <p:cNvPr id="9" name="Content Placeholder 8"/>
          <p:cNvSpPr>
            <a:spLocks noGrp="1"/>
          </p:cNvSpPr>
          <p:nvPr>
            <p:ph idx="16"/>
          </p:nvPr>
        </p:nvSpPr>
        <p:spPr>
          <a:xfrm>
            <a:off x="6270596" y="3695099"/>
            <a:ext cx="759559" cy="343501"/>
          </a:xfrm>
        </p:spPr>
        <p:txBody>
          <a:bodyPr/>
          <a:lstStyle/>
          <a:p>
            <a:r>
              <a:rPr lang="en-US" altLang="en-US" sz="2000" b="1" dirty="0">
                <a:solidFill>
                  <a:schemeClr val="accent2"/>
                </a:solidFill>
              </a:rPr>
              <a:t>True</a:t>
            </a:r>
          </a:p>
        </p:txBody>
      </p:sp>
      <p:sp>
        <p:nvSpPr>
          <p:cNvPr id="10" name="Content Placeholder 9"/>
          <p:cNvSpPr>
            <a:spLocks noGrp="1"/>
          </p:cNvSpPr>
          <p:nvPr>
            <p:ph idx="17"/>
          </p:nvPr>
        </p:nvSpPr>
        <p:spPr>
          <a:xfrm>
            <a:off x="7503908" y="3726326"/>
            <a:ext cx="759559" cy="312274"/>
          </a:xfrm>
        </p:spPr>
        <p:txBody>
          <a:bodyPr/>
          <a:lstStyle/>
          <a:p>
            <a:r>
              <a:rPr lang="en-US" altLang="en-US" sz="2000" b="1" dirty="0">
                <a:solidFill>
                  <a:schemeClr val="accent2"/>
                </a:solidFill>
              </a:rPr>
              <a:t>False</a:t>
            </a:r>
          </a:p>
        </p:txBody>
      </p:sp>
      <p:sp>
        <p:nvSpPr>
          <p:cNvPr id="7" name="Content Placeholder 6"/>
          <p:cNvSpPr>
            <a:spLocks noGrp="1"/>
          </p:cNvSpPr>
          <p:nvPr>
            <p:ph idx="14"/>
          </p:nvPr>
        </p:nvSpPr>
        <p:spPr>
          <a:xfrm>
            <a:off x="457200" y="4419600"/>
            <a:ext cx="4495800" cy="980049"/>
          </a:xfrm>
        </p:spPr>
        <p:txBody>
          <a:bodyPr/>
          <a:lstStyle/>
          <a:p>
            <a:r>
              <a:rPr lang="en-US" altLang="en-US" sz="2000" b="1" dirty="0"/>
              <a:t>If car A weighs twice as much as car B, the force A exerts on car B is bigger than the force B exerts on car A. </a:t>
            </a:r>
          </a:p>
        </p:txBody>
      </p:sp>
      <p:sp>
        <p:nvSpPr>
          <p:cNvPr id="13" name="Content Placeholder 12"/>
          <p:cNvSpPr>
            <a:spLocks noGrp="1"/>
          </p:cNvSpPr>
          <p:nvPr>
            <p:ph idx="20"/>
          </p:nvPr>
        </p:nvSpPr>
        <p:spPr>
          <a:xfrm>
            <a:off x="6324600" y="4800600"/>
            <a:ext cx="738713" cy="343501"/>
          </a:xfrm>
        </p:spPr>
        <p:txBody>
          <a:bodyPr/>
          <a:lstStyle/>
          <a:p>
            <a:r>
              <a:rPr lang="en-US" altLang="en-US" sz="2000" b="1" dirty="0">
                <a:solidFill>
                  <a:schemeClr val="accent2"/>
                </a:solidFill>
              </a:rPr>
              <a:t>True</a:t>
            </a:r>
          </a:p>
        </p:txBody>
      </p:sp>
      <p:sp>
        <p:nvSpPr>
          <p:cNvPr id="11" name="Content Placeholder 10"/>
          <p:cNvSpPr>
            <a:spLocks noGrp="1"/>
          </p:cNvSpPr>
          <p:nvPr>
            <p:ph idx="18"/>
          </p:nvPr>
        </p:nvSpPr>
        <p:spPr>
          <a:xfrm>
            <a:off x="7546485" y="4793126"/>
            <a:ext cx="835515" cy="312274"/>
          </a:xfrm>
        </p:spPr>
        <p:txBody>
          <a:bodyPr/>
          <a:lstStyle/>
          <a:p>
            <a:r>
              <a:rPr lang="en-US" altLang="en-US" sz="2000" b="1" dirty="0">
                <a:solidFill>
                  <a:schemeClr val="accent2"/>
                </a:solidFill>
              </a:rPr>
              <a:t>False</a:t>
            </a:r>
          </a:p>
        </p:txBody>
      </p:sp>
      <p:sp>
        <p:nvSpPr>
          <p:cNvPr id="8" name="Content Placeholder 7"/>
          <p:cNvSpPr>
            <a:spLocks noGrp="1"/>
          </p:cNvSpPr>
          <p:nvPr>
            <p:ph idx="15"/>
          </p:nvPr>
        </p:nvSpPr>
        <p:spPr>
          <a:xfrm>
            <a:off x="457200" y="5740675"/>
            <a:ext cx="4724400" cy="736325"/>
          </a:xfrm>
        </p:spPr>
        <p:txBody>
          <a:bodyPr/>
          <a:lstStyle/>
          <a:p>
            <a:r>
              <a:rPr lang="en-US" altLang="en-US" sz="2000" b="1" dirty="0"/>
              <a:t>The total linear momentum is the same immediately before and after the impact</a:t>
            </a:r>
          </a:p>
        </p:txBody>
      </p:sp>
      <p:sp>
        <p:nvSpPr>
          <p:cNvPr id="19" name="Content Placeholder 18"/>
          <p:cNvSpPr>
            <a:spLocks noGrp="1"/>
          </p:cNvSpPr>
          <p:nvPr>
            <p:ph idx="21"/>
          </p:nvPr>
        </p:nvSpPr>
        <p:spPr>
          <a:xfrm>
            <a:off x="6347252" y="5988756"/>
            <a:ext cx="747814" cy="343501"/>
          </a:xfrm>
        </p:spPr>
        <p:txBody>
          <a:bodyPr/>
          <a:lstStyle/>
          <a:p>
            <a:r>
              <a:rPr lang="en-US" altLang="en-US" sz="2000" b="1" dirty="0">
                <a:solidFill>
                  <a:schemeClr val="accent2"/>
                </a:solidFill>
              </a:rPr>
              <a:t>True</a:t>
            </a:r>
          </a:p>
        </p:txBody>
      </p:sp>
      <p:sp>
        <p:nvSpPr>
          <p:cNvPr id="12" name="Content Placeholder 11"/>
          <p:cNvSpPr>
            <a:spLocks noGrp="1"/>
          </p:cNvSpPr>
          <p:nvPr>
            <p:ph idx="19"/>
          </p:nvPr>
        </p:nvSpPr>
        <p:spPr>
          <a:xfrm>
            <a:off x="7546485" y="5989748"/>
            <a:ext cx="835515" cy="312274"/>
          </a:xfrm>
        </p:spPr>
        <p:txBody>
          <a:bodyPr/>
          <a:lstStyle/>
          <a:p>
            <a:r>
              <a:rPr lang="en-US" altLang="en-US" sz="2000" b="1" dirty="0">
                <a:solidFill>
                  <a:schemeClr val="accent2"/>
                </a:solidFill>
              </a:rPr>
              <a:t>False</a:t>
            </a:r>
          </a:p>
        </p:txBody>
      </p:sp>
      <p:sp>
        <p:nvSpPr>
          <p:cNvPr id="16" name="Oval 15"/>
          <p:cNvSpPr/>
          <p:nvPr/>
        </p:nvSpPr>
        <p:spPr>
          <a:xfrm>
            <a:off x="7227887" y="3657600"/>
            <a:ext cx="1154113" cy="482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Oval 19"/>
          <p:cNvSpPr/>
          <p:nvPr/>
        </p:nvSpPr>
        <p:spPr>
          <a:xfrm>
            <a:off x="7315200" y="4775200"/>
            <a:ext cx="1154113" cy="482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Oval 20"/>
          <p:cNvSpPr/>
          <p:nvPr/>
        </p:nvSpPr>
        <p:spPr>
          <a:xfrm>
            <a:off x="6096000" y="5943600"/>
            <a:ext cx="1154113" cy="482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4058275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37616"/>
          </a:xfrm>
        </p:spPr>
        <p:txBody>
          <a:bodyPr/>
          <a:lstStyle/>
          <a:p>
            <a:r>
              <a:rPr lang="en-US" altLang="en-US" sz="4000" b="1" dirty="0">
                <a:ea typeface="ＭＳ Ｐゴシック" pitchFamily="34" charset="-128"/>
              </a:rPr>
              <a:t>Impact </a:t>
            </a:r>
            <a:r>
              <a:rPr lang="en-US" altLang="en-US" sz="1000" dirty="0">
                <a:ea typeface="ＭＳ Ｐゴシック" pitchFamily="34" charset="-128"/>
              </a:rPr>
              <a:t>1</a:t>
            </a:r>
            <a:endParaRPr lang="en-US" sz="1000" dirty="0"/>
          </a:p>
        </p:txBody>
      </p:sp>
      <p:sp>
        <p:nvSpPr>
          <p:cNvPr id="3" name="Content Placeholder 2"/>
          <p:cNvSpPr>
            <a:spLocks noGrp="1"/>
          </p:cNvSpPr>
          <p:nvPr>
            <p:ph idx="1"/>
          </p:nvPr>
        </p:nvSpPr>
        <p:spPr>
          <a:xfrm>
            <a:off x="457200" y="1066800"/>
            <a:ext cx="8229600" cy="1219200"/>
          </a:xfrm>
        </p:spPr>
        <p:txBody>
          <a:bodyPr/>
          <a:lstStyle/>
          <a:p>
            <a:r>
              <a:rPr lang="en-US" altLang="en-US" dirty="0"/>
              <a:t>The coefficient of restitution is used to characterize the “bounciness” of different sports equipment.  The U.S. Golf Association limits the C</a:t>
            </a:r>
            <a:r>
              <a:rPr lang="en-US" altLang="en-US" sz="100" dirty="0"/>
              <a:t> </a:t>
            </a:r>
            <a:r>
              <a:rPr lang="en-US" altLang="en-US" dirty="0"/>
              <a:t>O</a:t>
            </a:r>
            <a:r>
              <a:rPr lang="en-US" altLang="en-US" sz="100" dirty="0"/>
              <a:t> </a:t>
            </a:r>
            <a:r>
              <a:rPr lang="en-US" altLang="en-US" dirty="0"/>
              <a:t>R of golf balls at 0.83</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663" y="2409941"/>
            <a:ext cx="5970674" cy="3990859"/>
          </a:xfrm>
          <a:prstGeom prst="rect">
            <a:avLst/>
          </a:prstGeom>
        </p:spPr>
      </p:pic>
      <p:sp>
        <p:nvSpPr>
          <p:cNvPr id="5" name="Text Placeholder 4"/>
          <p:cNvSpPr>
            <a:spLocks noGrp="1"/>
          </p:cNvSpPr>
          <p:nvPr>
            <p:ph type="body" sz="quarter" idx="11"/>
          </p:nvPr>
        </p:nvSpPr>
        <p:spPr/>
        <p:txBody>
          <a:bodyPr/>
          <a:lstStyle/>
          <a:p>
            <a:r>
              <a:rPr lang="en-US" dirty="0"/>
              <a:t>© Ted Kinsman/Science Source </a:t>
            </a:r>
          </a:p>
        </p:txBody>
      </p:sp>
    </p:spTree>
    <p:extLst>
      <p:ext uri="{BB962C8B-B14F-4D97-AF65-F5344CB8AC3E}">
        <p14:creationId xmlns:p14="http://schemas.microsoft.com/office/powerpoint/2010/main" val="3661653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Impact </a:t>
            </a:r>
            <a:r>
              <a:rPr lang="en-US" altLang="en-US" sz="1000" dirty="0">
                <a:ea typeface="ＭＳ Ｐゴシック" pitchFamily="34" charset="-128"/>
              </a:rPr>
              <a:t>2</a:t>
            </a:r>
            <a:endParaRPr lang="en-US" sz="10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14400"/>
            <a:ext cx="2246497" cy="2061006"/>
          </a:xfrm>
          <a:prstGeom prst="rect">
            <a:avLst/>
          </a:prstGeom>
        </p:spPr>
      </p:pic>
      <p:sp>
        <p:nvSpPr>
          <p:cNvPr id="3" name="Content Placeholder 2"/>
          <p:cNvSpPr>
            <a:spLocks noGrp="1"/>
          </p:cNvSpPr>
          <p:nvPr>
            <p:ph idx="1"/>
          </p:nvPr>
        </p:nvSpPr>
        <p:spPr>
          <a:xfrm>
            <a:off x="3200400" y="866511"/>
            <a:ext cx="5791200" cy="997962"/>
          </a:xfrm>
        </p:spPr>
        <p:txBody>
          <a:bodyPr/>
          <a:lstStyle/>
          <a:p>
            <a:pPr marL="292608" indent="-292608">
              <a:buFont typeface="Arial" panose="020B0604020202020204" pitchFamily="34" charset="0"/>
              <a:buChar char="•"/>
            </a:pPr>
            <a:r>
              <a:rPr lang="en-US" altLang="en-US" sz="2000" i="1" dirty="0"/>
              <a:t>Impact:  </a:t>
            </a:r>
            <a:r>
              <a:rPr lang="en-US" altLang="en-US" sz="2000" dirty="0"/>
              <a:t>Collision between two bodies which occurs during a small time interval and during which the bodies exert large forces on each other.</a:t>
            </a:r>
            <a:endParaRPr lang="en-US" altLang="en-US" sz="2000" i="1" dirty="0"/>
          </a:p>
        </p:txBody>
      </p:sp>
      <p:sp>
        <p:nvSpPr>
          <p:cNvPr id="6" name="Content Placeholder 5"/>
          <p:cNvSpPr>
            <a:spLocks noGrp="1"/>
          </p:cNvSpPr>
          <p:nvPr>
            <p:ph idx="13"/>
          </p:nvPr>
        </p:nvSpPr>
        <p:spPr>
          <a:xfrm>
            <a:off x="3200400" y="2006875"/>
            <a:ext cx="5715000" cy="736325"/>
          </a:xfrm>
        </p:spPr>
        <p:txBody>
          <a:bodyPr/>
          <a:lstStyle/>
          <a:p>
            <a:pPr marL="292608" indent="-292608">
              <a:buFont typeface="Arial" panose="020B0604020202020204" pitchFamily="34" charset="0"/>
              <a:buChar char="•"/>
            </a:pPr>
            <a:r>
              <a:rPr lang="en-US" altLang="en-US" sz="2000" i="1" dirty="0"/>
              <a:t>Line of Impact:  </a:t>
            </a:r>
            <a:r>
              <a:rPr lang="en-US" altLang="en-US" sz="2000" dirty="0"/>
              <a:t>Common normal to the surfaces in contact during impact.</a:t>
            </a:r>
            <a:endParaRPr lang="en-US" altLang="en-US" sz="2000" i="1" dirty="0"/>
          </a:p>
        </p:txBody>
      </p:sp>
      <p:sp>
        <p:nvSpPr>
          <p:cNvPr id="10" name="Content Placeholder 9"/>
          <p:cNvSpPr>
            <a:spLocks noGrp="1"/>
          </p:cNvSpPr>
          <p:nvPr>
            <p:ph idx="17"/>
          </p:nvPr>
        </p:nvSpPr>
        <p:spPr>
          <a:xfrm>
            <a:off x="381000" y="3200400"/>
            <a:ext cx="2362200" cy="312274"/>
          </a:xfrm>
        </p:spPr>
        <p:txBody>
          <a:bodyPr/>
          <a:lstStyle/>
          <a:p>
            <a:r>
              <a:rPr lang="en-US" altLang="en-US" sz="1800" dirty="0"/>
              <a:t>Direct Central Impact</a:t>
            </a:r>
          </a:p>
        </p:txBody>
      </p:sp>
      <p:sp>
        <p:nvSpPr>
          <p:cNvPr id="7" name="Content Placeholder 6"/>
          <p:cNvSpPr>
            <a:spLocks noGrp="1"/>
          </p:cNvSpPr>
          <p:nvPr>
            <p:ph idx="14"/>
          </p:nvPr>
        </p:nvSpPr>
        <p:spPr>
          <a:xfrm>
            <a:off x="3200400" y="2829951"/>
            <a:ext cx="5715000" cy="980049"/>
          </a:xfrm>
        </p:spPr>
        <p:txBody>
          <a:bodyPr/>
          <a:lstStyle/>
          <a:p>
            <a:pPr marL="292608" indent="-292608">
              <a:buFont typeface="Arial" panose="020B0604020202020204" pitchFamily="34" charset="0"/>
              <a:buChar char="•"/>
            </a:pPr>
            <a:r>
              <a:rPr lang="en-US" altLang="en-US" sz="2000" i="1" dirty="0"/>
              <a:t>Central Impact:  </a:t>
            </a:r>
            <a:r>
              <a:rPr lang="en-US" altLang="en-US" sz="2000" dirty="0"/>
              <a:t>Impact for which the mass centers of the two bodies lie on the line of impact;  otherwise, it is an </a:t>
            </a:r>
            <a:r>
              <a:rPr lang="en-US" altLang="en-US" sz="2000" i="1" dirty="0"/>
              <a:t>eccentric impact.</a:t>
            </a:r>
            <a:r>
              <a:rPr lang="en-US" altLang="en-US" sz="2000" dirty="0"/>
              <a:t>.</a:t>
            </a:r>
            <a:endParaRPr lang="en-US" altLang="en-US" sz="2000" i="1" dirty="0"/>
          </a:p>
        </p:txBody>
      </p:sp>
      <p:sp>
        <p:nvSpPr>
          <p:cNvPr id="8" name="Content Placeholder 7"/>
          <p:cNvSpPr>
            <a:spLocks noGrp="1"/>
          </p:cNvSpPr>
          <p:nvPr>
            <p:ph idx="15"/>
          </p:nvPr>
        </p:nvSpPr>
        <p:spPr>
          <a:xfrm>
            <a:off x="3200400" y="3962400"/>
            <a:ext cx="5791200" cy="980049"/>
          </a:xfrm>
        </p:spPr>
        <p:txBody>
          <a:bodyPr/>
          <a:lstStyle/>
          <a:p>
            <a:pPr marL="292608" indent="-292608">
              <a:buFont typeface="Arial" panose="020B0604020202020204" pitchFamily="34" charset="0"/>
              <a:buChar char="•"/>
            </a:pPr>
            <a:r>
              <a:rPr lang="en-US" altLang="en-US" sz="2000" i="1" dirty="0"/>
              <a:t>Central Impact:  </a:t>
            </a:r>
            <a:r>
              <a:rPr lang="en-US" altLang="en-US" sz="2000" dirty="0"/>
              <a:t>Impact for which the mass centers of the two bodies lie on the line of impact;  otherwise, it is an </a:t>
            </a:r>
            <a:r>
              <a:rPr lang="en-US" altLang="en-US" sz="2000" i="1" dirty="0"/>
              <a:t>eccentric impact.</a:t>
            </a:r>
            <a:r>
              <a:rPr lang="en-US" altLang="en-US" sz="2000" dirty="0"/>
              <a:t>.</a:t>
            </a:r>
            <a:endParaRPr lang="en-US" altLang="en-US" sz="2000" i="1" dirty="0"/>
          </a:p>
        </p:txBody>
      </p:sp>
      <p:sp>
        <p:nvSpPr>
          <p:cNvPr id="11" name="Content Placeholder 10"/>
          <p:cNvSpPr>
            <a:spLocks noGrp="1"/>
          </p:cNvSpPr>
          <p:nvPr>
            <p:ph idx="18"/>
          </p:nvPr>
        </p:nvSpPr>
        <p:spPr>
          <a:xfrm>
            <a:off x="381000" y="6096000"/>
            <a:ext cx="2362200" cy="315951"/>
          </a:xfrm>
        </p:spPr>
        <p:txBody>
          <a:bodyPr/>
          <a:lstStyle/>
          <a:p>
            <a:r>
              <a:rPr lang="en-US" altLang="en-US" sz="1800" dirty="0"/>
              <a:t>Oblique Central Impact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86200"/>
            <a:ext cx="1817434" cy="2011043"/>
          </a:xfrm>
          <a:prstGeom prst="rect">
            <a:avLst/>
          </a:prstGeom>
        </p:spPr>
      </p:pic>
      <p:sp>
        <p:nvSpPr>
          <p:cNvPr id="9" name="Content Placeholder 8"/>
          <p:cNvSpPr>
            <a:spLocks noGrp="1"/>
          </p:cNvSpPr>
          <p:nvPr>
            <p:ph idx="16"/>
          </p:nvPr>
        </p:nvSpPr>
        <p:spPr>
          <a:xfrm>
            <a:off x="3200400" y="5208940"/>
            <a:ext cx="5715000" cy="963260"/>
          </a:xfrm>
        </p:spPr>
        <p:txBody>
          <a:bodyPr/>
          <a:lstStyle/>
          <a:p>
            <a:pPr marL="292608" indent="-292608">
              <a:buFont typeface="Arial" panose="020B0604020202020204" pitchFamily="34" charset="0"/>
              <a:buChar char="•"/>
            </a:pPr>
            <a:r>
              <a:rPr lang="en-US" altLang="en-US" sz="2000" i="1" dirty="0"/>
              <a:t>Oblique Impact:  </a:t>
            </a:r>
            <a:r>
              <a:rPr lang="en-US" altLang="en-US" sz="2000" dirty="0"/>
              <a:t>Impact for which one or both of the bodies move along a line other than the line of impact.</a:t>
            </a:r>
            <a:endParaRPr lang="en-US" altLang="en-US" sz="2000" i="1" dirty="0"/>
          </a:p>
        </p:txBody>
      </p:sp>
    </p:spTree>
    <p:extLst>
      <p:ext uri="{BB962C8B-B14F-4D97-AF65-F5344CB8AC3E}">
        <p14:creationId xmlns:p14="http://schemas.microsoft.com/office/powerpoint/2010/main" val="404622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build="p"/>
      <p:bldP spid="7" grpId="0" build="p"/>
      <p:bldP spid="8" grpId="0" build="p"/>
      <p:bldP spid="11" grpId="0" build="p"/>
      <p:bldP spid="9"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Direct Central Impact </a:t>
            </a:r>
            <a:r>
              <a:rPr lang="en-US" altLang="en-US" sz="1000" dirty="0">
                <a:ea typeface="ＭＳ Ｐゴシック" pitchFamily="34" charset="-128"/>
              </a:rPr>
              <a:t>1</a:t>
            </a:r>
            <a:endParaRPr lang="en-US" sz="1000" dirty="0"/>
          </a:p>
        </p:txBody>
      </p:sp>
      <p:pic>
        <p:nvPicPr>
          <p:cNvPr id="16" name="Picture 15" descr="A and B are both moving from left to right. A is behind B but is moving fas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990600"/>
            <a:ext cx="2848998" cy="1534077"/>
          </a:xfrm>
          <a:prstGeom prst="rect">
            <a:avLst/>
          </a:prstGeom>
        </p:spPr>
      </p:pic>
      <p:sp>
        <p:nvSpPr>
          <p:cNvPr id="3" name="Content Placeholder 2"/>
          <p:cNvSpPr>
            <a:spLocks noGrp="1"/>
          </p:cNvSpPr>
          <p:nvPr>
            <p:ph idx="1"/>
          </p:nvPr>
        </p:nvSpPr>
        <p:spPr>
          <a:xfrm>
            <a:off x="4038600" y="990600"/>
            <a:ext cx="4648200" cy="457200"/>
          </a:xfrm>
        </p:spPr>
        <p:txBody>
          <a:bodyPr/>
          <a:lstStyle/>
          <a:p>
            <a:pPr marL="292608" indent="-292608">
              <a:buFont typeface="Arial" panose="020B0604020202020204" pitchFamily="34" charset="0"/>
              <a:buChar char="•"/>
            </a:pPr>
            <a:r>
              <a:rPr lang="en-US" altLang="en-US" sz="2000" dirty="0"/>
              <a:t>Bodies moving in the same straight line,</a:t>
            </a:r>
            <a:endParaRPr 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81606956"/>
              </p:ext>
            </p:extLst>
          </p:nvPr>
        </p:nvGraphicFramePr>
        <p:xfrm>
          <a:off x="4369078" y="1394753"/>
          <a:ext cx="799545" cy="334694"/>
        </p:xfrm>
        <a:graphic>
          <a:graphicData uri="http://schemas.openxmlformats.org/presentationml/2006/ole">
            <mc:AlternateContent xmlns:mc="http://schemas.openxmlformats.org/markup-compatibility/2006">
              <mc:Choice xmlns:v="urn:schemas-microsoft-com:vml" Requires="v">
                <p:oleObj spid="_x0000_s140750" name="Equation" r:id="rId4" imgW="545760" imgH="228600" progId="Equation.DSMT4">
                  <p:embed/>
                </p:oleObj>
              </mc:Choice>
              <mc:Fallback>
                <p:oleObj name="Equation" r:id="rId4" imgW="545760" imgH="228600" progId="Equation.DSMT4">
                  <p:embed/>
                  <p:pic>
                    <p:nvPicPr>
                      <p:cNvPr id="0" name=""/>
                      <p:cNvPicPr/>
                      <p:nvPr/>
                    </p:nvPicPr>
                    <p:blipFill>
                      <a:blip r:embed="rId5"/>
                      <a:stretch>
                        <a:fillRect/>
                      </a:stretch>
                    </p:blipFill>
                    <p:spPr>
                      <a:xfrm>
                        <a:off x="4369078" y="1394753"/>
                        <a:ext cx="799545" cy="334694"/>
                      </a:xfrm>
                      <a:prstGeom prst="rect">
                        <a:avLst/>
                      </a:prstGeom>
                    </p:spPr>
                  </p:pic>
                </p:oleObj>
              </mc:Fallback>
            </mc:AlternateContent>
          </a:graphicData>
        </a:graphic>
      </p:graphicFrame>
      <p:pic>
        <p:nvPicPr>
          <p:cNvPr id="17" name="Picture 16" descr="While bodies are impacting each other, they both move at intermediate speed u"/>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2788920"/>
            <a:ext cx="2693324" cy="1554480"/>
          </a:xfrm>
          <a:prstGeom prst="rect">
            <a:avLst/>
          </a:prstGeom>
        </p:spPr>
      </p:pic>
      <p:sp>
        <p:nvSpPr>
          <p:cNvPr id="6" name="Content Placeholder 5"/>
          <p:cNvSpPr>
            <a:spLocks noGrp="1"/>
          </p:cNvSpPr>
          <p:nvPr>
            <p:ph idx="13"/>
          </p:nvPr>
        </p:nvSpPr>
        <p:spPr>
          <a:xfrm>
            <a:off x="4038600" y="1743555"/>
            <a:ext cx="4648200" cy="1304445"/>
          </a:xfrm>
        </p:spPr>
        <p:txBody>
          <a:bodyPr/>
          <a:lstStyle/>
          <a:p>
            <a:pPr marL="292608" indent="-292608">
              <a:buFont typeface="Arial" panose="020B0604020202020204" pitchFamily="34" charset="0"/>
              <a:buChar char="•"/>
            </a:pPr>
            <a:r>
              <a:rPr lang="en-US" altLang="en-US" sz="2000" dirty="0"/>
              <a:t>Upon impact the bodies undergo a </a:t>
            </a:r>
            <a:r>
              <a:rPr lang="en-US" altLang="en-US" sz="2000" i="1" dirty="0"/>
              <a:t>period of deformation,</a:t>
            </a:r>
            <a:r>
              <a:rPr lang="en-US" altLang="en-US" sz="2000" dirty="0"/>
              <a:t> at the end of which, they are in contact and moving at a common velocity.</a:t>
            </a:r>
          </a:p>
        </p:txBody>
      </p:sp>
      <p:pic>
        <p:nvPicPr>
          <p:cNvPr id="18" name="Picture 17" descr="After impact A and B are still both moving from left to right, and A is still behind B, but now B moves faster than 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400" y="4953000"/>
            <a:ext cx="3070900" cy="1305305"/>
          </a:xfrm>
          <a:prstGeom prst="rect">
            <a:avLst/>
          </a:prstGeom>
        </p:spPr>
      </p:pic>
      <p:sp>
        <p:nvSpPr>
          <p:cNvPr id="7" name="Content Placeholder 6"/>
          <p:cNvSpPr>
            <a:spLocks noGrp="1"/>
          </p:cNvSpPr>
          <p:nvPr>
            <p:ph idx="14"/>
          </p:nvPr>
        </p:nvSpPr>
        <p:spPr>
          <a:xfrm>
            <a:off x="4038600" y="3048000"/>
            <a:ext cx="4648200" cy="1304445"/>
          </a:xfrm>
        </p:spPr>
        <p:txBody>
          <a:bodyPr/>
          <a:lstStyle/>
          <a:p>
            <a:pPr marL="292608" indent="-292608">
              <a:buFont typeface="Arial" panose="020B0604020202020204" pitchFamily="34" charset="0"/>
              <a:buChar char="•"/>
            </a:pPr>
            <a:r>
              <a:rPr lang="en-US" altLang="en-US" sz="2000" dirty="0"/>
              <a:t>A </a:t>
            </a:r>
            <a:r>
              <a:rPr lang="en-US" altLang="en-US" sz="2000" i="1" dirty="0"/>
              <a:t>period of restitution </a:t>
            </a:r>
            <a:r>
              <a:rPr lang="en-US" altLang="en-US" sz="2000" dirty="0"/>
              <a:t>follows during which the bodies either regain their original shape or remain permanently deformed.</a:t>
            </a:r>
          </a:p>
        </p:txBody>
      </p:sp>
      <p:sp>
        <p:nvSpPr>
          <p:cNvPr id="8" name="Content Placeholder 7"/>
          <p:cNvSpPr>
            <a:spLocks noGrp="1"/>
          </p:cNvSpPr>
          <p:nvPr>
            <p:ph idx="15"/>
          </p:nvPr>
        </p:nvSpPr>
        <p:spPr>
          <a:xfrm>
            <a:off x="4038600" y="4410396"/>
            <a:ext cx="4648200" cy="980049"/>
          </a:xfrm>
        </p:spPr>
        <p:txBody>
          <a:bodyPr/>
          <a:lstStyle/>
          <a:p>
            <a:pPr marL="292608" indent="-292608">
              <a:buFont typeface="Arial" panose="020B0604020202020204" pitchFamily="34" charset="0"/>
              <a:buChar char="•"/>
            </a:pPr>
            <a:r>
              <a:rPr lang="en-US" altLang="en-US" sz="2000" dirty="0"/>
              <a:t>Wish to determine the final velocities of the two bodies.  The total momentum of the two body system is preserved,</a:t>
            </a:r>
          </a:p>
        </p:txBody>
      </p:sp>
      <p:graphicFrame>
        <p:nvGraphicFramePr>
          <p:cNvPr id="14" name="Object 2"/>
          <p:cNvGraphicFramePr>
            <a:graphicFrameLocks noChangeAspect="1"/>
          </p:cNvGraphicFramePr>
          <p:nvPr>
            <p:extLst>
              <p:ext uri="{D42A27DB-BD31-4B8C-83A1-F6EECF244321}">
                <p14:modId xmlns:p14="http://schemas.microsoft.com/office/powerpoint/2010/main" val="875592626"/>
              </p:ext>
            </p:extLst>
          </p:nvPr>
        </p:nvGraphicFramePr>
        <p:xfrm>
          <a:off x="5029200" y="5500371"/>
          <a:ext cx="2655455" cy="262396"/>
        </p:xfrm>
        <a:graphic>
          <a:graphicData uri="http://schemas.openxmlformats.org/presentationml/2006/ole">
            <mc:AlternateContent xmlns:mc="http://schemas.openxmlformats.org/markup-compatibility/2006">
              <mc:Choice xmlns:v="urn:schemas-microsoft-com:vml" Requires="v">
                <p:oleObj spid="_x0000_s140751" name="Equation" r:id="rId8" imgW="3213100" imgH="317500" progId="Equation.3">
                  <p:embed/>
                </p:oleObj>
              </mc:Choice>
              <mc:Fallback>
                <p:oleObj name="Equation" r:id="rId8" imgW="3213100" imgH="3175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200" y="5500371"/>
                        <a:ext cx="2655455" cy="262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4038600" y="5807614"/>
            <a:ext cx="4191000" cy="669386"/>
          </a:xfrm>
        </p:spPr>
        <p:txBody>
          <a:bodyPr/>
          <a:lstStyle/>
          <a:p>
            <a:pPr marL="292608" indent="-292608">
              <a:buFont typeface="Arial" panose="020B0604020202020204" pitchFamily="34" charset="0"/>
              <a:buChar char="•"/>
            </a:pPr>
            <a:r>
              <a:rPr lang="en-US" altLang="en-US" sz="2000" dirty="0"/>
              <a:t>A second relation between the final velocities is required.</a:t>
            </a:r>
          </a:p>
        </p:txBody>
      </p:sp>
    </p:spTree>
    <p:extLst>
      <p:ext uri="{BB962C8B-B14F-4D97-AF65-F5344CB8AC3E}">
        <p14:creationId xmlns:p14="http://schemas.microsoft.com/office/powerpoint/2010/main" val="2172903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82249"/>
          </a:xfrm>
        </p:spPr>
        <p:txBody>
          <a:bodyPr/>
          <a:lstStyle/>
          <a:p>
            <a:r>
              <a:rPr lang="en-US" altLang="en-US" sz="4000" b="1" dirty="0">
                <a:ea typeface="ＭＳ Ｐゴシック" pitchFamily="34" charset="-128"/>
              </a:rPr>
              <a:t>Work of a Force </a:t>
            </a:r>
            <a:r>
              <a:rPr lang="en-US" altLang="en-US" sz="1000" dirty="0">
                <a:ea typeface="ＭＳ Ｐゴシック" pitchFamily="34" charset="-128"/>
              </a:rPr>
              <a:t>3</a:t>
            </a:r>
            <a:endParaRPr lang="en-US" sz="1000" dirty="0"/>
          </a:p>
        </p:txBody>
      </p:sp>
      <p:pic>
        <p:nvPicPr>
          <p:cNvPr id="34" name="Picture 33" descr="Delta_x is the displacement between points 1 and 2. Alpha is the angle between the force and the path of the particle between points A1 and A2, and is constant for rectilinear mo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95" y="2964007"/>
            <a:ext cx="3946005" cy="2293793"/>
          </a:xfrm>
          <a:prstGeom prst="rect">
            <a:avLst/>
          </a:prstGeom>
        </p:spPr>
      </p:pic>
      <p:sp>
        <p:nvSpPr>
          <p:cNvPr id="3" name="Content Placeholder 2"/>
          <p:cNvSpPr>
            <a:spLocks noGrp="1"/>
          </p:cNvSpPr>
          <p:nvPr>
            <p:ph idx="1"/>
          </p:nvPr>
        </p:nvSpPr>
        <p:spPr>
          <a:xfrm>
            <a:off x="304800" y="1080283"/>
            <a:ext cx="6096000" cy="980049"/>
          </a:xfrm>
        </p:spPr>
        <p:txBody>
          <a:bodyPr/>
          <a:lstStyle/>
          <a:p>
            <a:pPr>
              <a:spcBef>
                <a:spcPct val="50000"/>
              </a:spcBef>
            </a:pPr>
            <a:r>
              <a:rPr lang="en-US" altLang="en-US" sz="2800" b="1" dirty="0">
                <a:solidFill>
                  <a:srgbClr val="C00000"/>
                </a:solidFill>
              </a:rPr>
              <a:t>What is the work of a constant force in rectilinear motion?</a:t>
            </a:r>
          </a:p>
        </p:txBody>
      </p:sp>
      <p:sp>
        <p:nvSpPr>
          <p:cNvPr id="4" name="Content Placeholder 3"/>
          <p:cNvSpPr>
            <a:spLocks noGrp="1"/>
          </p:cNvSpPr>
          <p:nvPr>
            <p:ph idx="13"/>
          </p:nvPr>
        </p:nvSpPr>
        <p:spPr>
          <a:xfrm>
            <a:off x="5502757" y="3703320"/>
            <a:ext cx="452273" cy="457200"/>
          </a:xfrm>
        </p:spPr>
        <p:txBody>
          <a:bodyPr/>
          <a:lstStyle/>
          <a:p>
            <a:r>
              <a:rPr lang="en-US" altLang="en-US" dirty="0"/>
              <a:t>a)</a:t>
            </a:r>
          </a:p>
        </p:txBody>
      </p:sp>
      <p:graphicFrame>
        <p:nvGraphicFramePr>
          <p:cNvPr id="29" name="Object 2"/>
          <p:cNvGraphicFramePr>
            <a:graphicFrameLocks noChangeAspect="1"/>
          </p:cNvGraphicFramePr>
          <p:nvPr>
            <p:extLst>
              <p:ext uri="{D42A27DB-BD31-4B8C-83A1-F6EECF244321}">
                <p14:modId xmlns:p14="http://schemas.microsoft.com/office/powerpoint/2010/main" val="774136707"/>
              </p:ext>
            </p:extLst>
          </p:nvPr>
        </p:nvGraphicFramePr>
        <p:xfrm>
          <a:off x="6056313" y="3771900"/>
          <a:ext cx="1600200" cy="457200"/>
        </p:xfrm>
        <a:graphic>
          <a:graphicData uri="http://schemas.openxmlformats.org/presentationml/2006/ole">
            <mc:AlternateContent xmlns:mc="http://schemas.openxmlformats.org/markup-compatibility/2006">
              <mc:Choice xmlns:v="urn:schemas-microsoft-com:vml" Requires="v">
                <p:oleObj spid="_x0000_s165503" name="Equation" r:id="rId4" imgW="800100" imgH="228600" progId="Equation.DSMT4">
                  <p:embed/>
                </p:oleObj>
              </mc:Choice>
              <mc:Fallback>
                <p:oleObj name="Equation" r:id="rId4" imgW="8001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6313" y="3771900"/>
                        <a:ext cx="1600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Content Placeholder 7"/>
          <p:cNvSpPr>
            <a:spLocks noGrp="1"/>
          </p:cNvSpPr>
          <p:nvPr>
            <p:ph idx="16"/>
          </p:nvPr>
        </p:nvSpPr>
        <p:spPr>
          <a:xfrm>
            <a:off x="5497830" y="4221480"/>
            <a:ext cx="437197" cy="457200"/>
          </a:xfrm>
        </p:spPr>
        <p:txBody>
          <a:bodyPr/>
          <a:lstStyle/>
          <a:p>
            <a:r>
              <a:rPr lang="en-US" altLang="en-US" dirty="0"/>
              <a:t>b)</a:t>
            </a:r>
          </a:p>
        </p:txBody>
      </p:sp>
      <p:graphicFrame>
        <p:nvGraphicFramePr>
          <p:cNvPr id="30" name="Object 3"/>
          <p:cNvGraphicFramePr>
            <a:graphicFrameLocks noChangeAspect="1"/>
          </p:cNvGraphicFramePr>
          <p:nvPr/>
        </p:nvGraphicFramePr>
        <p:xfrm>
          <a:off x="6035675" y="4254500"/>
          <a:ext cx="2540000" cy="506413"/>
        </p:xfrm>
        <a:graphic>
          <a:graphicData uri="http://schemas.openxmlformats.org/presentationml/2006/ole">
            <mc:AlternateContent xmlns:mc="http://schemas.openxmlformats.org/markup-compatibility/2006">
              <mc:Choice xmlns:v="urn:schemas-microsoft-com:vml" Requires="v">
                <p:oleObj spid="_x0000_s165504" name="Equation" r:id="rId6" imgW="1269449" imgH="253890" progId="Equation.DSMT4">
                  <p:embed/>
                </p:oleObj>
              </mc:Choice>
              <mc:Fallback>
                <p:oleObj name="Equation" r:id="rId6" imgW="1269449" imgH="25389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5675" y="4254500"/>
                        <a:ext cx="2540000"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5"/>
          </p:nvPr>
        </p:nvSpPr>
        <p:spPr>
          <a:xfrm>
            <a:off x="5507566" y="4808220"/>
            <a:ext cx="447464" cy="457200"/>
          </a:xfrm>
        </p:spPr>
        <p:txBody>
          <a:bodyPr/>
          <a:lstStyle/>
          <a:p>
            <a:r>
              <a:rPr lang="en-US" altLang="en-US" dirty="0"/>
              <a:t>c)</a:t>
            </a:r>
          </a:p>
        </p:txBody>
      </p:sp>
      <p:graphicFrame>
        <p:nvGraphicFramePr>
          <p:cNvPr id="31" name="Object 1"/>
          <p:cNvGraphicFramePr>
            <a:graphicFrameLocks noChangeAspect="1"/>
          </p:cNvGraphicFramePr>
          <p:nvPr/>
        </p:nvGraphicFramePr>
        <p:xfrm>
          <a:off x="6048375" y="4837113"/>
          <a:ext cx="2514600" cy="508000"/>
        </p:xfrm>
        <a:graphic>
          <a:graphicData uri="http://schemas.openxmlformats.org/presentationml/2006/ole">
            <mc:AlternateContent xmlns:mc="http://schemas.openxmlformats.org/markup-compatibility/2006">
              <mc:Choice xmlns:v="urn:schemas-microsoft-com:vml" Requires="v">
                <p:oleObj spid="_x0000_s165505" name="Equation" r:id="rId8" imgW="1256755" imgH="253890" progId="Equation.DSMT4">
                  <p:embed/>
                </p:oleObj>
              </mc:Choice>
              <mc:Fallback>
                <p:oleObj name="Equation" r:id="rId8" imgW="1256755" imgH="25389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8375" y="4837113"/>
                        <a:ext cx="2514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Content Placeholder 4"/>
          <p:cNvSpPr>
            <a:spLocks noGrp="1"/>
          </p:cNvSpPr>
          <p:nvPr>
            <p:ph idx="14"/>
          </p:nvPr>
        </p:nvSpPr>
        <p:spPr>
          <a:xfrm>
            <a:off x="5513070" y="5334000"/>
            <a:ext cx="442768" cy="415636"/>
          </a:xfrm>
        </p:spPr>
        <p:txBody>
          <a:bodyPr/>
          <a:lstStyle/>
          <a:p>
            <a:r>
              <a:rPr lang="en-US" altLang="en-US" dirty="0"/>
              <a:t>d)</a:t>
            </a:r>
          </a:p>
        </p:txBody>
      </p:sp>
      <p:graphicFrame>
        <p:nvGraphicFramePr>
          <p:cNvPr id="32" name="Object 4"/>
          <p:cNvGraphicFramePr>
            <a:graphicFrameLocks noChangeAspect="1"/>
          </p:cNvGraphicFramePr>
          <p:nvPr>
            <p:extLst>
              <p:ext uri="{D42A27DB-BD31-4B8C-83A1-F6EECF244321}">
                <p14:modId xmlns:p14="http://schemas.microsoft.com/office/powerpoint/2010/main" val="2764599979"/>
              </p:ext>
            </p:extLst>
          </p:nvPr>
        </p:nvGraphicFramePr>
        <p:xfrm>
          <a:off x="6040438" y="5353050"/>
          <a:ext cx="1117600" cy="457200"/>
        </p:xfrm>
        <a:graphic>
          <a:graphicData uri="http://schemas.openxmlformats.org/presentationml/2006/ole">
            <mc:AlternateContent xmlns:mc="http://schemas.openxmlformats.org/markup-compatibility/2006">
              <mc:Choice xmlns:v="urn:schemas-microsoft-com:vml" Requires="v">
                <p:oleObj spid="_x0000_s165506" name="Equation" r:id="rId10" imgW="558800" imgH="228600" progId="Equation.DSMT4">
                  <p:embed/>
                </p:oleObj>
              </mc:Choice>
              <mc:Fallback>
                <p:oleObj name="Equation" r:id="rId10" imgW="5588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40438" y="5353050"/>
                        <a:ext cx="1117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18947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Direct Central Impact </a:t>
            </a:r>
            <a:r>
              <a:rPr lang="en-US" altLang="en-US" sz="1000" dirty="0">
                <a:ea typeface="ＭＳ Ｐゴシック" pitchFamily="34" charset="-128"/>
              </a:rPr>
              <a:t>2</a:t>
            </a:r>
            <a:endParaRPr lang="en-US" sz="1000" dirty="0"/>
          </a:p>
        </p:txBody>
      </p:sp>
      <p:pic>
        <p:nvPicPr>
          <p:cNvPr id="22" name="Picture 21" descr="Initial velocity of A is to the right. During deformation, the impulse on A is to the left, slowing it dow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954" y="860241"/>
            <a:ext cx="3899425" cy="816159"/>
          </a:xfrm>
          <a:prstGeom prst="rect">
            <a:avLst/>
          </a:prstGeom>
        </p:spPr>
      </p:pic>
      <p:sp>
        <p:nvSpPr>
          <p:cNvPr id="3" name="Content Placeholder 2"/>
          <p:cNvSpPr>
            <a:spLocks noGrp="1"/>
          </p:cNvSpPr>
          <p:nvPr>
            <p:ph idx="1"/>
          </p:nvPr>
        </p:nvSpPr>
        <p:spPr>
          <a:xfrm>
            <a:off x="457200" y="1684866"/>
            <a:ext cx="2895600" cy="383545"/>
          </a:xfrm>
        </p:spPr>
        <p:txBody>
          <a:bodyPr/>
          <a:lstStyle/>
          <a:p>
            <a:pPr marL="292608" indent="-292608">
              <a:buFont typeface="Arial" panose="020B0604020202020204" pitchFamily="34" charset="0"/>
              <a:buChar char="•"/>
            </a:pPr>
            <a:r>
              <a:rPr lang="en-US" altLang="en-US" sz="2000" dirty="0"/>
              <a:t>Period of deformation:</a:t>
            </a:r>
          </a:p>
        </p:txBody>
      </p:sp>
      <p:graphicFrame>
        <p:nvGraphicFramePr>
          <p:cNvPr id="14" name="Object 9"/>
          <p:cNvGraphicFramePr>
            <a:graphicFrameLocks noChangeAspect="1"/>
          </p:cNvGraphicFramePr>
          <p:nvPr>
            <p:extLst>
              <p:ext uri="{D42A27DB-BD31-4B8C-83A1-F6EECF244321}">
                <p14:modId xmlns:p14="http://schemas.microsoft.com/office/powerpoint/2010/main" val="1244275904"/>
              </p:ext>
            </p:extLst>
          </p:nvPr>
        </p:nvGraphicFramePr>
        <p:xfrm>
          <a:off x="3289300" y="1712811"/>
          <a:ext cx="2120900" cy="355600"/>
        </p:xfrm>
        <a:graphic>
          <a:graphicData uri="http://schemas.openxmlformats.org/presentationml/2006/ole">
            <mc:AlternateContent xmlns:mc="http://schemas.openxmlformats.org/markup-compatibility/2006">
              <mc:Choice xmlns:v="urn:schemas-microsoft-com:vml" Requires="v">
                <p:oleObj spid="_x0000_s171810" name="Equation" r:id="rId4" imgW="2120900" imgH="355600" progId="Equation.3">
                  <p:embed/>
                </p:oleObj>
              </mc:Choice>
              <mc:Fallback>
                <p:oleObj name="Equation" r:id="rId4" imgW="21209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9300" y="1712811"/>
                        <a:ext cx="21209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 name="Picture 22" descr="During restitution, the impulse on A is still to the left, slowing it down even mor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 y="2144445"/>
            <a:ext cx="3441881" cy="831273"/>
          </a:xfrm>
          <a:prstGeom prst="rect">
            <a:avLst/>
          </a:prstGeom>
        </p:spPr>
      </p:pic>
      <p:sp>
        <p:nvSpPr>
          <p:cNvPr id="6" name="Content Placeholder 5"/>
          <p:cNvSpPr>
            <a:spLocks noGrp="1"/>
          </p:cNvSpPr>
          <p:nvPr>
            <p:ph idx="13"/>
          </p:nvPr>
        </p:nvSpPr>
        <p:spPr>
          <a:xfrm>
            <a:off x="476250" y="3051149"/>
            <a:ext cx="2724150" cy="377851"/>
          </a:xfrm>
        </p:spPr>
        <p:txBody>
          <a:bodyPr/>
          <a:lstStyle/>
          <a:p>
            <a:pPr marL="292608" indent="-292608">
              <a:buFont typeface="Arial" panose="020B0604020202020204" pitchFamily="34" charset="0"/>
              <a:buChar char="•"/>
            </a:pPr>
            <a:r>
              <a:rPr lang="en-US" altLang="en-US" sz="2000" dirty="0"/>
              <a:t>Period of restitution:</a:t>
            </a:r>
          </a:p>
        </p:txBody>
      </p:sp>
      <p:graphicFrame>
        <p:nvGraphicFramePr>
          <p:cNvPr id="15" name="Object 8"/>
          <p:cNvGraphicFramePr>
            <a:graphicFrameLocks noChangeAspect="1"/>
          </p:cNvGraphicFramePr>
          <p:nvPr>
            <p:extLst>
              <p:ext uri="{D42A27DB-BD31-4B8C-83A1-F6EECF244321}">
                <p14:modId xmlns:p14="http://schemas.microsoft.com/office/powerpoint/2010/main" val="1514598252"/>
              </p:ext>
            </p:extLst>
          </p:nvPr>
        </p:nvGraphicFramePr>
        <p:xfrm>
          <a:off x="3105150" y="3073400"/>
          <a:ext cx="2095500" cy="355600"/>
        </p:xfrm>
        <a:graphic>
          <a:graphicData uri="http://schemas.openxmlformats.org/presentationml/2006/ole">
            <mc:AlternateContent xmlns:mc="http://schemas.openxmlformats.org/markup-compatibility/2006">
              <mc:Choice xmlns:v="urn:schemas-microsoft-com:vml" Requires="v">
                <p:oleObj spid="_x0000_s171811" name="Equation" r:id="rId7" imgW="2094591" imgH="355446" progId="Equation.3">
                  <p:embed/>
                </p:oleObj>
              </mc:Choice>
              <mc:Fallback>
                <p:oleObj name="Equation" r:id="rId7" imgW="2094591"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5150" y="3073400"/>
                        <a:ext cx="20955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
          <p:cNvGraphicFramePr>
            <a:graphicFrameLocks noChangeAspect="1"/>
          </p:cNvGraphicFramePr>
          <p:nvPr>
            <p:extLst>
              <p:ext uri="{D42A27DB-BD31-4B8C-83A1-F6EECF244321}">
                <p14:modId xmlns:p14="http://schemas.microsoft.com/office/powerpoint/2010/main" val="2102711906"/>
              </p:ext>
            </p:extLst>
          </p:nvPr>
        </p:nvGraphicFramePr>
        <p:xfrm>
          <a:off x="6032500" y="1477963"/>
          <a:ext cx="2882900" cy="1435100"/>
        </p:xfrm>
        <a:graphic>
          <a:graphicData uri="http://schemas.openxmlformats.org/presentationml/2006/ole">
            <mc:AlternateContent xmlns:mc="http://schemas.openxmlformats.org/markup-compatibility/2006">
              <mc:Choice xmlns:v="urn:schemas-microsoft-com:vml" Requires="v">
                <p:oleObj spid="_x0000_s171812" name="Equation" r:id="rId9" imgW="2882900" imgH="1435100" progId="Equation.3">
                  <p:embed/>
                </p:oleObj>
              </mc:Choice>
              <mc:Fallback>
                <p:oleObj name="Equation" r:id="rId9" imgW="2882900" imgH="1435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2500" y="1477963"/>
                        <a:ext cx="2882900" cy="143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57200" y="3657600"/>
            <a:ext cx="4495800" cy="377851"/>
          </a:xfrm>
        </p:spPr>
        <p:txBody>
          <a:bodyPr/>
          <a:lstStyle/>
          <a:p>
            <a:pPr marL="292608" indent="-292608">
              <a:buFont typeface="Arial" panose="020B0604020202020204" pitchFamily="34" charset="0"/>
              <a:buChar char="•"/>
            </a:pPr>
            <a:r>
              <a:rPr lang="en-US" altLang="en-US" sz="2000" dirty="0"/>
              <a:t>A similar analysis of particle </a:t>
            </a:r>
            <a:r>
              <a:rPr lang="en-US" altLang="en-US" sz="2000" i="1" dirty="0"/>
              <a:t>B</a:t>
            </a:r>
            <a:r>
              <a:rPr lang="en-US" altLang="en-US" sz="2000" dirty="0"/>
              <a:t> yields</a:t>
            </a:r>
          </a:p>
        </p:txBody>
      </p:sp>
      <p:graphicFrame>
        <p:nvGraphicFramePr>
          <p:cNvPr id="18" name="Object 7"/>
          <p:cNvGraphicFramePr>
            <a:graphicFrameLocks noChangeAspect="1"/>
          </p:cNvGraphicFramePr>
          <p:nvPr>
            <p:extLst>
              <p:ext uri="{D42A27DB-BD31-4B8C-83A1-F6EECF244321}">
                <p14:modId xmlns:p14="http://schemas.microsoft.com/office/powerpoint/2010/main" val="412497840"/>
              </p:ext>
            </p:extLst>
          </p:nvPr>
        </p:nvGraphicFramePr>
        <p:xfrm>
          <a:off x="5875338" y="3536950"/>
          <a:ext cx="1066800" cy="673100"/>
        </p:xfrm>
        <a:graphic>
          <a:graphicData uri="http://schemas.openxmlformats.org/presentationml/2006/ole">
            <mc:AlternateContent xmlns:mc="http://schemas.openxmlformats.org/markup-compatibility/2006">
              <mc:Choice xmlns:v="urn:schemas-microsoft-com:vml" Requires="v">
                <p:oleObj spid="_x0000_s171813" name="Equation" r:id="rId11" imgW="1066337" imgH="672808" progId="Equation.3">
                  <p:embed/>
                </p:oleObj>
              </mc:Choice>
              <mc:Fallback>
                <p:oleObj name="Equation" r:id="rId11" imgW="1066337" imgH="67280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5338" y="3536950"/>
                        <a:ext cx="10668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457200" y="4428449"/>
            <a:ext cx="5219288" cy="676951"/>
          </a:xfrm>
        </p:spPr>
        <p:txBody>
          <a:bodyPr/>
          <a:lstStyle/>
          <a:p>
            <a:pPr marL="292608" indent="-292608">
              <a:buFont typeface="Arial" panose="020B0604020202020204" pitchFamily="34" charset="0"/>
              <a:buChar char="•"/>
            </a:pPr>
            <a:r>
              <a:rPr lang="en-US" altLang="en-US" sz="2000" dirty="0"/>
              <a:t>Combining the relations leads to the desired second relation between the final velocities.</a:t>
            </a:r>
          </a:p>
        </p:txBody>
      </p:sp>
      <p:graphicFrame>
        <p:nvGraphicFramePr>
          <p:cNvPr id="19" name="Object 6"/>
          <p:cNvGraphicFramePr>
            <a:graphicFrameLocks noChangeAspect="1"/>
          </p:cNvGraphicFramePr>
          <p:nvPr>
            <p:extLst>
              <p:ext uri="{D42A27DB-BD31-4B8C-83A1-F6EECF244321}">
                <p14:modId xmlns:p14="http://schemas.microsoft.com/office/powerpoint/2010/main" val="1404191696"/>
              </p:ext>
            </p:extLst>
          </p:nvPr>
        </p:nvGraphicFramePr>
        <p:xfrm>
          <a:off x="5875338" y="4416426"/>
          <a:ext cx="2146300" cy="317500"/>
        </p:xfrm>
        <a:graphic>
          <a:graphicData uri="http://schemas.openxmlformats.org/presentationml/2006/ole">
            <mc:AlternateContent xmlns:mc="http://schemas.openxmlformats.org/markup-compatibility/2006">
              <mc:Choice xmlns:v="urn:schemas-microsoft-com:vml" Requires="v">
                <p:oleObj spid="_x0000_s171814" name="Equation" r:id="rId13" imgW="2145369" imgH="317362" progId="Equation.3">
                  <p:embed/>
                </p:oleObj>
              </mc:Choice>
              <mc:Fallback>
                <p:oleObj name="Equation" r:id="rId13" imgW="2145369" imgH="31736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75338" y="4416426"/>
                        <a:ext cx="2146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457200" y="5184749"/>
            <a:ext cx="3657600" cy="377851"/>
          </a:xfrm>
        </p:spPr>
        <p:txBody>
          <a:bodyPr/>
          <a:lstStyle/>
          <a:p>
            <a:pPr marL="292608" indent="-292608">
              <a:buFont typeface="Arial" panose="020B0604020202020204" pitchFamily="34" charset="0"/>
              <a:buChar char="•"/>
            </a:pPr>
            <a:r>
              <a:rPr lang="en-US" altLang="en-US" sz="2000" i="1" dirty="0"/>
              <a:t>Perfectly plastic impact, e </a:t>
            </a:r>
            <a:r>
              <a:rPr lang="en-US" altLang="en-US" sz="2000" dirty="0"/>
              <a:t>= 0:  </a:t>
            </a:r>
            <a:endParaRPr lang="en-US" altLang="en-US" sz="2000" i="1" dirty="0"/>
          </a:p>
        </p:txBody>
      </p:sp>
      <p:graphicFrame>
        <p:nvGraphicFramePr>
          <p:cNvPr id="16" name="Object 4"/>
          <p:cNvGraphicFramePr>
            <a:graphicFrameLocks noChangeAspect="1"/>
          </p:cNvGraphicFramePr>
          <p:nvPr>
            <p:extLst>
              <p:ext uri="{D42A27DB-BD31-4B8C-83A1-F6EECF244321}">
                <p14:modId xmlns:p14="http://schemas.microsoft.com/office/powerpoint/2010/main" val="2847257834"/>
              </p:ext>
            </p:extLst>
          </p:nvPr>
        </p:nvGraphicFramePr>
        <p:xfrm>
          <a:off x="4038600" y="5238045"/>
          <a:ext cx="1308100" cy="317500"/>
        </p:xfrm>
        <a:graphic>
          <a:graphicData uri="http://schemas.openxmlformats.org/presentationml/2006/ole">
            <mc:AlternateContent xmlns:mc="http://schemas.openxmlformats.org/markup-compatibility/2006">
              <mc:Choice xmlns:v="urn:schemas-microsoft-com:vml" Requires="v">
                <p:oleObj spid="_x0000_s171815" name="Equation" r:id="rId15" imgW="1307532" imgH="317362" progId="Equation.3">
                  <p:embed/>
                </p:oleObj>
              </mc:Choice>
              <mc:Fallback>
                <p:oleObj name="Equation" r:id="rId15" imgW="1307532" imgH="31736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38600" y="5238045"/>
                        <a:ext cx="1308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5"/>
          <p:cNvGraphicFramePr>
            <a:graphicFrameLocks noChangeAspect="1"/>
          </p:cNvGraphicFramePr>
          <p:nvPr>
            <p:extLst>
              <p:ext uri="{D42A27DB-BD31-4B8C-83A1-F6EECF244321}">
                <p14:modId xmlns:p14="http://schemas.microsoft.com/office/powerpoint/2010/main" val="1954381358"/>
              </p:ext>
            </p:extLst>
          </p:nvPr>
        </p:nvGraphicFramePr>
        <p:xfrm>
          <a:off x="5875338" y="5283201"/>
          <a:ext cx="3035300" cy="317500"/>
        </p:xfrm>
        <a:graphic>
          <a:graphicData uri="http://schemas.openxmlformats.org/presentationml/2006/ole">
            <mc:AlternateContent xmlns:mc="http://schemas.openxmlformats.org/markup-compatibility/2006">
              <mc:Choice xmlns:v="urn:schemas-microsoft-com:vml" Requires="v">
                <p:oleObj spid="_x0000_s171816" name="Equation" r:id="rId17" imgW="3035300" imgH="317500" progId="Equation.3">
                  <p:embed/>
                </p:oleObj>
              </mc:Choice>
              <mc:Fallback>
                <p:oleObj name="Equation" r:id="rId17" imgW="3035300" imgH="3175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75338" y="5283201"/>
                        <a:ext cx="3035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457200" y="5793745"/>
            <a:ext cx="5219288" cy="683255"/>
          </a:xfrm>
        </p:spPr>
        <p:txBody>
          <a:bodyPr/>
          <a:lstStyle/>
          <a:p>
            <a:pPr marL="292608" indent="-292608">
              <a:buFont typeface="Arial" panose="020B0604020202020204" pitchFamily="34" charset="0"/>
              <a:buChar char="•"/>
            </a:pPr>
            <a:r>
              <a:rPr lang="en-US" altLang="en-US" sz="2000" i="1" dirty="0"/>
              <a:t>Perfectly elastic impact, e</a:t>
            </a:r>
            <a:r>
              <a:rPr lang="en-US" altLang="en-US" sz="2000" dirty="0"/>
              <a:t> = 1:</a:t>
            </a:r>
            <a:br>
              <a:rPr lang="en-US" altLang="en-US" sz="2000" dirty="0"/>
            </a:br>
            <a:r>
              <a:rPr lang="en-US" altLang="en-US" sz="2000" dirty="0"/>
              <a:t>Total energy and total momentum conserved.</a:t>
            </a:r>
          </a:p>
        </p:txBody>
      </p:sp>
      <p:graphicFrame>
        <p:nvGraphicFramePr>
          <p:cNvPr id="21" name="Object 3"/>
          <p:cNvGraphicFramePr>
            <a:graphicFrameLocks noChangeAspect="1"/>
          </p:cNvGraphicFramePr>
          <p:nvPr>
            <p:extLst>
              <p:ext uri="{D42A27DB-BD31-4B8C-83A1-F6EECF244321}">
                <p14:modId xmlns:p14="http://schemas.microsoft.com/office/powerpoint/2010/main" val="3544814227"/>
              </p:ext>
            </p:extLst>
          </p:nvPr>
        </p:nvGraphicFramePr>
        <p:xfrm>
          <a:off x="5888038" y="5822950"/>
          <a:ext cx="1854200" cy="317500"/>
        </p:xfrm>
        <a:graphic>
          <a:graphicData uri="http://schemas.openxmlformats.org/presentationml/2006/ole">
            <mc:AlternateContent xmlns:mc="http://schemas.openxmlformats.org/markup-compatibility/2006">
              <mc:Choice xmlns:v="urn:schemas-microsoft-com:vml" Requires="v">
                <p:oleObj spid="_x0000_s171817" name="Equation" r:id="rId19" imgW="1853396" imgH="317362" progId="Equation.3">
                  <p:embed/>
                </p:oleObj>
              </mc:Choice>
              <mc:Fallback>
                <p:oleObj name="Equation" r:id="rId19" imgW="1853396" imgH="31736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88038" y="5822950"/>
                        <a:ext cx="18542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37636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build="p"/>
      <p:bldP spid="8" grpId="0" build="p"/>
      <p:bldP spid="9" grpId="0" build="p"/>
      <p:bldP spid="10"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Oblique Central Impact </a:t>
            </a:r>
            <a:r>
              <a:rPr lang="en-US" altLang="en-US" sz="1000" dirty="0">
                <a:ea typeface="ＭＳ Ｐゴシック" pitchFamily="34" charset="-128"/>
              </a:rPr>
              <a:t>1</a:t>
            </a:r>
            <a:endParaRPr lang="en-US" sz="1000" dirty="0"/>
          </a:p>
        </p:txBody>
      </p:sp>
      <p:pic>
        <p:nvPicPr>
          <p:cNvPr id="13" name="Picture 12" descr="In an oblique central impact, the initial and final velocities of the colliding particles are not directed along the line of impact. During impact, the forces between the particles are normal to the particles (i.e. directed along the line of impa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20" y="1182021"/>
            <a:ext cx="4996380" cy="1555692"/>
          </a:xfrm>
          <a:prstGeom prst="rect">
            <a:avLst/>
          </a:prstGeom>
        </p:spPr>
      </p:pic>
      <p:sp>
        <p:nvSpPr>
          <p:cNvPr id="3" name="Content Placeholder 2"/>
          <p:cNvSpPr>
            <a:spLocks noGrp="1"/>
          </p:cNvSpPr>
          <p:nvPr>
            <p:ph idx="1"/>
          </p:nvPr>
        </p:nvSpPr>
        <p:spPr>
          <a:xfrm>
            <a:off x="5905088" y="1066800"/>
            <a:ext cx="3010312" cy="1290828"/>
          </a:xfrm>
        </p:spPr>
        <p:txBody>
          <a:bodyPr/>
          <a:lstStyle/>
          <a:p>
            <a:pPr marL="292608" indent="-292608">
              <a:buFont typeface="Arial" panose="020B0604020202020204" pitchFamily="34" charset="0"/>
              <a:buChar char="•"/>
            </a:pPr>
            <a:r>
              <a:rPr lang="en-US" altLang="en-US" sz="2000" dirty="0"/>
              <a:t>Final velocities are unknown in magnitude and direction.  Four equations are required.</a:t>
            </a:r>
          </a:p>
        </p:txBody>
      </p:sp>
      <p:sp>
        <p:nvSpPr>
          <p:cNvPr id="6" name="Content Placeholder 5"/>
          <p:cNvSpPr>
            <a:spLocks noGrp="1"/>
          </p:cNvSpPr>
          <p:nvPr>
            <p:ph idx="13"/>
          </p:nvPr>
        </p:nvSpPr>
        <p:spPr>
          <a:xfrm>
            <a:off x="457200" y="2971800"/>
            <a:ext cx="4267200" cy="1066800"/>
          </a:xfrm>
        </p:spPr>
        <p:txBody>
          <a:bodyPr/>
          <a:lstStyle/>
          <a:p>
            <a:pPr marL="292608" indent="-292608">
              <a:buFont typeface="Arial" panose="020B0604020202020204" pitchFamily="34" charset="0"/>
              <a:buChar char="•"/>
            </a:pPr>
            <a:r>
              <a:rPr lang="en-US" altLang="en-US" sz="2000" dirty="0"/>
              <a:t>No tangential impulse component; tangential component of momentum for each particle is conserved.</a:t>
            </a:r>
          </a:p>
        </p:txBody>
      </p:sp>
      <p:graphicFrame>
        <p:nvGraphicFramePr>
          <p:cNvPr id="10" name="Object 4"/>
          <p:cNvGraphicFramePr>
            <a:graphicFrameLocks noChangeAspect="1"/>
          </p:cNvGraphicFramePr>
          <p:nvPr>
            <p:extLst>
              <p:ext uri="{D42A27DB-BD31-4B8C-83A1-F6EECF244321}">
                <p14:modId xmlns:p14="http://schemas.microsoft.com/office/powerpoint/2010/main" val="555335411"/>
              </p:ext>
            </p:extLst>
          </p:nvPr>
        </p:nvGraphicFramePr>
        <p:xfrm>
          <a:off x="5029200" y="3161002"/>
          <a:ext cx="2921000" cy="323273"/>
        </p:xfrm>
        <a:graphic>
          <a:graphicData uri="http://schemas.openxmlformats.org/presentationml/2006/ole">
            <mc:AlternateContent xmlns:mc="http://schemas.openxmlformats.org/markup-compatibility/2006">
              <mc:Choice xmlns:v="urn:schemas-microsoft-com:vml" Requires="v">
                <p:oleObj spid="_x0000_s143016" name="Equation" r:id="rId4" imgW="3213100" imgH="355600" progId="Equation.3">
                  <p:embed/>
                </p:oleObj>
              </mc:Choice>
              <mc:Fallback>
                <p:oleObj name="Equation" r:id="rId4" imgW="32131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3161002"/>
                        <a:ext cx="2921000"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57200" y="4149397"/>
            <a:ext cx="4038600" cy="1012448"/>
          </a:xfrm>
        </p:spPr>
        <p:txBody>
          <a:bodyPr/>
          <a:lstStyle/>
          <a:p>
            <a:pPr marL="292608" indent="-292608">
              <a:buFont typeface="Arial" panose="020B0604020202020204" pitchFamily="34" charset="0"/>
              <a:buChar char="•"/>
            </a:pPr>
            <a:r>
              <a:rPr lang="en-US" altLang="en-US" sz="2000" dirty="0"/>
              <a:t>Normal component of total momentum of the two particles is conserved.</a:t>
            </a:r>
          </a:p>
        </p:txBody>
      </p:sp>
      <p:graphicFrame>
        <p:nvGraphicFramePr>
          <p:cNvPr id="11" name="Object 3"/>
          <p:cNvGraphicFramePr>
            <a:graphicFrameLocks noChangeAspect="1"/>
          </p:cNvGraphicFramePr>
          <p:nvPr>
            <p:extLst>
              <p:ext uri="{D42A27DB-BD31-4B8C-83A1-F6EECF244321}">
                <p14:modId xmlns:p14="http://schemas.microsoft.com/office/powerpoint/2010/main" val="1157331602"/>
              </p:ext>
            </p:extLst>
          </p:nvPr>
        </p:nvGraphicFramePr>
        <p:xfrm>
          <a:off x="4624854" y="4191290"/>
          <a:ext cx="4098636" cy="323273"/>
        </p:xfrm>
        <a:graphic>
          <a:graphicData uri="http://schemas.openxmlformats.org/presentationml/2006/ole">
            <mc:AlternateContent xmlns:mc="http://schemas.openxmlformats.org/markup-compatibility/2006">
              <mc:Choice xmlns:v="urn:schemas-microsoft-com:vml" Requires="v">
                <p:oleObj spid="_x0000_s143017" name="Equation" r:id="rId6" imgW="4508500" imgH="355600" progId="Equation.DSMT4">
                  <p:embed/>
                </p:oleObj>
              </mc:Choice>
              <mc:Fallback>
                <p:oleObj name="Equation" r:id="rId6" imgW="4508500" imgH="355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4854" y="4191290"/>
                        <a:ext cx="4098636"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457200" y="5251938"/>
            <a:ext cx="4114800" cy="1225062"/>
          </a:xfrm>
        </p:spPr>
        <p:txBody>
          <a:bodyPr/>
          <a:lstStyle/>
          <a:p>
            <a:pPr marL="292608" indent="-292608">
              <a:buFont typeface="Arial" panose="020B0604020202020204" pitchFamily="34" charset="0"/>
              <a:buChar char="•"/>
            </a:pPr>
            <a:r>
              <a:rPr lang="en-US" altLang="en-US" sz="2000" dirty="0"/>
              <a:t>Normal components of relative velocities before and after impact are related by the coefficient of restitution.</a:t>
            </a:r>
          </a:p>
        </p:txBody>
      </p:sp>
      <p:graphicFrame>
        <p:nvGraphicFramePr>
          <p:cNvPr id="12" name="Object 2"/>
          <p:cNvGraphicFramePr>
            <a:graphicFrameLocks noChangeAspect="1"/>
          </p:cNvGraphicFramePr>
          <p:nvPr>
            <p:extLst>
              <p:ext uri="{D42A27DB-BD31-4B8C-83A1-F6EECF244321}">
                <p14:modId xmlns:p14="http://schemas.microsoft.com/office/powerpoint/2010/main" val="2194619098"/>
              </p:ext>
            </p:extLst>
          </p:nvPr>
        </p:nvGraphicFramePr>
        <p:xfrm>
          <a:off x="4751821" y="5323177"/>
          <a:ext cx="3024909" cy="323273"/>
        </p:xfrm>
        <a:graphic>
          <a:graphicData uri="http://schemas.openxmlformats.org/presentationml/2006/ole">
            <mc:AlternateContent xmlns:mc="http://schemas.openxmlformats.org/markup-compatibility/2006">
              <mc:Choice xmlns:v="urn:schemas-microsoft-com:vml" Requires="v">
                <p:oleObj spid="_x0000_s143018" name="Equation" r:id="rId8" imgW="3327400" imgH="355600" progId="Equation.3">
                  <p:embed/>
                </p:oleObj>
              </mc:Choice>
              <mc:Fallback>
                <p:oleObj name="Equation" r:id="rId8" imgW="3327400" imgH="355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1821" y="5323177"/>
                        <a:ext cx="3024909"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7685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Oblique Central Impact </a:t>
            </a:r>
            <a:r>
              <a:rPr lang="en-US" altLang="en-US" sz="1000" dirty="0">
                <a:ea typeface="ＭＳ Ｐゴシック" pitchFamily="34" charset="-128"/>
              </a:rPr>
              <a:t>2</a:t>
            </a:r>
            <a:endParaRPr lang="en-US" sz="1000" dirty="0"/>
          </a:p>
        </p:txBody>
      </p:sp>
      <p:pic>
        <p:nvPicPr>
          <p:cNvPr id="12" name="Picture 11" descr="Block A roll on a horizontal surface from left to right. The right face of the block, which hits ball B, is tilted. n is the direction normal to the tilted face of the block, while t is the direction along the tilted f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70" y="1219200"/>
            <a:ext cx="3241401" cy="2142197"/>
          </a:xfrm>
          <a:prstGeom prst="rect">
            <a:avLst/>
          </a:prstGeom>
        </p:spPr>
      </p:pic>
      <p:sp>
        <p:nvSpPr>
          <p:cNvPr id="3" name="Content Placeholder 2"/>
          <p:cNvSpPr>
            <a:spLocks noGrp="1"/>
          </p:cNvSpPr>
          <p:nvPr>
            <p:ph idx="1"/>
          </p:nvPr>
        </p:nvSpPr>
        <p:spPr>
          <a:xfrm>
            <a:off x="3810000" y="1159681"/>
            <a:ext cx="5029200" cy="728639"/>
          </a:xfrm>
        </p:spPr>
        <p:txBody>
          <a:bodyPr/>
          <a:lstStyle/>
          <a:p>
            <a:pPr marL="292608" indent="-292608">
              <a:buFont typeface="Arial" panose="020B0604020202020204" pitchFamily="34" charset="0"/>
              <a:buChar char="•"/>
            </a:pPr>
            <a:r>
              <a:rPr lang="en-US" altLang="en-US" sz="2000" dirty="0"/>
              <a:t>Block constrained to move along horizontal surface.</a:t>
            </a:r>
          </a:p>
        </p:txBody>
      </p:sp>
      <p:sp>
        <p:nvSpPr>
          <p:cNvPr id="6" name="Content Placeholder 5"/>
          <p:cNvSpPr>
            <a:spLocks noGrp="1"/>
          </p:cNvSpPr>
          <p:nvPr>
            <p:ph idx="13"/>
          </p:nvPr>
        </p:nvSpPr>
        <p:spPr>
          <a:xfrm>
            <a:off x="3810000" y="2057400"/>
            <a:ext cx="3505200" cy="373906"/>
          </a:xfrm>
        </p:spPr>
        <p:txBody>
          <a:bodyPr/>
          <a:lstStyle/>
          <a:p>
            <a:pPr marL="292608" indent="-292608">
              <a:buFont typeface="Arial" panose="020B0604020202020204" pitchFamily="34" charset="0"/>
              <a:buChar char="•"/>
            </a:pPr>
            <a:r>
              <a:rPr lang="en-US" altLang="en-US" sz="2000" dirty="0"/>
              <a:t>Impulses from internal forces</a:t>
            </a:r>
            <a:endParaRPr lang="en-US" sz="2000" dirty="0"/>
          </a:p>
        </p:txBody>
      </p:sp>
      <p:graphicFrame>
        <p:nvGraphicFramePr>
          <p:cNvPr id="10" name="Object 2"/>
          <p:cNvGraphicFramePr>
            <a:graphicFrameLocks noChangeAspect="1"/>
          </p:cNvGraphicFramePr>
          <p:nvPr>
            <p:extLst>
              <p:ext uri="{D42A27DB-BD31-4B8C-83A1-F6EECF244321}">
                <p14:modId xmlns:p14="http://schemas.microsoft.com/office/powerpoint/2010/main" val="28542812"/>
              </p:ext>
            </p:extLst>
          </p:nvPr>
        </p:nvGraphicFramePr>
        <p:xfrm>
          <a:off x="7283210" y="2115834"/>
          <a:ext cx="1085273" cy="265545"/>
        </p:xfrm>
        <a:graphic>
          <a:graphicData uri="http://schemas.openxmlformats.org/presentationml/2006/ole">
            <mc:AlternateContent xmlns:mc="http://schemas.openxmlformats.org/markup-compatibility/2006">
              <mc:Choice xmlns:v="urn:schemas-microsoft-com:vml" Requires="v">
                <p:oleObj spid="_x0000_s143812" name="Equation" r:id="rId4" imgW="1193800" imgH="292100" progId="Equation.3">
                  <p:embed/>
                </p:oleObj>
              </mc:Choice>
              <mc:Fallback>
                <p:oleObj name="Equation" r:id="rId4" imgW="1193800" imgH="292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10" y="2115834"/>
                        <a:ext cx="1085273" cy="265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114800" y="2438400"/>
            <a:ext cx="4253683" cy="354856"/>
          </a:xfrm>
        </p:spPr>
        <p:txBody>
          <a:bodyPr/>
          <a:lstStyle/>
          <a:p>
            <a:r>
              <a:rPr lang="en-US" altLang="en-US" sz="2000" dirty="0"/>
              <a:t>along the </a:t>
            </a:r>
            <a:r>
              <a:rPr lang="en-US" altLang="en-US" sz="2000" i="1" dirty="0"/>
              <a:t>n</a:t>
            </a:r>
            <a:r>
              <a:rPr lang="en-US" altLang="en-US" sz="2000" dirty="0"/>
              <a:t> axis and from external force</a:t>
            </a:r>
            <a:endParaRPr lang="en-US" sz="2000" dirty="0"/>
          </a:p>
        </p:txBody>
      </p:sp>
      <p:graphicFrame>
        <p:nvGraphicFramePr>
          <p:cNvPr id="11" name="Object 3"/>
          <p:cNvGraphicFramePr>
            <a:graphicFrameLocks noChangeAspect="1"/>
          </p:cNvGraphicFramePr>
          <p:nvPr>
            <p:extLst>
              <p:ext uri="{D42A27DB-BD31-4B8C-83A1-F6EECF244321}">
                <p14:modId xmlns:p14="http://schemas.microsoft.com/office/powerpoint/2010/main" val="3578720584"/>
              </p:ext>
            </p:extLst>
          </p:nvPr>
        </p:nvGraphicFramePr>
        <p:xfrm>
          <a:off x="8280400" y="2492022"/>
          <a:ext cx="444500" cy="355600"/>
        </p:xfrm>
        <a:graphic>
          <a:graphicData uri="http://schemas.openxmlformats.org/presentationml/2006/ole">
            <mc:AlternateContent xmlns:mc="http://schemas.openxmlformats.org/markup-compatibility/2006">
              <mc:Choice xmlns:v="urn:schemas-microsoft-com:vml" Requires="v">
                <p:oleObj spid="_x0000_s143813" name="Equation" r:id="rId6" imgW="444114" imgH="355292" progId="Equation.3">
                  <p:embed/>
                </p:oleObj>
              </mc:Choice>
              <mc:Fallback>
                <p:oleObj name="Equation" r:id="rId6" imgW="444114" imgH="35529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0400" y="2492022"/>
                        <a:ext cx="4445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4114800" y="2759771"/>
            <a:ext cx="4495800" cy="920407"/>
          </a:xfrm>
        </p:spPr>
        <p:txBody>
          <a:bodyPr/>
          <a:lstStyle/>
          <a:p>
            <a:r>
              <a:rPr lang="en-US" altLang="en-US" sz="2000" dirty="0"/>
              <a:t>exerted by horizontal surface and directed along the vertical to the surface.</a:t>
            </a:r>
          </a:p>
        </p:txBody>
      </p:sp>
      <p:sp>
        <p:nvSpPr>
          <p:cNvPr id="9" name="Content Placeholder 8"/>
          <p:cNvSpPr>
            <a:spLocks noGrp="1"/>
          </p:cNvSpPr>
          <p:nvPr>
            <p:ph idx="16"/>
          </p:nvPr>
        </p:nvSpPr>
        <p:spPr>
          <a:xfrm>
            <a:off x="3810000" y="3657600"/>
            <a:ext cx="5105400" cy="1347568"/>
          </a:xfrm>
        </p:spPr>
        <p:txBody>
          <a:bodyPr/>
          <a:lstStyle/>
          <a:p>
            <a:pPr marL="292608" indent="-292608">
              <a:buFont typeface="Arial" panose="020B0604020202020204" pitchFamily="34" charset="0"/>
              <a:buChar char="•"/>
            </a:pPr>
            <a:r>
              <a:rPr lang="en-US" altLang="en-US" sz="2000" dirty="0"/>
              <a:t>Final velocity of ball unknown in direction and magnitude and unknown final block velocity magnitude.  Three equations required.</a:t>
            </a:r>
          </a:p>
        </p:txBody>
      </p:sp>
    </p:spTree>
    <p:extLst>
      <p:ext uri="{BB962C8B-B14F-4D97-AF65-F5344CB8AC3E}">
        <p14:creationId xmlns:p14="http://schemas.microsoft.com/office/powerpoint/2010/main" val="2736385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b="1" dirty="0">
                <a:ea typeface="ＭＳ Ｐゴシック" pitchFamily="34" charset="-128"/>
              </a:rPr>
              <a:t>Oblique Central Impact </a:t>
            </a:r>
            <a:r>
              <a:rPr lang="en-US" altLang="en-US" sz="1000" dirty="0">
                <a:ea typeface="ＭＳ Ｐゴシック" pitchFamily="34" charset="-128"/>
              </a:rPr>
              <a:t>3</a:t>
            </a:r>
            <a:endParaRPr lang="en-US" sz="1000" dirty="0"/>
          </a:p>
        </p:txBody>
      </p:sp>
      <p:pic>
        <p:nvPicPr>
          <p:cNvPr id="13" name="Picture 12" descr="During the collision between the block and the ball, an impulse is exerted by the horizontal surface onto the block which acts straight upward. The block and ball also exert impulsive forces on each other directed normal to the tilted surface of the block (in the n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148" y="864159"/>
            <a:ext cx="5677705" cy="1345641"/>
          </a:xfrm>
          <a:prstGeom prst="rect">
            <a:avLst/>
          </a:prstGeom>
        </p:spPr>
      </p:pic>
      <p:sp>
        <p:nvSpPr>
          <p:cNvPr id="3" name="Content Placeholder 2"/>
          <p:cNvSpPr>
            <a:spLocks noGrp="1"/>
          </p:cNvSpPr>
          <p:nvPr>
            <p:ph idx="1"/>
          </p:nvPr>
        </p:nvSpPr>
        <p:spPr>
          <a:xfrm>
            <a:off x="457200" y="2400300"/>
            <a:ext cx="3733800" cy="723900"/>
          </a:xfrm>
        </p:spPr>
        <p:txBody>
          <a:bodyPr/>
          <a:lstStyle/>
          <a:p>
            <a:pPr marL="292608" indent="-292608">
              <a:buFont typeface="Arial" panose="020B0604020202020204" pitchFamily="34" charset="0"/>
              <a:buChar char="•"/>
            </a:pPr>
            <a:r>
              <a:rPr lang="en-US" altLang="en-US" sz="2000" dirty="0"/>
              <a:t>Tangential momentum of ball is conserved.</a:t>
            </a:r>
          </a:p>
        </p:txBody>
      </p:sp>
      <p:graphicFrame>
        <p:nvGraphicFramePr>
          <p:cNvPr id="10" name="Object 4"/>
          <p:cNvGraphicFramePr>
            <a:graphicFrameLocks noChangeAspect="1"/>
          </p:cNvGraphicFramePr>
          <p:nvPr>
            <p:extLst>
              <p:ext uri="{D42A27DB-BD31-4B8C-83A1-F6EECF244321}">
                <p14:modId xmlns:p14="http://schemas.microsoft.com/office/powerpoint/2010/main" val="1483170271"/>
              </p:ext>
            </p:extLst>
          </p:nvPr>
        </p:nvGraphicFramePr>
        <p:xfrm>
          <a:off x="4849091" y="2454564"/>
          <a:ext cx="1246909" cy="323273"/>
        </p:xfrm>
        <a:graphic>
          <a:graphicData uri="http://schemas.openxmlformats.org/presentationml/2006/ole">
            <mc:AlternateContent xmlns:mc="http://schemas.openxmlformats.org/markup-compatibility/2006">
              <mc:Choice xmlns:v="urn:schemas-microsoft-com:vml" Requires="v">
                <p:oleObj spid="_x0000_s145058" name="Equation" r:id="rId4" imgW="1371600" imgH="355600" progId="Equation.3">
                  <p:embed/>
                </p:oleObj>
              </mc:Choice>
              <mc:Fallback>
                <p:oleObj name="Equation" r:id="rId4" imgW="13716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091" y="2454564"/>
                        <a:ext cx="1246909"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57200" y="3309961"/>
            <a:ext cx="4267200" cy="728639"/>
          </a:xfrm>
        </p:spPr>
        <p:txBody>
          <a:bodyPr/>
          <a:lstStyle/>
          <a:p>
            <a:pPr marL="292608" indent="-292608">
              <a:buFont typeface="Arial" panose="020B0604020202020204" pitchFamily="34" charset="0"/>
              <a:buChar char="•"/>
            </a:pPr>
            <a:r>
              <a:rPr lang="en-US" altLang="en-US" sz="2000" dirty="0"/>
              <a:t>Total horizontal momentum of block and ball is conserved.</a:t>
            </a:r>
          </a:p>
        </p:txBody>
      </p:sp>
      <p:graphicFrame>
        <p:nvGraphicFramePr>
          <p:cNvPr id="11" name="Object 3"/>
          <p:cNvGraphicFramePr>
            <a:graphicFrameLocks noChangeAspect="1"/>
          </p:cNvGraphicFramePr>
          <p:nvPr>
            <p:extLst>
              <p:ext uri="{D42A27DB-BD31-4B8C-83A1-F6EECF244321}">
                <p14:modId xmlns:p14="http://schemas.microsoft.com/office/powerpoint/2010/main" val="1808791613"/>
              </p:ext>
            </p:extLst>
          </p:nvPr>
        </p:nvGraphicFramePr>
        <p:xfrm>
          <a:off x="4876800" y="3352800"/>
          <a:ext cx="3833091" cy="323273"/>
        </p:xfrm>
        <a:graphic>
          <a:graphicData uri="http://schemas.openxmlformats.org/presentationml/2006/ole">
            <mc:AlternateContent xmlns:mc="http://schemas.openxmlformats.org/markup-compatibility/2006">
              <mc:Choice xmlns:v="urn:schemas-microsoft-com:vml" Requires="v">
                <p:oleObj spid="_x0000_s145059" name="Equation" r:id="rId6" imgW="4216400" imgH="355600" progId="Equation.3">
                  <p:embed/>
                </p:oleObj>
              </mc:Choice>
              <mc:Fallback>
                <p:oleObj name="Equation" r:id="rId6" imgW="4216400" imgH="355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352800"/>
                        <a:ext cx="3833091"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57200" y="4199767"/>
            <a:ext cx="3733800" cy="1286633"/>
          </a:xfrm>
        </p:spPr>
        <p:txBody>
          <a:bodyPr/>
          <a:lstStyle/>
          <a:p>
            <a:pPr marL="292608" indent="-292608">
              <a:buFont typeface="Arial" panose="020B0604020202020204" pitchFamily="34" charset="0"/>
              <a:buChar char="•"/>
            </a:pPr>
            <a:r>
              <a:rPr lang="en-US" altLang="en-US" sz="2000" dirty="0"/>
              <a:t>Normal component of relative velocities of block and ball are related by coefficient of restitution.</a:t>
            </a:r>
          </a:p>
        </p:txBody>
      </p:sp>
      <p:graphicFrame>
        <p:nvGraphicFramePr>
          <p:cNvPr id="12" name="Object 2"/>
          <p:cNvGraphicFramePr>
            <a:graphicFrameLocks noChangeAspect="1"/>
          </p:cNvGraphicFramePr>
          <p:nvPr>
            <p:extLst>
              <p:ext uri="{D42A27DB-BD31-4B8C-83A1-F6EECF244321}">
                <p14:modId xmlns:p14="http://schemas.microsoft.com/office/powerpoint/2010/main" val="1868897322"/>
              </p:ext>
            </p:extLst>
          </p:nvPr>
        </p:nvGraphicFramePr>
        <p:xfrm>
          <a:off x="4876800" y="4207164"/>
          <a:ext cx="3024909" cy="323273"/>
        </p:xfrm>
        <a:graphic>
          <a:graphicData uri="http://schemas.openxmlformats.org/presentationml/2006/ole">
            <mc:AlternateContent xmlns:mc="http://schemas.openxmlformats.org/markup-compatibility/2006">
              <mc:Choice xmlns:v="urn:schemas-microsoft-com:vml" Requires="v">
                <p:oleObj spid="_x0000_s145060" name="Equation" r:id="rId8" imgW="3327400" imgH="355600" progId="Equation.3">
                  <p:embed/>
                </p:oleObj>
              </mc:Choice>
              <mc:Fallback>
                <p:oleObj name="Equation" r:id="rId8" imgW="3327400" imgH="355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207164"/>
                        <a:ext cx="3024909" cy="323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457200" y="5785485"/>
            <a:ext cx="8382000" cy="691515"/>
          </a:xfrm>
        </p:spPr>
        <p:txBody>
          <a:bodyPr/>
          <a:lstStyle/>
          <a:p>
            <a:pPr marL="292608" indent="-292608">
              <a:buFont typeface="Arial" panose="020B0604020202020204" pitchFamily="34" charset="0"/>
              <a:buChar char="•"/>
            </a:pPr>
            <a:r>
              <a:rPr lang="en-US" altLang="en-US" sz="2000" dirty="0"/>
              <a:t>Note:  Validity of last expression does not follow from previous relation for the coefficient of restitution.  A similar but separate derivation is required. </a:t>
            </a:r>
          </a:p>
        </p:txBody>
      </p:sp>
    </p:spTree>
    <p:extLst>
      <p:ext uri="{BB962C8B-B14F-4D97-AF65-F5344CB8AC3E}">
        <p14:creationId xmlns:p14="http://schemas.microsoft.com/office/powerpoint/2010/main" val="513540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b="1" dirty="0">
                <a:ea typeface="ＭＳ Ｐゴシック" pitchFamily="34" charset="-128"/>
              </a:rPr>
              <a:t>Problems Involving Multiple Principles</a:t>
            </a:r>
            <a:endParaRPr lang="en-US" b="1" dirty="0"/>
          </a:p>
        </p:txBody>
      </p:sp>
      <p:sp>
        <p:nvSpPr>
          <p:cNvPr id="3" name="Content Placeholder 2"/>
          <p:cNvSpPr>
            <a:spLocks noGrp="1"/>
          </p:cNvSpPr>
          <p:nvPr>
            <p:ph idx="1"/>
          </p:nvPr>
        </p:nvSpPr>
        <p:spPr>
          <a:xfrm>
            <a:off x="457200" y="990600"/>
            <a:ext cx="8229600" cy="1752600"/>
          </a:xfrm>
        </p:spPr>
        <p:txBody>
          <a:bodyPr/>
          <a:lstStyle/>
          <a:p>
            <a:pPr>
              <a:spcBef>
                <a:spcPct val="50000"/>
              </a:spcBef>
              <a:spcAft>
                <a:spcPts val="500"/>
              </a:spcAft>
            </a:pPr>
            <a:r>
              <a:rPr lang="en-US" altLang="en-US" sz="2000" dirty="0"/>
              <a:t>Three methods for the analysis of kinetics problems:</a:t>
            </a:r>
          </a:p>
          <a:p>
            <a:pPr marL="622800" lvl="1" indent="-320400">
              <a:spcBef>
                <a:spcPct val="25000"/>
              </a:spcBef>
              <a:spcAft>
                <a:spcPts val="500"/>
              </a:spcAft>
            </a:pPr>
            <a:r>
              <a:rPr lang="en-US" altLang="en-US" dirty="0"/>
              <a:t>Direct application of Newton’s second law.</a:t>
            </a:r>
          </a:p>
          <a:p>
            <a:pPr marL="622800" lvl="1" indent="-320400">
              <a:spcBef>
                <a:spcPct val="25000"/>
              </a:spcBef>
              <a:spcAft>
                <a:spcPts val="500"/>
              </a:spcAft>
            </a:pPr>
            <a:r>
              <a:rPr lang="en-US" altLang="en-US" dirty="0"/>
              <a:t>Method of work and energy.</a:t>
            </a:r>
          </a:p>
          <a:p>
            <a:pPr marL="622800" lvl="1" indent="-320400">
              <a:spcBef>
                <a:spcPct val="25000"/>
              </a:spcBef>
              <a:spcAft>
                <a:spcPts val="500"/>
              </a:spcAft>
            </a:pPr>
            <a:r>
              <a:rPr lang="en-US" altLang="en-US" dirty="0"/>
              <a:t>Method of impulse and momentum.</a:t>
            </a:r>
          </a:p>
        </p:txBody>
      </p:sp>
      <p:sp>
        <p:nvSpPr>
          <p:cNvPr id="6" name="Content Placeholder 5"/>
          <p:cNvSpPr>
            <a:spLocks noGrp="1"/>
          </p:cNvSpPr>
          <p:nvPr>
            <p:ph idx="13"/>
          </p:nvPr>
        </p:nvSpPr>
        <p:spPr>
          <a:xfrm>
            <a:off x="457200" y="2857500"/>
            <a:ext cx="8229600" cy="647700"/>
          </a:xfrm>
        </p:spPr>
        <p:txBody>
          <a:bodyPr/>
          <a:lstStyle/>
          <a:p>
            <a:r>
              <a:rPr lang="en-US" altLang="en-US" sz="2000" dirty="0"/>
              <a:t>Select the method best suited for the problem or part of a problem under consideration.</a:t>
            </a:r>
          </a:p>
        </p:txBody>
      </p:sp>
      <p:pic>
        <p:nvPicPr>
          <p:cNvPr id="10" name="Picture 9" descr="For the impact of two pendula the problem is split into three parts. During the initial downswing of pendulum A conservation of energy is used. During the impact of pendulum A with pendulum B conservation of momentum is used. For the analysis of the motion of the two pendula after the impact, conservation of energy is us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625" y="3810000"/>
            <a:ext cx="7557025" cy="2613471"/>
          </a:xfrm>
          <a:prstGeom prst="rect">
            <a:avLst/>
          </a:prstGeom>
        </p:spPr>
      </p:pic>
    </p:spTree>
    <p:extLst>
      <p:ext uri="{BB962C8B-B14F-4D97-AF65-F5344CB8AC3E}">
        <p14:creationId xmlns:p14="http://schemas.microsoft.com/office/powerpoint/2010/main" val="1987986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13.19 </a:t>
            </a:r>
            <a:r>
              <a:rPr lang="en-US" altLang="en-US" sz="1000" dirty="0">
                <a:ea typeface="ＭＳ Ｐゴシック" pitchFamily="34" charset="-128"/>
              </a:rPr>
              <a:t>1</a:t>
            </a:r>
            <a:endParaRPr lang="en-US" sz="1000"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883" y="1265795"/>
            <a:ext cx="1845254" cy="2163205"/>
          </a:xfrm>
          <a:prstGeom prst="rect">
            <a:avLst/>
          </a:prstGeom>
        </p:spPr>
      </p:pic>
      <p:sp>
        <p:nvSpPr>
          <p:cNvPr id="8" name="Content Placeholder 7"/>
          <p:cNvSpPr>
            <a:spLocks noGrp="1"/>
          </p:cNvSpPr>
          <p:nvPr>
            <p:ph idx="15"/>
          </p:nvPr>
        </p:nvSpPr>
        <p:spPr>
          <a:xfrm>
            <a:off x="152400" y="3591951"/>
            <a:ext cx="4114800" cy="2580249"/>
          </a:xfrm>
        </p:spPr>
        <p:txBody>
          <a:bodyPr/>
          <a:lstStyle/>
          <a:p>
            <a:r>
              <a:rPr lang="en-US" altLang="en-US" sz="2000" dirty="0"/>
              <a:t>A ball is thrown against a frictionless, vertical wall.  Immediately before the ball strikes the wall, its velocity has a magnitude </a:t>
            </a:r>
            <a:r>
              <a:rPr lang="en-US" altLang="en-US" sz="2000" i="1" dirty="0"/>
              <a:t>v</a:t>
            </a:r>
            <a:r>
              <a:rPr lang="en-US" altLang="en-US" sz="2000" dirty="0"/>
              <a:t> and forms angle of 30° with the horizontal.  Knowing that </a:t>
            </a:r>
            <a:br>
              <a:rPr lang="en-US" altLang="en-US" sz="2000" dirty="0"/>
            </a:br>
            <a:r>
              <a:rPr lang="en-US" altLang="en-US" sz="2000" i="1" dirty="0"/>
              <a:t>e</a:t>
            </a:r>
            <a:r>
              <a:rPr lang="en-US" altLang="en-US" sz="2000" dirty="0"/>
              <a:t> = 0.90, determine the magnitude and direction of the velocity of the ball as it rebounds from the wall.</a:t>
            </a:r>
            <a:endParaRPr lang="en-US" sz="2000" dirty="0"/>
          </a:p>
        </p:txBody>
      </p:sp>
      <p:sp>
        <p:nvSpPr>
          <p:cNvPr id="3" name="Content Placeholder 2"/>
          <p:cNvSpPr>
            <a:spLocks noGrp="1"/>
          </p:cNvSpPr>
          <p:nvPr>
            <p:ph idx="1"/>
          </p:nvPr>
        </p:nvSpPr>
        <p:spPr>
          <a:xfrm>
            <a:off x="4572000" y="934974"/>
            <a:ext cx="4419600" cy="1198626"/>
          </a:xfrm>
        </p:spPr>
        <p:txBody>
          <a:bodyPr/>
          <a:lstStyle/>
          <a:p>
            <a:r>
              <a:rPr lang="en-US" altLang="en-US" sz="2000" b="1" dirty="0">
                <a:solidFill>
                  <a:srgbClr val="C00000"/>
                </a:solidFill>
              </a:rPr>
              <a:t>Strategy:</a:t>
            </a:r>
          </a:p>
          <a:p>
            <a:pPr marL="292608" indent="-292608">
              <a:spcBef>
                <a:spcPts val="600"/>
              </a:spcBef>
              <a:buFontTx/>
              <a:buChar char="•"/>
            </a:pPr>
            <a:r>
              <a:rPr lang="en-US" altLang="en-US" sz="2000" dirty="0"/>
              <a:t>Resolve ball velocity into components normal and tangential to wall.</a:t>
            </a:r>
          </a:p>
        </p:txBody>
      </p:sp>
      <p:sp>
        <p:nvSpPr>
          <p:cNvPr id="6" name="Content Placeholder 5"/>
          <p:cNvSpPr>
            <a:spLocks noGrp="1"/>
          </p:cNvSpPr>
          <p:nvPr>
            <p:ph idx="13"/>
          </p:nvPr>
        </p:nvSpPr>
        <p:spPr>
          <a:xfrm>
            <a:off x="4572000" y="2200755"/>
            <a:ext cx="4167021" cy="1304445"/>
          </a:xfrm>
        </p:spPr>
        <p:txBody>
          <a:bodyPr/>
          <a:lstStyle/>
          <a:p>
            <a:pPr marL="292608" indent="-292608">
              <a:buFont typeface="Arial" panose="020B0604020202020204" pitchFamily="34" charset="0"/>
              <a:buChar char="•"/>
            </a:pPr>
            <a:r>
              <a:rPr lang="en-US" altLang="en-US" sz="2000" dirty="0"/>
              <a:t>Impulse exerted by the wall is normal to the wall.  Component of ball momentum tangential to wall is conserved.</a:t>
            </a:r>
          </a:p>
        </p:txBody>
      </p:sp>
      <p:sp>
        <p:nvSpPr>
          <p:cNvPr id="7" name="Content Placeholder 6"/>
          <p:cNvSpPr>
            <a:spLocks noGrp="1"/>
          </p:cNvSpPr>
          <p:nvPr>
            <p:ph idx="14"/>
          </p:nvPr>
        </p:nvSpPr>
        <p:spPr>
          <a:xfrm>
            <a:off x="4519779" y="3595816"/>
            <a:ext cx="4471821" cy="1966784"/>
          </a:xfrm>
        </p:spPr>
        <p:txBody>
          <a:bodyPr/>
          <a:lstStyle/>
          <a:p>
            <a:pPr marL="292608" indent="-292608">
              <a:buFont typeface="Arial" panose="020B0604020202020204" pitchFamily="34" charset="0"/>
              <a:buChar char="•"/>
            </a:pPr>
            <a:r>
              <a:rPr lang="en-US" altLang="en-US" sz="2000" dirty="0"/>
              <a:t>Assume that the wall has infinite mass so that wall velocity before and after impact is zero.  Apply coefficient of restitution relation to find change  in normal  relative velocity between wall and ball, i.e., the normal ball velocity.</a:t>
            </a:r>
          </a:p>
        </p:txBody>
      </p:sp>
    </p:spTree>
    <p:extLst>
      <p:ext uri="{BB962C8B-B14F-4D97-AF65-F5344CB8AC3E}">
        <p14:creationId xmlns:p14="http://schemas.microsoft.com/office/powerpoint/2010/main" val="2651782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13.19 </a:t>
            </a:r>
            <a:r>
              <a:rPr lang="en-US" altLang="en-US" sz="1000" dirty="0">
                <a:ea typeface="ＭＳ Ｐゴシック" pitchFamily="34" charset="-128"/>
              </a:rPr>
              <a:t>2</a:t>
            </a:r>
            <a:endParaRPr lang="en-US" sz="10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990600"/>
            <a:ext cx="1861152" cy="3016565"/>
          </a:xfrm>
          <a:prstGeom prst="rect">
            <a:avLst/>
          </a:prstGeom>
        </p:spPr>
      </p:pic>
      <p:sp>
        <p:nvSpPr>
          <p:cNvPr id="3" name="Content Placeholder 2"/>
          <p:cNvSpPr>
            <a:spLocks noGrp="1"/>
          </p:cNvSpPr>
          <p:nvPr>
            <p:ph idx="1"/>
          </p:nvPr>
        </p:nvSpPr>
        <p:spPr>
          <a:xfrm>
            <a:off x="3467512" y="990600"/>
            <a:ext cx="5219288" cy="1066800"/>
          </a:xfrm>
        </p:spPr>
        <p:txBody>
          <a:bodyPr/>
          <a:lstStyle/>
          <a:p>
            <a:r>
              <a:rPr lang="en-US" altLang="en-US" sz="1800" b="1" dirty="0">
                <a:solidFill>
                  <a:srgbClr val="C00000"/>
                </a:solidFill>
              </a:rPr>
              <a:t>Modeling and Analysis:</a:t>
            </a:r>
          </a:p>
          <a:p>
            <a:pPr marL="292608" indent="-292608">
              <a:buFontTx/>
              <a:buChar char="•"/>
            </a:pPr>
            <a:r>
              <a:rPr lang="en-US" altLang="en-US" sz="1800" dirty="0"/>
              <a:t>Resolve ball velocity into components parallel and perpendicular to wall.</a:t>
            </a:r>
          </a:p>
        </p:txBody>
      </p:sp>
      <p:graphicFrame>
        <p:nvGraphicFramePr>
          <p:cNvPr id="10" name="Object 3"/>
          <p:cNvGraphicFramePr>
            <a:graphicFrameLocks noChangeAspect="1"/>
          </p:cNvGraphicFramePr>
          <p:nvPr>
            <p:extLst>
              <p:ext uri="{D42A27DB-BD31-4B8C-83A1-F6EECF244321}">
                <p14:modId xmlns:p14="http://schemas.microsoft.com/office/powerpoint/2010/main" val="4033284765"/>
              </p:ext>
            </p:extLst>
          </p:nvPr>
        </p:nvGraphicFramePr>
        <p:xfrm>
          <a:off x="3848100" y="2222500"/>
          <a:ext cx="4533900" cy="292100"/>
        </p:xfrm>
        <a:graphic>
          <a:graphicData uri="http://schemas.openxmlformats.org/presentationml/2006/ole">
            <mc:AlternateContent xmlns:mc="http://schemas.openxmlformats.org/markup-compatibility/2006">
              <mc:Choice xmlns:v="urn:schemas-microsoft-com:vml" Requires="v">
                <p:oleObj spid="_x0000_s147310" name="Equation" r:id="rId4" imgW="4533900" imgH="292100" progId="Equation.3">
                  <p:embed/>
                </p:oleObj>
              </mc:Choice>
              <mc:Fallback>
                <p:oleObj name="Equation" r:id="rId4" imgW="4533900" imgH="292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8100" y="2222500"/>
                        <a:ext cx="4533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467512" y="2677287"/>
            <a:ext cx="5219288" cy="599313"/>
          </a:xfrm>
        </p:spPr>
        <p:txBody>
          <a:bodyPr/>
          <a:lstStyle/>
          <a:p>
            <a:pPr marL="292608" indent="-292608">
              <a:buFont typeface="Arial" panose="020B0604020202020204" pitchFamily="34" charset="0"/>
              <a:buChar char="•"/>
            </a:pPr>
            <a:r>
              <a:rPr lang="en-US" altLang="en-US" sz="1800" dirty="0"/>
              <a:t>Component of ball momentum tangential to wall is conserved.</a:t>
            </a:r>
          </a:p>
        </p:txBody>
      </p:sp>
      <p:graphicFrame>
        <p:nvGraphicFramePr>
          <p:cNvPr id="11" name="Object 5"/>
          <p:cNvGraphicFramePr>
            <a:graphicFrameLocks noChangeAspect="1"/>
          </p:cNvGraphicFramePr>
          <p:nvPr>
            <p:extLst>
              <p:ext uri="{D42A27DB-BD31-4B8C-83A1-F6EECF244321}">
                <p14:modId xmlns:p14="http://schemas.microsoft.com/office/powerpoint/2010/main" val="318408642"/>
              </p:ext>
            </p:extLst>
          </p:nvPr>
        </p:nvGraphicFramePr>
        <p:xfrm>
          <a:off x="3886200" y="3352800"/>
          <a:ext cx="1473200" cy="292100"/>
        </p:xfrm>
        <a:graphic>
          <a:graphicData uri="http://schemas.openxmlformats.org/presentationml/2006/ole">
            <mc:AlternateContent xmlns:mc="http://schemas.openxmlformats.org/markup-compatibility/2006">
              <mc:Choice xmlns:v="urn:schemas-microsoft-com:vml" Requires="v">
                <p:oleObj spid="_x0000_s147311" name="Equation" r:id="rId6" imgW="1473200" imgH="292100" progId="Equation.3">
                  <p:embed/>
                </p:oleObj>
              </mc:Choice>
              <mc:Fallback>
                <p:oleObj name="Equation" r:id="rId6" imgW="1473200" imgH="292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3352800"/>
                        <a:ext cx="14732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467512" y="3819525"/>
            <a:ext cx="5219288" cy="628650"/>
          </a:xfrm>
        </p:spPr>
        <p:txBody>
          <a:bodyPr/>
          <a:lstStyle/>
          <a:p>
            <a:pPr marL="292608" indent="-292608">
              <a:buFont typeface="Arial" panose="020B0604020202020204" pitchFamily="34" charset="0"/>
              <a:buChar char="•"/>
            </a:pPr>
            <a:r>
              <a:rPr lang="en-US" altLang="en-US" sz="1800" dirty="0"/>
              <a:t>Apply coefficient of restitution relation with zero wall velocity.</a:t>
            </a:r>
          </a:p>
        </p:txBody>
      </p:sp>
      <p:graphicFrame>
        <p:nvGraphicFramePr>
          <p:cNvPr id="12" name="Object 4"/>
          <p:cNvGraphicFramePr>
            <a:graphicFrameLocks noChangeAspect="1"/>
          </p:cNvGraphicFramePr>
          <p:nvPr>
            <p:extLst>
              <p:ext uri="{D42A27DB-BD31-4B8C-83A1-F6EECF244321}">
                <p14:modId xmlns:p14="http://schemas.microsoft.com/office/powerpoint/2010/main" val="3376470155"/>
              </p:ext>
            </p:extLst>
          </p:nvPr>
        </p:nvGraphicFramePr>
        <p:xfrm>
          <a:off x="3886200" y="4610100"/>
          <a:ext cx="2641600" cy="647700"/>
        </p:xfrm>
        <a:graphic>
          <a:graphicData uri="http://schemas.openxmlformats.org/presentationml/2006/ole">
            <mc:AlternateContent xmlns:mc="http://schemas.openxmlformats.org/markup-compatibility/2006">
              <mc:Choice xmlns:v="urn:schemas-microsoft-com:vml" Requires="v">
                <p:oleObj spid="_x0000_s147312" name="Equation" r:id="rId8" imgW="2641600" imgH="647700" progId="Equation.3">
                  <p:embed/>
                </p:oleObj>
              </mc:Choice>
              <mc:Fallback>
                <p:oleObj name="Equation" r:id="rId8" imgW="2641600" imgH="647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0" y="4610100"/>
                        <a:ext cx="26416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4244243"/>
            <a:ext cx="1806815" cy="2232757"/>
          </a:xfrm>
          <a:prstGeom prst="rect">
            <a:avLst/>
          </a:prstGeom>
        </p:spPr>
      </p:pic>
      <p:graphicFrame>
        <p:nvGraphicFramePr>
          <p:cNvPr id="13" name="Object 2"/>
          <p:cNvGraphicFramePr>
            <a:graphicFrameLocks noChangeAspect="1"/>
          </p:cNvGraphicFramePr>
          <p:nvPr>
            <p:extLst>
              <p:ext uri="{D42A27DB-BD31-4B8C-83A1-F6EECF244321}">
                <p14:modId xmlns:p14="http://schemas.microsoft.com/office/powerpoint/2010/main" val="2240342391"/>
              </p:ext>
            </p:extLst>
          </p:nvPr>
        </p:nvGraphicFramePr>
        <p:xfrm>
          <a:off x="5715000" y="5486400"/>
          <a:ext cx="2921000" cy="889000"/>
        </p:xfrm>
        <a:graphic>
          <a:graphicData uri="http://schemas.openxmlformats.org/presentationml/2006/ole">
            <mc:AlternateContent xmlns:mc="http://schemas.openxmlformats.org/markup-compatibility/2006">
              <mc:Choice xmlns:v="urn:schemas-microsoft-com:vml" Requires="v">
                <p:oleObj spid="_x0000_s147313" name="Equation" r:id="rId11" imgW="3213100" imgH="977900" progId="Equation.3">
                  <p:embed/>
                </p:oleObj>
              </mc:Choice>
              <mc:Fallback>
                <p:oleObj name="Equation" r:id="rId11" imgW="3213100" imgH="977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5000" y="5486400"/>
                        <a:ext cx="2921000" cy="889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35841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13.19 </a:t>
            </a:r>
            <a:r>
              <a:rPr lang="en-US" altLang="en-US" sz="1000" dirty="0">
                <a:ea typeface="ＭＳ Ｐゴシック" pitchFamily="34" charset="-128"/>
              </a:rPr>
              <a:t>3</a:t>
            </a:r>
            <a:endParaRPr lang="en-US" sz="10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123" y="1600200"/>
            <a:ext cx="2425929" cy="2895630"/>
          </a:xfrm>
          <a:prstGeom prst="rect">
            <a:avLst/>
          </a:prstGeom>
        </p:spPr>
      </p:pic>
      <p:sp>
        <p:nvSpPr>
          <p:cNvPr id="3" name="Content Placeholder 2"/>
          <p:cNvSpPr>
            <a:spLocks noGrp="1"/>
          </p:cNvSpPr>
          <p:nvPr>
            <p:ph idx="1"/>
          </p:nvPr>
        </p:nvSpPr>
        <p:spPr>
          <a:xfrm>
            <a:off x="4038600" y="1505179"/>
            <a:ext cx="4648200" cy="3752621"/>
          </a:xfrm>
        </p:spPr>
        <p:txBody>
          <a:bodyPr/>
          <a:lstStyle/>
          <a:p>
            <a:r>
              <a:rPr lang="en-US" altLang="en-US" sz="2000" b="1" dirty="0">
                <a:solidFill>
                  <a:srgbClr val="C00000"/>
                </a:solidFill>
              </a:rPr>
              <a:t>Reflect and Think:</a:t>
            </a:r>
          </a:p>
          <a:p>
            <a:r>
              <a:rPr lang="en-US" sz="2000" dirty="0"/>
              <a:t>Tests similar to this are done to make sure that sporting equipment––such as tennis balls, golf balls, and basketballs––are consistent and fall within certain specifications. Testing modern golf balls</a:t>
            </a:r>
          </a:p>
          <a:p>
            <a:r>
              <a:rPr lang="en-US" sz="2000" dirty="0"/>
              <a:t>and clubs shows that the coefficient of restitution actually decreases with increasing club speed (from about 0.84 at a speed of 145 km/</a:t>
            </a:r>
            <a:r>
              <a:rPr lang="en-US" sz="2000" dirty="0" err="1"/>
              <a:t>hr</a:t>
            </a:r>
            <a:r>
              <a:rPr lang="en-US" sz="2000" dirty="0"/>
              <a:t> to about 0.80 at club speeds of 210 km/</a:t>
            </a:r>
            <a:r>
              <a:rPr lang="en-US" sz="2000" dirty="0" err="1"/>
              <a:t>hr</a:t>
            </a:r>
            <a:r>
              <a:rPr lang="en-US" sz="2000" dirty="0"/>
              <a:t>).</a:t>
            </a:r>
            <a:endParaRPr lang="en-US" altLang="en-US" sz="2000" dirty="0"/>
          </a:p>
        </p:txBody>
      </p:sp>
    </p:spTree>
    <p:extLst>
      <p:ext uri="{BB962C8B-B14F-4D97-AF65-F5344CB8AC3E}">
        <p14:creationId xmlns:p14="http://schemas.microsoft.com/office/powerpoint/2010/main" val="3463538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70560"/>
          </a:xfrm>
        </p:spPr>
        <p:txBody>
          <a:bodyPr/>
          <a:lstStyle/>
          <a:p>
            <a:r>
              <a:rPr lang="en-US" altLang="en-US" sz="4000" b="1" dirty="0">
                <a:ea typeface="ＭＳ Ｐゴシック" pitchFamily="34" charset="-128"/>
              </a:rPr>
              <a:t>Sample Problem 13.20 </a:t>
            </a:r>
            <a:r>
              <a:rPr lang="en-US" altLang="en-US" sz="1000" dirty="0">
                <a:ea typeface="ＭＳ Ｐゴシック" pitchFamily="34" charset="-128"/>
              </a:rPr>
              <a:t>1</a:t>
            </a:r>
            <a:endParaRPr lang="en-US" sz="1000" dirty="0"/>
          </a:p>
        </p:txBody>
      </p:sp>
      <p:pic>
        <p:nvPicPr>
          <p:cNvPr id="15" name="Picture 3" descr="msotw9_temp0"/>
          <p:cNvPicPr>
            <a:picLocks noChangeAspect="1" noChangeArrowheads="1"/>
          </p:cNvPicPr>
          <p:nvPr/>
        </p:nvPicPr>
        <p:blipFill>
          <a:blip r:embed="rId2"/>
          <a:stretch>
            <a:fillRect/>
          </a:stretch>
        </p:blipFill>
        <p:spPr bwMode="auto">
          <a:xfrm>
            <a:off x="303213" y="1168035"/>
            <a:ext cx="3160712" cy="161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7"/>
          <p:cNvSpPr txBox="1">
            <a:spLocks noChangeArrowheads="1"/>
          </p:cNvSpPr>
          <p:nvPr/>
        </p:nvSpPr>
        <p:spPr bwMode="auto">
          <a:xfrm>
            <a:off x="331788" y="3230563"/>
            <a:ext cx="38957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magnitude and direction of the velocities of two identical frictionless balls before they strike each other are as shown.  Assuming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0.9, determine the magnitude and direction of the velocity of each ball after the impact.</a:t>
            </a:r>
          </a:p>
        </p:txBody>
      </p:sp>
      <p:sp>
        <p:nvSpPr>
          <p:cNvPr id="17" name="Text Box 8"/>
          <p:cNvSpPr txBox="1">
            <a:spLocks noChangeArrowheads="1"/>
          </p:cNvSpPr>
          <p:nvPr/>
        </p:nvSpPr>
        <p:spPr bwMode="auto">
          <a:xfrm>
            <a:off x="4287838" y="1092200"/>
            <a:ext cx="48545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C00000"/>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Resolve the ball velocities into components normal and tangential to the contact plane.</a:t>
            </a:r>
          </a:p>
        </p:txBody>
      </p:sp>
      <p:sp>
        <p:nvSpPr>
          <p:cNvPr id="18" name="Text Box 9"/>
          <p:cNvSpPr txBox="1">
            <a:spLocks noChangeArrowheads="1"/>
          </p:cNvSpPr>
          <p:nvPr/>
        </p:nvSpPr>
        <p:spPr bwMode="auto">
          <a:xfrm>
            <a:off x="4287838" y="2386013"/>
            <a:ext cx="47371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Tangential component of momentum for each ball is conserved.</a:t>
            </a:r>
          </a:p>
        </p:txBody>
      </p:sp>
      <p:sp>
        <p:nvSpPr>
          <p:cNvPr id="19" name="Text Box 10"/>
          <p:cNvSpPr txBox="1">
            <a:spLocks noChangeArrowheads="1"/>
          </p:cNvSpPr>
          <p:nvPr/>
        </p:nvSpPr>
        <p:spPr bwMode="auto">
          <a:xfrm>
            <a:off x="4287838" y="3222625"/>
            <a:ext cx="4810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Total normal component of the momentum of the two ball system is conserved.  </a:t>
            </a:r>
          </a:p>
        </p:txBody>
      </p:sp>
      <p:sp>
        <p:nvSpPr>
          <p:cNvPr id="20" name="Rectangle 11"/>
          <p:cNvSpPr>
            <a:spLocks noChangeArrowheads="1"/>
          </p:cNvSpPr>
          <p:nvPr/>
        </p:nvSpPr>
        <p:spPr bwMode="auto">
          <a:xfrm>
            <a:off x="4287838" y="4059238"/>
            <a:ext cx="424021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normal relative velocities of the balls are related by the coefficient of restitution.</a:t>
            </a:r>
          </a:p>
        </p:txBody>
      </p:sp>
      <p:sp>
        <p:nvSpPr>
          <p:cNvPr id="21" name="Text Box 12"/>
          <p:cNvSpPr txBox="1">
            <a:spLocks noChangeArrowheads="1"/>
          </p:cNvSpPr>
          <p:nvPr/>
        </p:nvSpPr>
        <p:spPr bwMode="auto">
          <a:xfrm>
            <a:off x="4287838" y="5202238"/>
            <a:ext cx="48545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the last two equations simultaneously for the normal velocities of the balls after the impact.</a:t>
            </a:r>
          </a:p>
        </p:txBody>
      </p:sp>
    </p:spTree>
    <p:extLst>
      <p:ext uri="{BB962C8B-B14F-4D97-AF65-F5344CB8AC3E}">
        <p14:creationId xmlns:p14="http://schemas.microsoft.com/office/powerpoint/2010/main" val="2694565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20" grpId="0" autoUpdateAnimBg="0"/>
      <p:bldP spid="21"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lstStyle/>
          <a:p>
            <a:r>
              <a:rPr lang="en-US" altLang="en-US" sz="4000" b="1" dirty="0">
                <a:ea typeface="ＭＳ Ｐゴシック" pitchFamily="34" charset="-128"/>
              </a:rPr>
              <a:t>Sample Problem 13.20 </a:t>
            </a:r>
            <a:r>
              <a:rPr lang="en-US" altLang="en-US" sz="1000" dirty="0">
                <a:ea typeface="ＭＳ Ｐゴシック" pitchFamily="34" charset="-128"/>
              </a:rPr>
              <a:t>2</a:t>
            </a:r>
            <a:endParaRPr lang="en-US" sz="1000" dirty="0"/>
          </a:p>
        </p:txBody>
      </p:sp>
      <p:grpSp>
        <p:nvGrpSpPr>
          <p:cNvPr id="17" name="Group 18"/>
          <p:cNvGrpSpPr>
            <a:grpSpLocks/>
          </p:cNvGrpSpPr>
          <p:nvPr/>
        </p:nvGrpSpPr>
        <p:grpSpPr bwMode="auto">
          <a:xfrm>
            <a:off x="393700" y="962025"/>
            <a:ext cx="8748713" cy="1876425"/>
            <a:chOff x="248" y="606"/>
            <a:chExt cx="5511" cy="1182"/>
          </a:xfrm>
        </p:grpSpPr>
        <p:sp>
          <p:nvSpPr>
            <p:cNvPr id="20" name="Text Box 6"/>
            <p:cNvSpPr txBox="1">
              <a:spLocks noChangeArrowheads="1"/>
            </p:cNvSpPr>
            <p:nvPr/>
          </p:nvSpPr>
          <p:spPr bwMode="auto">
            <a:xfrm>
              <a:off x="1915" y="606"/>
              <a:ext cx="3844"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1800" b="1" dirty="0">
                  <a:solidFill>
                    <a:srgbClr val="C00000"/>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2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Resolve the ball velocities into components normal and tangential to the contact plane.</a:t>
              </a:r>
            </a:p>
          </p:txBody>
        </p:sp>
        <p:graphicFrame>
          <p:nvGraphicFramePr>
            <p:cNvPr id="21" name="Object 5"/>
            <p:cNvGraphicFramePr>
              <a:graphicFrameLocks noChangeAspect="1"/>
            </p:cNvGraphicFramePr>
            <p:nvPr/>
          </p:nvGraphicFramePr>
          <p:xfrm>
            <a:off x="2112" y="1232"/>
            <a:ext cx="1768" cy="225"/>
          </p:xfrm>
          <a:graphic>
            <a:graphicData uri="http://schemas.openxmlformats.org/presentationml/2006/ole">
              <mc:AlternateContent xmlns:mc="http://schemas.openxmlformats.org/markup-compatibility/2006">
                <mc:Choice xmlns:v="urn:schemas-microsoft-com:vml" Requires="v">
                  <p:oleObj spid="_x0000_s175564" name="Equation" r:id="rId3" imgW="3098520" imgH="393480" progId="Equation.DSMT4">
                    <p:embed/>
                  </p:oleObj>
                </mc:Choice>
                <mc:Fallback>
                  <p:oleObj name="Equation" r:id="rId3" imgW="309852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1232"/>
                          <a:ext cx="1768" cy="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6"/>
            <p:cNvGraphicFramePr>
              <a:graphicFrameLocks noChangeAspect="1"/>
            </p:cNvGraphicFramePr>
            <p:nvPr/>
          </p:nvGraphicFramePr>
          <p:xfrm>
            <a:off x="4008" y="1232"/>
            <a:ext cx="1676" cy="225"/>
          </p:xfrm>
          <a:graphic>
            <a:graphicData uri="http://schemas.openxmlformats.org/presentationml/2006/ole">
              <mc:AlternateContent xmlns:mc="http://schemas.openxmlformats.org/markup-compatibility/2006">
                <mc:Choice xmlns:v="urn:schemas-microsoft-com:vml" Requires="v">
                  <p:oleObj spid="_x0000_s175565" name="Equation" r:id="rId5" imgW="2933640" imgH="393480" progId="Equation.DSMT4">
                    <p:embed/>
                  </p:oleObj>
                </mc:Choice>
                <mc:Fallback>
                  <p:oleObj name="Equation" r:id="rId5" imgW="293364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 y="1232"/>
                          <a:ext cx="1676" cy="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7"/>
            <p:cNvGraphicFramePr>
              <a:graphicFrameLocks noChangeAspect="1"/>
            </p:cNvGraphicFramePr>
            <p:nvPr/>
          </p:nvGraphicFramePr>
          <p:xfrm>
            <a:off x="2104" y="1520"/>
            <a:ext cx="1693" cy="224"/>
          </p:xfrm>
          <a:graphic>
            <a:graphicData uri="http://schemas.openxmlformats.org/presentationml/2006/ole">
              <mc:AlternateContent xmlns:mc="http://schemas.openxmlformats.org/markup-compatibility/2006">
                <mc:Choice xmlns:v="urn:schemas-microsoft-com:vml" Requires="v">
                  <p:oleObj spid="_x0000_s175566" name="Equation" r:id="rId7" imgW="2971800" imgH="393480" progId="Equation.DSMT4">
                    <p:embed/>
                  </p:oleObj>
                </mc:Choice>
                <mc:Fallback>
                  <p:oleObj name="Equation" r:id="rId7" imgW="297180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4" y="1520"/>
                          <a:ext cx="1693"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8"/>
            <p:cNvGraphicFramePr>
              <a:graphicFrameLocks noChangeAspect="1"/>
            </p:cNvGraphicFramePr>
            <p:nvPr/>
          </p:nvGraphicFramePr>
          <p:xfrm>
            <a:off x="3936" y="1520"/>
            <a:ext cx="1806" cy="223"/>
          </p:xfrm>
          <a:graphic>
            <a:graphicData uri="http://schemas.openxmlformats.org/presentationml/2006/ole">
              <mc:AlternateContent xmlns:mc="http://schemas.openxmlformats.org/markup-compatibility/2006">
                <mc:Choice xmlns:v="urn:schemas-microsoft-com:vml" Requires="v">
                  <p:oleObj spid="_x0000_s175567" name="Equation" r:id="rId9" imgW="3187440" imgH="393480" progId="Equation.DSMT4">
                    <p:embed/>
                  </p:oleObj>
                </mc:Choice>
                <mc:Fallback>
                  <p:oleObj name="Equation" r:id="rId9" imgW="3187440" imgH="393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6" y="1520"/>
                          <a:ext cx="1806"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 name="Picture 12" descr="msotw9_temp0"/>
            <p:cNvPicPr>
              <a:picLocks noChangeAspect="1" noChangeArrowheads="1"/>
            </p:cNvPicPr>
            <p:nvPr/>
          </p:nvPicPr>
          <p:blipFill>
            <a:blip r:embed="rId11"/>
            <a:stretch>
              <a:fillRect/>
            </a:stretch>
          </p:blipFill>
          <p:spPr bwMode="auto">
            <a:xfrm>
              <a:off x="248" y="863"/>
              <a:ext cx="1602"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Picture 4" descr="msotw9_temp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888" y="3255963"/>
            <a:ext cx="2511425"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11"/>
          <p:cNvSpPr txBox="1">
            <a:spLocks noChangeArrowheads="1"/>
          </p:cNvSpPr>
          <p:nvPr/>
        </p:nvSpPr>
        <p:spPr bwMode="auto">
          <a:xfrm>
            <a:off x="2970213" y="3027363"/>
            <a:ext cx="6172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Tangential component of momentum for each ball is conserved.</a:t>
            </a:r>
          </a:p>
        </p:txBody>
      </p:sp>
      <p:sp>
        <p:nvSpPr>
          <p:cNvPr id="28" name="Text Box 16"/>
          <p:cNvSpPr txBox="1">
            <a:spLocks noChangeArrowheads="1"/>
          </p:cNvSpPr>
          <p:nvPr/>
        </p:nvSpPr>
        <p:spPr bwMode="auto">
          <a:xfrm>
            <a:off x="3016250" y="4189414"/>
            <a:ext cx="6126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Total normal component of the momentum of the two ball system is conserved.  </a:t>
            </a:r>
          </a:p>
        </p:txBody>
      </p:sp>
      <p:pic>
        <p:nvPicPr>
          <p:cNvPr id="29" name="Picture 28" descr="Picture6.png"/>
          <p:cNvPicPr>
            <a:picLocks noChangeAspect="1"/>
          </p:cNvPicPr>
          <p:nvPr/>
        </p:nvPicPr>
        <p:blipFill>
          <a:blip r:embed="rId13"/>
          <a:stretch>
            <a:fillRect/>
          </a:stretch>
        </p:blipFill>
        <p:spPr>
          <a:xfrm>
            <a:off x="3294223" y="3742198"/>
            <a:ext cx="2365053" cy="402303"/>
          </a:xfrm>
          <a:prstGeom prst="rect">
            <a:avLst/>
          </a:prstGeom>
        </p:spPr>
      </p:pic>
      <p:pic>
        <p:nvPicPr>
          <p:cNvPr id="30" name="Picture 29" descr="Picture6.png"/>
          <p:cNvPicPr>
            <a:picLocks noChangeAspect="1"/>
          </p:cNvPicPr>
          <p:nvPr/>
        </p:nvPicPr>
        <p:blipFill>
          <a:blip r:embed="rId14"/>
          <a:stretch>
            <a:fillRect/>
          </a:stretch>
        </p:blipFill>
        <p:spPr>
          <a:xfrm>
            <a:off x="6216120" y="3742198"/>
            <a:ext cx="2560109" cy="402303"/>
          </a:xfrm>
          <a:prstGeom prst="rect">
            <a:avLst/>
          </a:prstGeom>
        </p:spPr>
      </p:pic>
      <p:pic>
        <p:nvPicPr>
          <p:cNvPr id="31" name="Picture 30" descr="Picture6.png"/>
          <p:cNvPicPr>
            <a:picLocks noChangeAspect="1"/>
          </p:cNvPicPr>
          <p:nvPr/>
        </p:nvPicPr>
        <p:blipFill>
          <a:blip r:embed="rId15"/>
          <a:stretch>
            <a:fillRect/>
          </a:stretch>
        </p:blipFill>
        <p:spPr>
          <a:xfrm>
            <a:off x="3341930" y="4895143"/>
            <a:ext cx="4346089" cy="1334914"/>
          </a:xfrm>
          <a:prstGeom prst="rect">
            <a:avLst/>
          </a:prstGeom>
        </p:spPr>
      </p:pic>
    </p:spTree>
    <p:extLst>
      <p:ext uri="{BB962C8B-B14F-4D97-AF65-F5344CB8AC3E}">
        <p14:creationId xmlns:p14="http://schemas.microsoft.com/office/powerpoint/2010/main" val="544752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47d74758669e70195f348c6a7c737755b38e"/>
</p:tagLst>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Red bar footer BODY/MAIN CONTENT">
  <a:themeElements>
    <a:clrScheme name="Custom 1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MHHE_Accessible_PPT_Template-v4</Template>
  <TotalTime>6082</TotalTime>
  <Words>7620</Words>
  <Application>Microsoft Office PowerPoint</Application>
  <PresentationFormat>On-screen Show (4:3)</PresentationFormat>
  <Paragraphs>736</Paragraphs>
  <Slides>119</Slides>
  <Notes>2</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2</vt:i4>
      </vt:variant>
      <vt:variant>
        <vt:lpstr>Slide Titles</vt:lpstr>
      </vt:variant>
      <vt:variant>
        <vt:i4>119</vt:i4>
      </vt:variant>
    </vt:vector>
  </HeadingPairs>
  <TitlesOfParts>
    <vt:vector size="142" baseType="lpstr">
      <vt:lpstr>Arial</vt:lpstr>
      <vt:lpstr>ArumSans Bold</vt:lpstr>
      <vt:lpstr>ArumSans Regular</vt:lpstr>
      <vt:lpstr>Calibri</vt:lpstr>
      <vt:lpstr>Calibri Light</vt:lpstr>
      <vt:lpstr>Palatino Linotype</vt:lpstr>
      <vt:lpstr>Symbol</vt:lpstr>
      <vt:lpstr>Tahoma</vt:lpstr>
      <vt:lpstr>Times New Roman</vt:lpstr>
      <vt:lpstr>Vectipede Rg</vt:lpstr>
      <vt:lpstr>FIRST, BREAK, LAST slides </vt:lpstr>
      <vt:lpstr>Alternate FIRST, BREAK, LAST slides</vt:lpstr>
      <vt:lpstr>Plain BODY/MAIN CONTENT</vt:lpstr>
      <vt:lpstr>Custom Design</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Office Theme</vt:lpstr>
      <vt:lpstr>Equation</vt:lpstr>
      <vt:lpstr>Bitmap Image</vt:lpstr>
      <vt:lpstr>Vector Mechanics For Engineers: Dynamics  Twelfth Edition  </vt:lpstr>
      <vt:lpstr>Chapter 13</vt:lpstr>
      <vt:lpstr>Contents</vt:lpstr>
      <vt:lpstr>Energy and Momentum Methods</vt:lpstr>
      <vt:lpstr>Introduction 1</vt:lpstr>
      <vt:lpstr>Introduction 2</vt:lpstr>
      <vt:lpstr>Work of a Force 1</vt:lpstr>
      <vt:lpstr>Work of a Force 2</vt:lpstr>
      <vt:lpstr>Work of a Force 3</vt:lpstr>
      <vt:lpstr>Work of a Force 4</vt:lpstr>
      <vt:lpstr>Work of a Force 5</vt:lpstr>
      <vt:lpstr>Work of a Force 6</vt:lpstr>
      <vt:lpstr>Work of a Force 7</vt:lpstr>
      <vt:lpstr>Work of a Force 8</vt:lpstr>
      <vt:lpstr>Work of a Force 9</vt:lpstr>
      <vt:lpstr>Work of a Force 10</vt:lpstr>
      <vt:lpstr>Work of a Force 11</vt:lpstr>
      <vt:lpstr>Work of a Force 12</vt:lpstr>
      <vt:lpstr>Work of a Force 13</vt:lpstr>
      <vt:lpstr>Principle of Work &amp; Energy</vt:lpstr>
      <vt:lpstr>Applications of the Principle of Work and Energy 1</vt:lpstr>
      <vt:lpstr>Applications of the Principle of Work and Energy 2</vt:lpstr>
      <vt:lpstr>Power and Efficiency</vt:lpstr>
      <vt:lpstr>Sample Problem 13.1 1</vt:lpstr>
      <vt:lpstr>Sample Problem 13.1 2</vt:lpstr>
      <vt:lpstr>Sample Problem 13.1 3</vt:lpstr>
      <vt:lpstr>Sample Problem 13.2 1</vt:lpstr>
      <vt:lpstr>Sample Problem 13.2 2</vt:lpstr>
      <vt:lpstr>Sample Problem 13.2 3</vt:lpstr>
      <vt:lpstr>13.2 – Alternate Solution, Group Problem Solving</vt:lpstr>
      <vt:lpstr>Sample Problem 13.3 1</vt:lpstr>
      <vt:lpstr>Sample Problem 13.3 2</vt:lpstr>
      <vt:lpstr>Sample Problem 13.3 3</vt:lpstr>
      <vt:lpstr>Sample Problem 13.6 1</vt:lpstr>
      <vt:lpstr>Sample Problem 13.6 2</vt:lpstr>
      <vt:lpstr>Sample Problem 13.6 3</vt:lpstr>
      <vt:lpstr>Sample Problem 13.6 4</vt:lpstr>
      <vt:lpstr>Sample Problem 13.7 1</vt:lpstr>
      <vt:lpstr>Sample Problem 13.7 2</vt:lpstr>
      <vt:lpstr>Sample Problem 13.7 3</vt:lpstr>
      <vt:lpstr>Sample Problem 13.7 4</vt:lpstr>
      <vt:lpstr>Group Problem Solving 1</vt:lpstr>
      <vt:lpstr>Group Problem Solving 2</vt:lpstr>
      <vt:lpstr>Group Problem Solving 3</vt:lpstr>
      <vt:lpstr>Group Problem Solving 4</vt:lpstr>
      <vt:lpstr>Potential Energy 1</vt:lpstr>
      <vt:lpstr>Potential Energy 2</vt:lpstr>
      <vt:lpstr>Potential Energy 3</vt:lpstr>
      <vt:lpstr>Potential Energy 4</vt:lpstr>
      <vt:lpstr>Potential Energy 5</vt:lpstr>
      <vt:lpstr>Potential Energy 6</vt:lpstr>
      <vt:lpstr>Conservative Forces</vt:lpstr>
      <vt:lpstr>Conservation of Energy</vt:lpstr>
      <vt:lpstr>Motion Under a Conservative Central Force</vt:lpstr>
      <vt:lpstr>Sample Problem 13.8 1</vt:lpstr>
      <vt:lpstr>Sample Problem 13.8 2</vt:lpstr>
      <vt:lpstr>Sample Problem 13.8 3</vt:lpstr>
      <vt:lpstr>Sample Problem 13.10 1</vt:lpstr>
      <vt:lpstr>Sample Problem 13.10 2</vt:lpstr>
      <vt:lpstr>Sample Problem 13.10 3</vt:lpstr>
      <vt:lpstr>Sample Problem 13.10 4</vt:lpstr>
      <vt:lpstr>Sample Problem 13.12 1</vt:lpstr>
      <vt:lpstr>Sample Problem 13.12 2</vt:lpstr>
      <vt:lpstr>Sample Problem 13.12 3</vt:lpstr>
      <vt:lpstr>Group Problem Solving 5</vt:lpstr>
      <vt:lpstr>Group Problem Solving 6</vt:lpstr>
      <vt:lpstr>Group Problem Solving 7</vt:lpstr>
      <vt:lpstr>Group Problem Solving 8</vt:lpstr>
      <vt:lpstr>Group Problem Solving 9</vt:lpstr>
      <vt:lpstr>Impulsive Motion 1</vt:lpstr>
      <vt:lpstr>Principle of Impulse and Momentum</vt:lpstr>
      <vt:lpstr>Impulsive Motion 2</vt:lpstr>
      <vt:lpstr>Sample Problem 13.13 1</vt:lpstr>
      <vt:lpstr>Sample Problem 13.13 2</vt:lpstr>
      <vt:lpstr>Sample Problem 13.16 1</vt:lpstr>
      <vt:lpstr>Sample Problem 13.16 2</vt:lpstr>
      <vt:lpstr>Sample Problem 13.16 3</vt:lpstr>
      <vt:lpstr>Sample Problem 13.17 1</vt:lpstr>
      <vt:lpstr>Sample Problem 13.17 2</vt:lpstr>
      <vt:lpstr>Sample Problem 13.17 3</vt:lpstr>
      <vt:lpstr>Sample Problem 13.17 4</vt:lpstr>
      <vt:lpstr>Group Problem Solving 10</vt:lpstr>
      <vt:lpstr>Group Problem Solving 11</vt:lpstr>
      <vt:lpstr>Group Problem Solving 12</vt:lpstr>
      <vt:lpstr>Concept Quiz 1</vt:lpstr>
      <vt:lpstr>Concept Quiz 2</vt:lpstr>
      <vt:lpstr>Impact 1</vt:lpstr>
      <vt:lpstr>Impact 2</vt:lpstr>
      <vt:lpstr>Direct Central Impact 1</vt:lpstr>
      <vt:lpstr>Direct Central Impact 2</vt:lpstr>
      <vt:lpstr>Oblique Central Impact 1</vt:lpstr>
      <vt:lpstr>Oblique Central Impact 2</vt:lpstr>
      <vt:lpstr>Oblique Central Impact 3</vt:lpstr>
      <vt:lpstr>Problems Involving Multiple Principles</vt:lpstr>
      <vt:lpstr>Sample Problem 13.19 1</vt:lpstr>
      <vt:lpstr>Sample Problem 13.19 2</vt:lpstr>
      <vt:lpstr>Sample Problem 13.19 3</vt:lpstr>
      <vt:lpstr>Sample Problem 13.20 1</vt:lpstr>
      <vt:lpstr>Sample Problem 13.20 2</vt:lpstr>
      <vt:lpstr>Sample Problem 13.20 3</vt:lpstr>
      <vt:lpstr>Sample Problem 13.20 4</vt:lpstr>
      <vt:lpstr>Sample Problem 13.21 1</vt:lpstr>
      <vt:lpstr>Sample Problem 13.21 2</vt:lpstr>
      <vt:lpstr>Sample Problem 13.21 3</vt:lpstr>
      <vt:lpstr>Sample Problem 13.21 4</vt:lpstr>
      <vt:lpstr>Sample Problem 13.22 1</vt:lpstr>
      <vt:lpstr>Sample Problem 13.22 2</vt:lpstr>
      <vt:lpstr>Sample Problem 13.22 3</vt:lpstr>
      <vt:lpstr>Sample Problem 13.22 4</vt:lpstr>
      <vt:lpstr>Group Problem Solving 13</vt:lpstr>
      <vt:lpstr>Group Problem Solving 14</vt:lpstr>
      <vt:lpstr>Group Problem Solving 15</vt:lpstr>
      <vt:lpstr>Group Problem Solving 16</vt:lpstr>
      <vt:lpstr>Group Problem Solving 17</vt:lpstr>
      <vt:lpstr>Group Problem Solving 18</vt:lpstr>
      <vt:lpstr>Concept Question 1</vt:lpstr>
      <vt:lpstr>Concept Question 2</vt:lpstr>
      <vt:lpstr>Summary</vt:lpstr>
      <vt:lpstr>End of Chapter 13</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Mechanics for Engineers: Statics, 2e</dc:title>
  <dc:creator>Ferdinand P. Beer/E.Russell Johnston, Jr./David F. Mazurek</dc:creator>
  <cp:lastModifiedBy>Mehra, Ruchika</cp:lastModifiedBy>
  <cp:revision>856</cp:revision>
  <dcterms:created xsi:type="dcterms:W3CDTF">2017-12-05T17:18:18Z</dcterms:created>
  <dcterms:modified xsi:type="dcterms:W3CDTF">2019-07-15T06:59:25Z</dcterms:modified>
</cp:coreProperties>
</file>